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y="6858000" cx="12192000"/>
  <p:notesSz cx="6858000" cy="9144000"/>
  <p:embeddedFontLst>
    <p:embeddedFont>
      <p:font typeface="STIX Two Text"/>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7" roundtripDataSignature="AMtx7mgm1/mZ0rpb1YX1OdcOxoviRTl7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STIXTwoText-regular.fntdata"/><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STIXTwoText-italic.fntdata"/><Relationship Id="rId12" Type="http://schemas.openxmlformats.org/officeDocument/2006/relationships/slide" Target="slides/slide8.xml"/><Relationship Id="rId34" Type="http://schemas.openxmlformats.org/officeDocument/2006/relationships/font" Target="fonts/STIXTwoText-bold.fntdata"/><Relationship Id="rId15" Type="http://schemas.openxmlformats.org/officeDocument/2006/relationships/slide" Target="slides/slide11.xml"/><Relationship Id="rId37" Type="http://customschemas.google.com/relationships/presentationmetadata" Target="metadata"/><Relationship Id="rId14" Type="http://schemas.openxmlformats.org/officeDocument/2006/relationships/slide" Target="slides/slide10.xml"/><Relationship Id="rId36" Type="http://schemas.openxmlformats.org/officeDocument/2006/relationships/font" Target="fonts/STIXTwoText-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3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3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3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3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3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41"/>
          <p:cNvSpPr/>
          <p:nvPr>
            <p:ph idx="2" type="pic"/>
          </p:nvPr>
        </p:nvSpPr>
        <p:spPr>
          <a:xfrm>
            <a:off x="5183188" y="987425"/>
            <a:ext cx="6172200" cy="4873625"/>
          </a:xfrm>
          <a:prstGeom prst="rect">
            <a:avLst/>
          </a:prstGeom>
          <a:noFill/>
          <a:ln>
            <a:noFill/>
          </a:ln>
        </p:spPr>
      </p:sp>
      <p:sp>
        <p:nvSpPr>
          <p:cNvPr id="64" name="Google Shape;64;p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9.png"/><Relationship Id="rId5"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17.png"/><Relationship Id="rId5" Type="http://schemas.openxmlformats.org/officeDocument/2006/relationships/image" Target="../media/image12.png"/><Relationship Id="rId6"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png"/><Relationship Id="rId4" Type="http://schemas.openxmlformats.org/officeDocument/2006/relationships/image" Target="../media/image10.png"/><Relationship Id="rId5" Type="http://schemas.openxmlformats.org/officeDocument/2006/relationships/image" Target="../media/image14.png"/><Relationship Id="rId6"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85" name="Google Shape;85;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Is the UK multicultural? - Great British Mag" id="86" name="Google Shape;86;p1"/>
          <p:cNvPicPr preferRelativeResize="0"/>
          <p:nvPr/>
        </p:nvPicPr>
        <p:blipFill rotWithShape="1">
          <a:blip r:embed="rId3">
            <a:alphaModFix/>
          </a:blip>
          <a:srcRect b="1759" l="3332" r="3333" t="10699"/>
          <a:stretch/>
        </p:blipFill>
        <p:spPr>
          <a:xfrm>
            <a:off x="0" y="1"/>
            <a:ext cx="12192000" cy="5696362"/>
          </a:xfrm>
          <a:prstGeom prst="rect">
            <a:avLst/>
          </a:prstGeom>
          <a:noFill/>
          <a:ln>
            <a:noFill/>
          </a:ln>
        </p:spPr>
      </p:pic>
      <p:sp>
        <p:nvSpPr>
          <p:cNvPr id="87" name="Google Shape;87;p1"/>
          <p:cNvSpPr/>
          <p:nvPr/>
        </p:nvSpPr>
        <p:spPr>
          <a:xfrm>
            <a:off x="854148" y="877995"/>
            <a:ext cx="9165266" cy="1695345"/>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8" name="Google Shape;88;p1"/>
          <p:cNvSpPr txBox="1"/>
          <p:nvPr/>
        </p:nvSpPr>
        <p:spPr>
          <a:xfrm>
            <a:off x="976423" y="1370896"/>
            <a:ext cx="8920716"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4000" u="none" cap="none" strike="noStrike">
                <a:solidFill>
                  <a:schemeClr val="lt1"/>
                </a:solidFill>
                <a:latin typeface="Aharoni"/>
                <a:ea typeface="Aharoni"/>
                <a:cs typeface="Aharoni"/>
                <a:sym typeface="Aharoni"/>
              </a:rPr>
              <a:t>MULTICULTURAL MEDIATION TYPES</a:t>
            </a:r>
            <a:endParaRPr/>
          </a:p>
        </p:txBody>
      </p:sp>
      <p:pic>
        <p:nvPicPr>
          <p:cNvPr descr="Chart&#10;&#10;Description automatically generated with low confidence" id="89" name="Google Shape;89;p1"/>
          <p:cNvPicPr preferRelativeResize="0"/>
          <p:nvPr/>
        </p:nvPicPr>
        <p:blipFill rotWithShape="1">
          <a:blip r:embed="rId4">
            <a:alphaModFix/>
          </a:blip>
          <a:srcRect b="0" l="0" r="0" t="0"/>
          <a:stretch/>
        </p:blipFill>
        <p:spPr>
          <a:xfrm>
            <a:off x="2860158" y="5619852"/>
            <a:ext cx="6737978" cy="1238148"/>
          </a:xfrm>
          <a:prstGeom prst="rect">
            <a:avLst/>
          </a:prstGeom>
          <a:noFill/>
          <a:ln>
            <a:noFill/>
          </a:ln>
        </p:spPr>
      </p:pic>
      <p:sp>
        <p:nvSpPr>
          <p:cNvPr id="90" name="Google Shape;90;p1"/>
          <p:cNvSpPr/>
          <p:nvPr/>
        </p:nvSpPr>
        <p:spPr>
          <a:xfrm>
            <a:off x="0" y="5619852"/>
            <a:ext cx="2860158" cy="123814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1" name="Google Shape;91;p1"/>
          <p:cNvSpPr/>
          <p:nvPr/>
        </p:nvSpPr>
        <p:spPr>
          <a:xfrm>
            <a:off x="9598136" y="5619852"/>
            <a:ext cx="2593864" cy="123814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Logo, icon, company name&#10;&#10;Description automatically generated" id="92" name="Google Shape;92;p1"/>
          <p:cNvPicPr preferRelativeResize="0"/>
          <p:nvPr/>
        </p:nvPicPr>
        <p:blipFill rotWithShape="1">
          <a:blip r:embed="rId5">
            <a:alphaModFix/>
          </a:blip>
          <a:srcRect b="0" l="0" r="0" t="0"/>
          <a:stretch/>
        </p:blipFill>
        <p:spPr>
          <a:xfrm>
            <a:off x="9991869" y="877996"/>
            <a:ext cx="1763385" cy="169534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sp>
        <p:nvSpPr>
          <p:cNvPr id="97" name="Google Shape;97;p2"/>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98" name="Google Shape;98;p2"/>
          <p:cNvGrpSpPr/>
          <p:nvPr/>
        </p:nvGrpSpPr>
        <p:grpSpPr>
          <a:xfrm>
            <a:off x="4" y="1216597"/>
            <a:ext cx="731521" cy="673460"/>
            <a:chOff x="3940602" y="308034"/>
            <a:chExt cx="2116791" cy="3428999"/>
          </a:xfrm>
        </p:grpSpPr>
        <p:sp>
          <p:nvSpPr>
            <p:cNvPr id="99" name="Google Shape;99;p2"/>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 name="Google Shape;100;p2"/>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 name="Google Shape;101;p2"/>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02" name="Google Shape;102;p2"/>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 name="Google Shape;103;p2"/>
          <p:cNvSpPr txBox="1"/>
          <p:nvPr>
            <p:ph type="title"/>
          </p:nvPr>
        </p:nvSpPr>
        <p:spPr>
          <a:xfrm>
            <a:off x="1043631" y="809898"/>
            <a:ext cx="10173010"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000"/>
              <a:buFont typeface="Aharoni"/>
              <a:buNone/>
            </a:pPr>
            <a:r>
              <a:rPr lang="en-GB" sz="4000">
                <a:solidFill>
                  <a:schemeClr val="accent4"/>
                </a:solidFill>
                <a:latin typeface="Aharoni"/>
                <a:ea typeface="Aharoni"/>
                <a:cs typeface="Aharoni"/>
                <a:sym typeface="Aharoni"/>
              </a:rPr>
              <a:t>PEER MEDIATION: EDUCATIONAL SETTING</a:t>
            </a:r>
            <a:endParaRPr/>
          </a:p>
        </p:txBody>
      </p:sp>
      <p:cxnSp>
        <p:nvCxnSpPr>
          <p:cNvPr id="104" name="Google Shape;104;p2"/>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grpSp>
        <p:nvGrpSpPr>
          <p:cNvPr id="105" name="Google Shape;105;p2"/>
          <p:cNvGrpSpPr/>
          <p:nvPr/>
        </p:nvGrpSpPr>
        <p:grpSpPr>
          <a:xfrm>
            <a:off x="1038893" y="3018131"/>
            <a:ext cx="10109856" cy="3208676"/>
            <a:chOff x="134291" y="612"/>
            <a:chExt cx="10109856" cy="3208676"/>
          </a:xfrm>
        </p:grpSpPr>
        <p:sp>
          <p:nvSpPr>
            <p:cNvPr id="106" name="Google Shape;106;p2"/>
            <p:cNvSpPr/>
            <p:nvPr/>
          </p:nvSpPr>
          <p:spPr>
            <a:xfrm>
              <a:off x="134291" y="612"/>
              <a:ext cx="4332795" cy="2751325"/>
            </a:xfrm>
            <a:prstGeom prst="roundRect">
              <a:avLst>
                <a:gd fmla="val 10000" name="adj"/>
              </a:avLst>
            </a:prstGeom>
            <a:solidFill>
              <a:srgbClr val="539E3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615713" y="457963"/>
              <a:ext cx="4332795" cy="2751325"/>
            </a:xfrm>
            <a:prstGeom prst="roundRect">
              <a:avLst>
                <a:gd fmla="val 10000"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txBox="1"/>
            <p:nvPr/>
          </p:nvSpPr>
          <p:spPr>
            <a:xfrm>
              <a:off x="696297" y="538547"/>
              <a:ext cx="4171627" cy="2590157"/>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alibri"/>
                <a:buNone/>
              </a:pPr>
              <a:r>
                <a:rPr b="0" i="0" lang="en-GB" sz="1900" u="none" cap="none" strike="noStrike">
                  <a:solidFill>
                    <a:schemeClr val="dk1"/>
                  </a:solidFill>
                  <a:latin typeface="Calibri"/>
                  <a:ea typeface="Calibri"/>
                  <a:cs typeface="Calibri"/>
                  <a:sym typeface="Calibri"/>
                </a:rPr>
                <a:t>Peer mediation is when a young person receives mediation training, often in an educational context, and then resolves disputes between two other young people, sometimes at breaks and during lunch. Peer mediators typically settle disputes for other children and adolescents who are their own age or younger.</a:t>
              </a:r>
              <a:endParaRPr b="0" i="0" sz="1900" u="none" cap="none" strike="noStrike">
                <a:solidFill>
                  <a:schemeClr val="dk1"/>
                </a:solidFill>
                <a:latin typeface="Calibri"/>
                <a:ea typeface="Calibri"/>
                <a:cs typeface="Calibri"/>
                <a:sym typeface="Calibri"/>
              </a:endParaRPr>
            </a:p>
          </p:txBody>
        </p:sp>
        <p:sp>
          <p:nvSpPr>
            <p:cNvPr id="109" name="Google Shape;109;p2"/>
            <p:cNvSpPr/>
            <p:nvPr/>
          </p:nvSpPr>
          <p:spPr>
            <a:xfrm>
              <a:off x="5429930" y="612"/>
              <a:ext cx="4332795" cy="2751325"/>
            </a:xfrm>
            <a:prstGeom prst="roundRect">
              <a:avLst>
                <a:gd fmla="val 10000" name="adj"/>
              </a:avLst>
            </a:prstGeom>
            <a:solidFill>
              <a:srgbClr val="92CF7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5911352" y="457963"/>
              <a:ext cx="4332795" cy="2751325"/>
            </a:xfrm>
            <a:prstGeom prst="roundRect">
              <a:avLst>
                <a:gd fmla="val 10000"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txBox="1"/>
            <p:nvPr/>
          </p:nvSpPr>
          <p:spPr>
            <a:xfrm>
              <a:off x="5991936" y="538547"/>
              <a:ext cx="4171627" cy="2590157"/>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alibri"/>
                <a:buNone/>
              </a:pPr>
              <a:r>
                <a:rPr b="0" i="0" lang="en-GB" sz="1900" u="none" cap="none" strike="noStrike">
                  <a:solidFill>
                    <a:schemeClr val="dk1"/>
                  </a:solidFill>
                  <a:latin typeface="Calibri"/>
                  <a:ea typeface="Calibri"/>
                  <a:cs typeface="Calibri"/>
                  <a:sym typeface="Calibri"/>
                </a:rPr>
                <a:t>The purpose of peer mediation is to help children find appropriate ways to respond to problems with others, it is not about telling others what to do.  Peer mediators do not "make decisions" but rather work towards a win-win resolution for both sides in order to avoid further conflict.</a:t>
              </a:r>
              <a:endParaRPr b="0" i="0" sz="1900" u="none" cap="none" strike="noStrike">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5" name="Shape 115"/>
        <p:cNvGrpSpPr/>
        <p:nvPr/>
      </p:nvGrpSpPr>
      <p:grpSpPr>
        <a:xfrm>
          <a:off x="0" y="0"/>
          <a:ext cx="0" cy="0"/>
          <a:chOff x="0" y="0"/>
          <a:chExt cx="0" cy="0"/>
        </a:xfrm>
      </p:grpSpPr>
      <p:sp>
        <p:nvSpPr>
          <p:cNvPr id="116" name="Google Shape;116;p3"/>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17" name="Google Shape;117;p3"/>
          <p:cNvGrpSpPr/>
          <p:nvPr/>
        </p:nvGrpSpPr>
        <p:grpSpPr>
          <a:xfrm>
            <a:off x="4" y="1216597"/>
            <a:ext cx="731521" cy="673460"/>
            <a:chOff x="3940602" y="308034"/>
            <a:chExt cx="2116791" cy="3428999"/>
          </a:xfrm>
        </p:grpSpPr>
        <p:sp>
          <p:nvSpPr>
            <p:cNvPr id="118" name="Google Shape;118;p3"/>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3"/>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0" name="Google Shape;120;p3"/>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21" name="Google Shape;121;p3"/>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2" name="Google Shape;122;p3"/>
          <p:cNvSpPr txBox="1"/>
          <p:nvPr>
            <p:ph type="title"/>
          </p:nvPr>
        </p:nvSpPr>
        <p:spPr>
          <a:xfrm>
            <a:off x="1024911" y="783772"/>
            <a:ext cx="10522655"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000"/>
              <a:buFont typeface="Aharoni"/>
              <a:buNone/>
            </a:pPr>
            <a:r>
              <a:rPr lang="en-GB" sz="4000">
                <a:solidFill>
                  <a:schemeClr val="accent4"/>
                </a:solidFill>
                <a:latin typeface="Aharoni"/>
                <a:ea typeface="Aharoni"/>
                <a:cs typeface="Aharoni"/>
                <a:sym typeface="Aharoni"/>
              </a:rPr>
              <a:t>PEER MEDIATION: EDUCATIONAL SETTING</a:t>
            </a:r>
            <a:endParaRPr/>
          </a:p>
        </p:txBody>
      </p:sp>
      <p:grpSp>
        <p:nvGrpSpPr>
          <p:cNvPr id="123" name="Google Shape;123;p3"/>
          <p:cNvGrpSpPr/>
          <p:nvPr/>
        </p:nvGrpSpPr>
        <p:grpSpPr>
          <a:xfrm>
            <a:off x="372287" y="2722539"/>
            <a:ext cx="11555192" cy="3414480"/>
            <a:chOff x="6523" y="649511"/>
            <a:chExt cx="11555192" cy="3414480"/>
          </a:xfrm>
        </p:grpSpPr>
        <p:sp>
          <p:nvSpPr>
            <p:cNvPr id="124" name="Google Shape;124;p3"/>
            <p:cNvSpPr/>
            <p:nvPr/>
          </p:nvSpPr>
          <p:spPr>
            <a:xfrm>
              <a:off x="5730384" y="1527266"/>
              <a:ext cx="5153656" cy="396824"/>
            </a:xfrm>
            <a:custGeom>
              <a:rect b="b" l="l" r="r" t="t"/>
              <a:pathLst>
                <a:path extrusionOk="0" h="120000" w="120000">
                  <a:moveTo>
                    <a:pt x="0" y="0"/>
                  </a:moveTo>
                  <a:lnTo>
                    <a:pt x="0" y="83924"/>
                  </a:lnTo>
                  <a:lnTo>
                    <a:pt x="120000" y="83924"/>
                  </a:lnTo>
                  <a:lnTo>
                    <a:pt x="120000" y="120000"/>
                  </a:lnTo>
                </a:path>
              </a:pathLst>
            </a:custGeom>
            <a:noFill/>
            <a:ln cap="flat" cmpd="sng" w="12700">
              <a:solidFill>
                <a:srgbClr val="0689B1"/>
              </a:solidFill>
              <a:prstDash val="solid"/>
              <a:miter lim="800000"/>
              <a:headEnd len="sm" w="sm" type="none"/>
              <a:tailEnd len="sm" w="sm" type="none"/>
            </a:ln>
          </p:spPr>
        </p:sp>
        <p:sp>
          <p:nvSpPr>
            <p:cNvPr id="125" name="Google Shape;125;p3"/>
            <p:cNvSpPr/>
            <p:nvPr/>
          </p:nvSpPr>
          <p:spPr>
            <a:xfrm>
              <a:off x="5730384" y="1527266"/>
              <a:ext cx="3448740" cy="493126"/>
            </a:xfrm>
            <a:custGeom>
              <a:rect b="b" l="l" r="r" t="t"/>
              <a:pathLst>
                <a:path extrusionOk="0" h="120000" w="120000">
                  <a:moveTo>
                    <a:pt x="0" y="0"/>
                  </a:moveTo>
                  <a:lnTo>
                    <a:pt x="0" y="90969"/>
                  </a:lnTo>
                  <a:lnTo>
                    <a:pt x="120000" y="90969"/>
                  </a:lnTo>
                  <a:lnTo>
                    <a:pt x="120000" y="120000"/>
                  </a:lnTo>
                </a:path>
              </a:pathLst>
            </a:custGeom>
            <a:noFill/>
            <a:ln cap="flat" cmpd="sng" w="12700">
              <a:solidFill>
                <a:srgbClr val="0689B1"/>
              </a:solidFill>
              <a:prstDash val="solid"/>
              <a:miter lim="800000"/>
              <a:headEnd len="sm" w="sm" type="none"/>
              <a:tailEnd len="sm" w="sm" type="none"/>
            </a:ln>
          </p:spPr>
        </p:sp>
        <p:sp>
          <p:nvSpPr>
            <p:cNvPr id="126" name="Google Shape;126;p3"/>
            <p:cNvSpPr/>
            <p:nvPr/>
          </p:nvSpPr>
          <p:spPr>
            <a:xfrm>
              <a:off x="5730384" y="1527266"/>
              <a:ext cx="2336615" cy="1403054"/>
            </a:xfrm>
            <a:custGeom>
              <a:rect b="b" l="l" r="r" t="t"/>
              <a:pathLst>
                <a:path extrusionOk="0" h="120000" w="120000">
                  <a:moveTo>
                    <a:pt x="0" y="0"/>
                  </a:moveTo>
                  <a:lnTo>
                    <a:pt x="0" y="109797"/>
                  </a:lnTo>
                  <a:lnTo>
                    <a:pt x="120000" y="109797"/>
                  </a:lnTo>
                  <a:lnTo>
                    <a:pt x="120000" y="120000"/>
                  </a:lnTo>
                </a:path>
              </a:pathLst>
            </a:custGeom>
            <a:noFill/>
            <a:ln cap="flat" cmpd="sng" w="12700">
              <a:solidFill>
                <a:srgbClr val="0689B1"/>
              </a:solidFill>
              <a:prstDash val="solid"/>
              <a:miter lim="800000"/>
              <a:headEnd len="sm" w="sm" type="none"/>
              <a:tailEnd len="sm" w="sm" type="none"/>
            </a:ln>
          </p:spPr>
        </p:sp>
        <p:sp>
          <p:nvSpPr>
            <p:cNvPr id="127" name="Google Shape;127;p3"/>
            <p:cNvSpPr/>
            <p:nvPr/>
          </p:nvSpPr>
          <p:spPr>
            <a:xfrm>
              <a:off x="5730384" y="1527266"/>
              <a:ext cx="716168" cy="486343"/>
            </a:xfrm>
            <a:custGeom>
              <a:rect b="b" l="l" r="r" t="t"/>
              <a:pathLst>
                <a:path extrusionOk="0" h="120000" w="120000">
                  <a:moveTo>
                    <a:pt x="0" y="0"/>
                  </a:moveTo>
                  <a:lnTo>
                    <a:pt x="0" y="90564"/>
                  </a:lnTo>
                  <a:lnTo>
                    <a:pt x="120000" y="90564"/>
                  </a:lnTo>
                  <a:lnTo>
                    <a:pt x="120000" y="120000"/>
                  </a:lnTo>
                </a:path>
              </a:pathLst>
            </a:custGeom>
            <a:noFill/>
            <a:ln cap="flat" cmpd="sng" w="12700">
              <a:solidFill>
                <a:srgbClr val="0689B1"/>
              </a:solidFill>
              <a:prstDash val="solid"/>
              <a:miter lim="800000"/>
              <a:headEnd len="sm" w="sm" type="none"/>
              <a:tailEnd len="sm" w="sm" type="none"/>
            </a:ln>
          </p:spPr>
        </p:sp>
        <p:sp>
          <p:nvSpPr>
            <p:cNvPr id="128" name="Google Shape;128;p3"/>
            <p:cNvSpPr/>
            <p:nvPr/>
          </p:nvSpPr>
          <p:spPr>
            <a:xfrm>
              <a:off x="4419350" y="1527266"/>
              <a:ext cx="1311033" cy="493126"/>
            </a:xfrm>
            <a:custGeom>
              <a:rect b="b" l="l" r="r" t="t"/>
              <a:pathLst>
                <a:path extrusionOk="0" h="120000" w="120000">
                  <a:moveTo>
                    <a:pt x="120000" y="0"/>
                  </a:moveTo>
                  <a:lnTo>
                    <a:pt x="120000" y="90969"/>
                  </a:lnTo>
                  <a:lnTo>
                    <a:pt x="0" y="90969"/>
                  </a:lnTo>
                  <a:lnTo>
                    <a:pt x="0" y="120000"/>
                  </a:lnTo>
                </a:path>
              </a:pathLst>
            </a:custGeom>
            <a:noFill/>
            <a:ln cap="flat" cmpd="sng" w="12700">
              <a:solidFill>
                <a:srgbClr val="0689B1"/>
              </a:solidFill>
              <a:prstDash val="solid"/>
              <a:miter lim="800000"/>
              <a:headEnd len="sm" w="sm" type="none"/>
              <a:tailEnd len="sm" w="sm" type="none"/>
            </a:ln>
          </p:spPr>
        </p:sp>
        <p:sp>
          <p:nvSpPr>
            <p:cNvPr id="129" name="Google Shape;129;p3"/>
            <p:cNvSpPr/>
            <p:nvPr/>
          </p:nvSpPr>
          <p:spPr>
            <a:xfrm>
              <a:off x="2704067" y="1527266"/>
              <a:ext cx="3026317" cy="1397168"/>
            </a:xfrm>
            <a:custGeom>
              <a:rect b="b" l="l" r="r" t="t"/>
              <a:pathLst>
                <a:path extrusionOk="0" h="120000" w="120000">
                  <a:moveTo>
                    <a:pt x="120000" y="0"/>
                  </a:moveTo>
                  <a:lnTo>
                    <a:pt x="120000" y="109754"/>
                  </a:lnTo>
                  <a:lnTo>
                    <a:pt x="0" y="109754"/>
                  </a:lnTo>
                  <a:lnTo>
                    <a:pt x="0" y="120000"/>
                  </a:lnTo>
                </a:path>
              </a:pathLst>
            </a:custGeom>
            <a:noFill/>
            <a:ln cap="flat" cmpd="sng" w="12700">
              <a:solidFill>
                <a:srgbClr val="0689B1"/>
              </a:solidFill>
              <a:prstDash val="solid"/>
              <a:miter lim="800000"/>
              <a:headEnd len="sm" w="sm" type="none"/>
              <a:tailEnd len="sm" w="sm" type="none"/>
            </a:ln>
          </p:spPr>
        </p:sp>
        <p:sp>
          <p:nvSpPr>
            <p:cNvPr id="130" name="Google Shape;130;p3"/>
            <p:cNvSpPr/>
            <p:nvPr/>
          </p:nvSpPr>
          <p:spPr>
            <a:xfrm>
              <a:off x="820499" y="1527266"/>
              <a:ext cx="4909885" cy="493126"/>
            </a:xfrm>
            <a:custGeom>
              <a:rect b="b" l="l" r="r" t="t"/>
              <a:pathLst>
                <a:path extrusionOk="0" h="120000" w="120000">
                  <a:moveTo>
                    <a:pt x="120000" y="0"/>
                  </a:moveTo>
                  <a:lnTo>
                    <a:pt x="120000" y="90969"/>
                  </a:lnTo>
                  <a:lnTo>
                    <a:pt x="0" y="90969"/>
                  </a:lnTo>
                  <a:lnTo>
                    <a:pt x="0" y="120000"/>
                  </a:lnTo>
                </a:path>
              </a:pathLst>
            </a:custGeom>
            <a:noFill/>
            <a:ln cap="flat" cmpd="sng" w="12700">
              <a:solidFill>
                <a:srgbClr val="0689B1"/>
              </a:solidFill>
              <a:prstDash val="solid"/>
              <a:miter lim="800000"/>
              <a:headEnd len="sm" w="sm" type="none"/>
              <a:tailEnd len="sm" w="sm" type="none"/>
            </a:ln>
          </p:spPr>
        </p:sp>
        <p:sp>
          <p:nvSpPr>
            <p:cNvPr id="131" name="Google Shape;131;p3"/>
            <p:cNvSpPr/>
            <p:nvPr/>
          </p:nvSpPr>
          <p:spPr>
            <a:xfrm>
              <a:off x="4301240" y="649511"/>
              <a:ext cx="2858289" cy="877754"/>
            </a:xfrm>
            <a:prstGeom prst="rect">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
            <p:cNvSpPr txBox="1"/>
            <p:nvPr/>
          </p:nvSpPr>
          <p:spPr>
            <a:xfrm>
              <a:off x="4301240" y="649511"/>
              <a:ext cx="2858289" cy="877754"/>
            </a:xfrm>
            <a:prstGeom prst="rect">
              <a:avLst/>
            </a:prstGeom>
            <a:noFill/>
            <a:ln>
              <a:noFill/>
            </a:ln>
          </p:spPr>
          <p:txBody>
            <a:bodyPr anchorCtr="0" anchor="ctr" bIns="9525" lIns="9525" spcFirstLastPara="1" rIns="9525" wrap="square" tIns="9525">
              <a:noAutofit/>
            </a:bodyPr>
            <a:lstStyle/>
            <a:p>
              <a:pPr indent="0" lvl="0" marL="0" marR="0" rtl="0" algn="ctr">
                <a:lnSpc>
                  <a:spcPct val="90000"/>
                </a:lnSpc>
                <a:spcBef>
                  <a:spcPts val="0"/>
                </a:spcBef>
                <a:spcAft>
                  <a:spcPts val="0"/>
                </a:spcAft>
                <a:buClr>
                  <a:schemeClr val="lt1"/>
                </a:buClr>
                <a:buSzPts val="1500"/>
                <a:buFont typeface="Calibri"/>
                <a:buNone/>
              </a:pPr>
              <a:r>
                <a:rPr b="1" i="0" lang="en-GB" sz="1500" u="none" cap="none" strike="noStrike">
                  <a:solidFill>
                    <a:schemeClr val="lt1"/>
                  </a:solidFill>
                  <a:latin typeface="Calibri"/>
                  <a:ea typeface="Calibri"/>
                  <a:cs typeface="Calibri"/>
                  <a:sym typeface="Calibri"/>
                </a:rPr>
                <a:t>The children learn:</a:t>
              </a:r>
              <a:endParaRPr b="0" i="0" sz="1500" u="none" cap="none" strike="noStrike">
                <a:solidFill>
                  <a:schemeClr val="lt1"/>
                </a:solidFill>
                <a:latin typeface="Calibri"/>
                <a:ea typeface="Calibri"/>
                <a:cs typeface="Calibri"/>
                <a:sym typeface="Calibri"/>
              </a:endParaRPr>
            </a:p>
          </p:txBody>
        </p:sp>
        <p:sp>
          <p:nvSpPr>
            <p:cNvPr id="133" name="Google Shape;133;p3"/>
            <p:cNvSpPr/>
            <p:nvPr/>
          </p:nvSpPr>
          <p:spPr>
            <a:xfrm>
              <a:off x="6523" y="2020392"/>
              <a:ext cx="1627951" cy="911283"/>
            </a:xfrm>
            <a:prstGeom prst="rect">
              <a:avLst/>
            </a:prstGeom>
            <a:solidFill>
              <a:srgbClr val="0689B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txBox="1"/>
            <p:nvPr/>
          </p:nvSpPr>
          <p:spPr>
            <a:xfrm>
              <a:off x="6523" y="2020392"/>
              <a:ext cx="1627951" cy="911283"/>
            </a:xfrm>
            <a:prstGeom prst="rect">
              <a:avLst/>
            </a:prstGeom>
            <a:noFill/>
            <a:ln>
              <a:noFill/>
            </a:ln>
          </p:spPr>
          <p:txBody>
            <a:bodyPr anchorCtr="0" anchor="ctr" bIns="9525" lIns="9525" spcFirstLastPara="1" rIns="9525" wrap="square" tIns="952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How to interact with their peers in a positive, cooperative way. </a:t>
              </a:r>
              <a:endParaRPr b="0" i="0" sz="1500" u="none" cap="none" strike="noStrike">
                <a:solidFill>
                  <a:schemeClr val="lt1"/>
                </a:solidFill>
                <a:latin typeface="Calibri"/>
                <a:ea typeface="Calibri"/>
                <a:cs typeface="Calibri"/>
                <a:sym typeface="Calibri"/>
              </a:endParaRPr>
            </a:p>
          </p:txBody>
        </p:sp>
        <p:sp>
          <p:nvSpPr>
            <p:cNvPr id="135" name="Google Shape;135;p3"/>
            <p:cNvSpPr/>
            <p:nvPr/>
          </p:nvSpPr>
          <p:spPr>
            <a:xfrm>
              <a:off x="1873071" y="2924434"/>
              <a:ext cx="1661991" cy="1139557"/>
            </a:xfrm>
            <a:prstGeom prst="rect">
              <a:avLst/>
            </a:prstGeom>
            <a:solidFill>
              <a:schemeClr val="accent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3"/>
            <p:cNvSpPr txBox="1"/>
            <p:nvPr/>
          </p:nvSpPr>
          <p:spPr>
            <a:xfrm>
              <a:off x="1873071" y="2924434"/>
              <a:ext cx="1661991" cy="1139557"/>
            </a:xfrm>
            <a:prstGeom prst="rect">
              <a:avLst/>
            </a:prstGeom>
            <a:noFill/>
            <a:ln>
              <a:noFill/>
            </a:ln>
          </p:spPr>
          <p:txBody>
            <a:bodyPr anchorCtr="0" anchor="ctr" bIns="9525" lIns="9525" spcFirstLastPara="1" rIns="9525" wrap="square" tIns="952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To enhance their capacity for communicating with others and oneself</a:t>
              </a:r>
              <a:endParaRPr b="0" i="0" sz="1500" u="none" cap="none" strike="noStrike">
                <a:solidFill>
                  <a:schemeClr val="lt1"/>
                </a:solidFill>
                <a:latin typeface="Calibri"/>
                <a:ea typeface="Calibri"/>
                <a:cs typeface="Calibri"/>
                <a:sym typeface="Calibri"/>
              </a:endParaRPr>
            </a:p>
          </p:txBody>
        </p:sp>
        <p:sp>
          <p:nvSpPr>
            <p:cNvPr id="137" name="Google Shape;137;p3"/>
            <p:cNvSpPr/>
            <p:nvPr/>
          </p:nvSpPr>
          <p:spPr>
            <a:xfrm>
              <a:off x="3773659" y="2020392"/>
              <a:ext cx="1291383" cy="946408"/>
            </a:xfrm>
            <a:prstGeom prst="rect">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
            <p:cNvSpPr txBox="1"/>
            <p:nvPr/>
          </p:nvSpPr>
          <p:spPr>
            <a:xfrm>
              <a:off x="3773659" y="2020392"/>
              <a:ext cx="1291383" cy="946408"/>
            </a:xfrm>
            <a:prstGeom prst="rect">
              <a:avLst/>
            </a:prstGeom>
            <a:noFill/>
            <a:ln>
              <a:noFill/>
            </a:ln>
          </p:spPr>
          <p:txBody>
            <a:bodyPr anchorCtr="0" anchor="ctr" bIns="9525" lIns="9525" spcFirstLastPara="1" rIns="9525" wrap="square" tIns="952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How to be neutral </a:t>
              </a:r>
              <a:endParaRPr/>
            </a:p>
            <a:p>
              <a:pPr indent="0" lvl="0" marL="0" marR="0" rtl="0" algn="ctr">
                <a:lnSpc>
                  <a:spcPct val="90000"/>
                </a:lnSpc>
                <a:spcBef>
                  <a:spcPts val="525"/>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and fair. </a:t>
              </a:r>
              <a:endParaRPr b="0" i="0" sz="1500" u="none" cap="none" strike="noStrike">
                <a:solidFill>
                  <a:schemeClr val="lt1"/>
                </a:solidFill>
                <a:latin typeface="Calibri"/>
                <a:ea typeface="Calibri"/>
                <a:cs typeface="Calibri"/>
                <a:sym typeface="Calibri"/>
              </a:endParaRPr>
            </a:p>
          </p:txBody>
        </p:sp>
        <p:sp>
          <p:nvSpPr>
            <p:cNvPr id="139" name="Google Shape;139;p3"/>
            <p:cNvSpPr/>
            <p:nvPr/>
          </p:nvSpPr>
          <p:spPr>
            <a:xfrm>
              <a:off x="5763106" y="2013609"/>
              <a:ext cx="1366893" cy="933006"/>
            </a:xfrm>
            <a:prstGeom prst="rect">
              <a:avLst/>
            </a:prstGeom>
            <a:solidFill>
              <a:srgbClr val="92CF7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txBox="1"/>
            <p:nvPr/>
          </p:nvSpPr>
          <p:spPr>
            <a:xfrm>
              <a:off x="5763106" y="2013609"/>
              <a:ext cx="1366893" cy="933006"/>
            </a:xfrm>
            <a:prstGeom prst="rect">
              <a:avLst/>
            </a:prstGeom>
            <a:noFill/>
            <a:ln>
              <a:noFill/>
            </a:ln>
          </p:spPr>
          <p:txBody>
            <a:bodyPr anchorCtr="0" anchor="ctr" bIns="9525" lIns="9525" spcFirstLastPara="1" rIns="9525" wrap="square" tIns="952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To improve their</a:t>
              </a:r>
              <a:endParaRPr/>
            </a:p>
            <a:p>
              <a:pPr indent="0" lvl="0" marL="0" marR="0" rtl="0" algn="ctr">
                <a:lnSpc>
                  <a:spcPct val="90000"/>
                </a:lnSpc>
                <a:spcBef>
                  <a:spcPts val="525"/>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 self-esteem </a:t>
              </a:r>
              <a:endParaRPr b="0" i="0" sz="1500" u="none" cap="none" strike="noStrike">
                <a:solidFill>
                  <a:schemeClr val="lt1"/>
                </a:solidFill>
                <a:latin typeface="Calibri"/>
                <a:ea typeface="Calibri"/>
                <a:cs typeface="Calibri"/>
                <a:sym typeface="Calibri"/>
              </a:endParaRPr>
            </a:p>
          </p:txBody>
        </p:sp>
        <p:sp>
          <p:nvSpPr>
            <p:cNvPr id="141" name="Google Shape;141;p3"/>
            <p:cNvSpPr/>
            <p:nvPr/>
          </p:nvSpPr>
          <p:spPr>
            <a:xfrm>
              <a:off x="7451559" y="2930320"/>
              <a:ext cx="1230882" cy="1133671"/>
            </a:xfrm>
            <a:prstGeom prst="rect">
              <a:avLst/>
            </a:prstGeom>
            <a:solidFill>
              <a:schemeClr val="accent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3"/>
            <p:cNvSpPr txBox="1"/>
            <p:nvPr/>
          </p:nvSpPr>
          <p:spPr>
            <a:xfrm>
              <a:off x="7451559" y="2930320"/>
              <a:ext cx="1230882" cy="1133671"/>
            </a:xfrm>
            <a:prstGeom prst="rect">
              <a:avLst/>
            </a:prstGeom>
            <a:noFill/>
            <a:ln>
              <a:noFill/>
            </a:ln>
          </p:spPr>
          <p:txBody>
            <a:bodyPr anchorCtr="0" anchor="ctr" bIns="9525" lIns="9525" spcFirstLastPara="1" rIns="9525" wrap="square" tIns="952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To improve their listening skills </a:t>
              </a:r>
              <a:endParaRPr/>
            </a:p>
          </p:txBody>
        </p:sp>
        <p:sp>
          <p:nvSpPr>
            <p:cNvPr id="143" name="Google Shape;143;p3"/>
            <p:cNvSpPr/>
            <p:nvPr/>
          </p:nvSpPr>
          <p:spPr>
            <a:xfrm>
              <a:off x="8378607" y="2020392"/>
              <a:ext cx="1601035" cy="710998"/>
            </a:xfrm>
            <a:prstGeom prst="rect">
              <a:avLst/>
            </a:prstGeom>
            <a:solidFill>
              <a:srgbClr val="318C9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3"/>
            <p:cNvSpPr txBox="1"/>
            <p:nvPr/>
          </p:nvSpPr>
          <p:spPr>
            <a:xfrm>
              <a:off x="8378607" y="2020392"/>
              <a:ext cx="1601035" cy="710998"/>
            </a:xfrm>
            <a:prstGeom prst="rect">
              <a:avLst/>
            </a:prstGeom>
            <a:noFill/>
            <a:ln>
              <a:noFill/>
            </a:ln>
          </p:spPr>
          <p:txBody>
            <a:bodyPr anchorCtr="0" anchor="ctr" bIns="9525" lIns="9525" spcFirstLastPara="1" rIns="9525" wrap="square" tIns="952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How to understand conflict and what it means. </a:t>
              </a:r>
              <a:endParaRPr b="0" i="0" sz="1500" u="none" cap="none" strike="noStrike">
                <a:solidFill>
                  <a:schemeClr val="lt1"/>
                </a:solidFill>
                <a:latin typeface="Calibri"/>
                <a:ea typeface="Calibri"/>
                <a:cs typeface="Calibri"/>
                <a:sym typeface="Calibri"/>
              </a:endParaRPr>
            </a:p>
          </p:txBody>
        </p:sp>
        <p:sp>
          <p:nvSpPr>
            <p:cNvPr id="145" name="Google Shape;145;p3"/>
            <p:cNvSpPr/>
            <p:nvPr/>
          </p:nvSpPr>
          <p:spPr>
            <a:xfrm>
              <a:off x="10206365" y="1924090"/>
              <a:ext cx="1355350" cy="1045260"/>
            </a:xfrm>
            <a:prstGeom prst="rect">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
            <p:cNvSpPr txBox="1"/>
            <p:nvPr/>
          </p:nvSpPr>
          <p:spPr>
            <a:xfrm>
              <a:off x="10206365" y="1924090"/>
              <a:ext cx="1355350" cy="1045260"/>
            </a:xfrm>
            <a:prstGeom prst="rect">
              <a:avLst/>
            </a:prstGeom>
            <a:noFill/>
            <a:ln>
              <a:noFill/>
            </a:ln>
          </p:spPr>
          <p:txBody>
            <a:bodyPr anchorCtr="0" anchor="ctr" bIns="9525" lIns="9525" spcFirstLastPara="1" rIns="9525" wrap="square" tIns="952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To  accept accountability for their own actions.</a:t>
              </a:r>
              <a:endParaRPr b="0" i="0" sz="1500" u="none" cap="none" strike="noStrike">
                <a:solidFill>
                  <a:schemeClr val="lt1"/>
                </a:solidFill>
                <a:latin typeface="Calibri"/>
                <a:ea typeface="Calibri"/>
                <a:cs typeface="Calibri"/>
                <a:sym typeface="Calibri"/>
              </a:endParaRPr>
            </a:p>
          </p:txBody>
        </p:sp>
      </p:grpSp>
      <p:cxnSp>
        <p:nvCxnSpPr>
          <p:cNvPr id="147" name="Google Shape;147;p3"/>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1" name="Shape 151"/>
        <p:cNvGrpSpPr/>
        <p:nvPr/>
      </p:nvGrpSpPr>
      <p:grpSpPr>
        <a:xfrm>
          <a:off x="0" y="0"/>
          <a:ext cx="0" cy="0"/>
          <a:chOff x="0" y="0"/>
          <a:chExt cx="0" cy="0"/>
        </a:xfrm>
      </p:grpSpPr>
      <p:sp>
        <p:nvSpPr>
          <p:cNvPr id="152" name="Google Shape;152;p4"/>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53" name="Google Shape;153;p4"/>
          <p:cNvGrpSpPr/>
          <p:nvPr/>
        </p:nvGrpSpPr>
        <p:grpSpPr>
          <a:xfrm>
            <a:off x="74300" y="2385102"/>
            <a:ext cx="574091" cy="2087796"/>
            <a:chOff x="209668" y="2857422"/>
            <a:chExt cx="463662" cy="2087796"/>
          </a:xfrm>
        </p:grpSpPr>
        <p:sp>
          <p:nvSpPr>
            <p:cNvPr id="154" name="Google Shape;154;p4"/>
            <p:cNvSpPr/>
            <p:nvPr/>
          </p:nvSpPr>
          <p:spPr>
            <a:xfrm rot="10800000">
              <a:off x="423947" y="2857422"/>
              <a:ext cx="249383" cy="2087795"/>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155" name="Google Shape;155;p4"/>
            <p:cNvCxnSpPr/>
            <p:nvPr/>
          </p:nvCxnSpPr>
          <p:spPr>
            <a:xfrm flipH="1">
              <a:off x="209668" y="2857423"/>
              <a:ext cx="1" cy="2087795"/>
            </a:xfrm>
            <a:prstGeom prst="straightConnector1">
              <a:avLst/>
            </a:prstGeom>
            <a:noFill/>
            <a:ln cap="flat" cmpd="sng" w="177800">
              <a:solidFill>
                <a:schemeClr val="accent4"/>
              </a:solidFill>
              <a:prstDash val="solid"/>
              <a:miter lim="800000"/>
              <a:headEnd len="sm" w="sm" type="none"/>
              <a:tailEnd len="sm" w="sm" type="none"/>
            </a:ln>
          </p:spPr>
        </p:cxnSp>
      </p:grpSp>
      <p:sp>
        <p:nvSpPr>
          <p:cNvPr id="156" name="Google Shape;156;p4"/>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7" name="Google Shape;157;p4"/>
          <p:cNvSpPr/>
          <p:nvPr/>
        </p:nvSpPr>
        <p:spPr>
          <a:xfrm>
            <a:off x="579528" y="631767"/>
            <a:ext cx="11111729" cy="5752404"/>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8" name="Google Shape;158;p4"/>
          <p:cNvSpPr txBox="1"/>
          <p:nvPr>
            <p:ph type="title"/>
          </p:nvPr>
        </p:nvSpPr>
        <p:spPr>
          <a:xfrm>
            <a:off x="413914" y="406668"/>
            <a:ext cx="11463871" cy="220353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PEER MEDIATION IN CASTLEREA PRISON, IRELAND</a:t>
            </a:r>
            <a:endParaRPr/>
          </a:p>
        </p:txBody>
      </p:sp>
      <p:grpSp>
        <p:nvGrpSpPr>
          <p:cNvPr id="159" name="Google Shape;159;p4"/>
          <p:cNvGrpSpPr/>
          <p:nvPr/>
        </p:nvGrpSpPr>
        <p:grpSpPr>
          <a:xfrm>
            <a:off x="-4329760" y="1056905"/>
            <a:ext cx="15663052" cy="6185841"/>
            <a:chOff x="-5194562" y="-795658"/>
            <a:chExt cx="15663052" cy="6185841"/>
          </a:xfrm>
        </p:grpSpPr>
        <p:sp>
          <p:nvSpPr>
            <p:cNvPr id="160" name="Google Shape;160;p4"/>
            <p:cNvSpPr/>
            <p:nvPr/>
          </p:nvSpPr>
          <p:spPr>
            <a:xfrm>
              <a:off x="-5194562" y="-795658"/>
              <a:ext cx="6185841" cy="6185841"/>
            </a:xfrm>
            <a:prstGeom prst="blockArc">
              <a:avLst>
                <a:gd fmla="val 18900000" name="adj1"/>
                <a:gd fmla="val 2700000" name="adj2"/>
                <a:gd fmla="val 349" name="adj3"/>
              </a:avLst>
            </a:prstGeom>
            <a:noFill/>
            <a:ln cap="flat" cmpd="sng" w="12700">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4"/>
            <p:cNvSpPr/>
            <p:nvPr/>
          </p:nvSpPr>
          <p:spPr>
            <a:xfrm>
              <a:off x="519020" y="353227"/>
              <a:ext cx="9949470" cy="706821"/>
            </a:xfrm>
            <a:prstGeom prst="rect">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4"/>
            <p:cNvSpPr txBox="1"/>
            <p:nvPr/>
          </p:nvSpPr>
          <p:spPr>
            <a:xfrm>
              <a:off x="519020" y="353227"/>
              <a:ext cx="9949470" cy="706821"/>
            </a:xfrm>
            <a:prstGeom prst="rect">
              <a:avLst/>
            </a:prstGeom>
            <a:noFill/>
            <a:ln>
              <a:noFill/>
            </a:ln>
          </p:spPr>
          <p:txBody>
            <a:bodyPr anchorCtr="0" anchor="ctr" bIns="35550" lIns="561025" spcFirstLastPara="1" rIns="35550" wrap="square" tIns="35550">
              <a:noAutofit/>
            </a:bodyPr>
            <a:lstStyle/>
            <a:p>
              <a:pPr indent="0" lvl="0" marL="0" marR="0" rtl="0" algn="l">
                <a:lnSpc>
                  <a:spcPct val="90000"/>
                </a:lnSpc>
                <a:spcBef>
                  <a:spcPts val="0"/>
                </a:spcBef>
                <a:spcAft>
                  <a:spcPts val="0"/>
                </a:spcAft>
                <a:buClr>
                  <a:schemeClr val="lt1"/>
                </a:buClr>
                <a:buSzPts val="1400"/>
                <a:buFont typeface="Calibri"/>
                <a:buNone/>
              </a:pPr>
              <a:r>
                <a:rPr b="0" i="0" lang="en-GB" sz="1400" u="none" cap="none" strike="noStrike">
                  <a:solidFill>
                    <a:schemeClr val="lt1"/>
                  </a:solidFill>
                  <a:latin typeface="Calibri"/>
                  <a:ea typeface="Calibri"/>
                  <a:cs typeface="Calibri"/>
                  <a:sym typeface="Calibri"/>
                </a:rPr>
                <a:t>Prior to the implementation of mediation in Castlerea, inmate-on-inmate and inmate-on-staff violence was not uncommon, with some of these disputes starting when the people in prison had been in the community. Although some people believed that violence was necessary to resolve disputes, in most cases it just served to escalate and prolong the fight. </a:t>
              </a:r>
              <a:endParaRPr b="0" i="0" sz="1400" u="none" cap="none" strike="noStrike">
                <a:solidFill>
                  <a:schemeClr val="lt1"/>
                </a:solidFill>
                <a:latin typeface="Calibri"/>
                <a:ea typeface="Calibri"/>
                <a:cs typeface="Calibri"/>
                <a:sym typeface="Calibri"/>
              </a:endParaRPr>
            </a:p>
          </p:txBody>
        </p:sp>
        <p:sp>
          <p:nvSpPr>
            <p:cNvPr id="163" name="Google Shape;163;p4"/>
            <p:cNvSpPr/>
            <p:nvPr/>
          </p:nvSpPr>
          <p:spPr>
            <a:xfrm>
              <a:off x="77256" y="264874"/>
              <a:ext cx="883527" cy="883527"/>
            </a:xfrm>
            <a:prstGeom prst="ellipse">
              <a:avLst/>
            </a:prstGeom>
            <a:solidFill>
              <a:schemeClr val="lt1"/>
            </a:solidFill>
            <a:ln cap="flat" cmpd="sng" w="12700">
              <a:solidFill>
                <a:srgbClr val="00967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4"/>
            <p:cNvSpPr/>
            <p:nvPr/>
          </p:nvSpPr>
          <p:spPr>
            <a:xfrm>
              <a:off x="924257" y="1413643"/>
              <a:ext cx="9544233" cy="706821"/>
            </a:xfrm>
            <a:prstGeom prst="rect">
              <a:avLst/>
            </a:prstGeom>
            <a:solidFill>
              <a:srgbClr val="0FAE9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4"/>
            <p:cNvSpPr txBox="1"/>
            <p:nvPr/>
          </p:nvSpPr>
          <p:spPr>
            <a:xfrm>
              <a:off x="924257" y="1413643"/>
              <a:ext cx="9544233" cy="706821"/>
            </a:xfrm>
            <a:prstGeom prst="rect">
              <a:avLst/>
            </a:prstGeom>
            <a:noFill/>
            <a:ln>
              <a:noFill/>
            </a:ln>
          </p:spPr>
          <p:txBody>
            <a:bodyPr anchorCtr="0" anchor="ctr" bIns="35550" lIns="561025" spcFirstLastPara="1" rIns="35550" wrap="square" tIns="35550">
              <a:noAutofit/>
            </a:bodyPr>
            <a:lstStyle/>
            <a:p>
              <a:pPr indent="0" lvl="0" marL="0" marR="0" rtl="0" algn="l">
                <a:lnSpc>
                  <a:spcPct val="90000"/>
                </a:lnSpc>
                <a:spcBef>
                  <a:spcPts val="0"/>
                </a:spcBef>
                <a:spcAft>
                  <a:spcPts val="0"/>
                </a:spcAft>
                <a:buClr>
                  <a:schemeClr val="lt1"/>
                </a:buClr>
                <a:buSzPts val="1400"/>
                <a:buFont typeface="Calibri"/>
                <a:buNone/>
              </a:pPr>
              <a:r>
                <a:rPr b="0" i="0" lang="en-GB" sz="1400" u="none" cap="none" strike="noStrike">
                  <a:solidFill>
                    <a:schemeClr val="lt1"/>
                  </a:solidFill>
                  <a:latin typeface="Calibri"/>
                  <a:ea typeface="Calibri"/>
                  <a:cs typeface="Calibri"/>
                  <a:sym typeface="Calibri"/>
                </a:rPr>
                <a:t>Teachers, Red Cross volunteers, and other partners, such as the Traveller Mediation Service and the Travellers in Prison Initiative, have already participated in conflict awareness courses in Castlerea. </a:t>
              </a:r>
              <a:endParaRPr b="0" i="0" sz="1400" u="none" cap="none" strike="noStrike">
                <a:solidFill>
                  <a:schemeClr val="lt1"/>
                </a:solidFill>
                <a:latin typeface="Calibri"/>
                <a:ea typeface="Calibri"/>
                <a:cs typeface="Calibri"/>
                <a:sym typeface="Calibri"/>
              </a:endParaRPr>
            </a:p>
          </p:txBody>
        </p:sp>
        <p:sp>
          <p:nvSpPr>
            <p:cNvPr id="166" name="Google Shape;166;p4"/>
            <p:cNvSpPr/>
            <p:nvPr/>
          </p:nvSpPr>
          <p:spPr>
            <a:xfrm>
              <a:off x="482493" y="1325290"/>
              <a:ext cx="883527" cy="883527"/>
            </a:xfrm>
            <a:prstGeom prst="ellipse">
              <a:avLst/>
            </a:prstGeom>
            <a:solidFill>
              <a:schemeClr val="lt1"/>
            </a:solidFill>
            <a:ln cap="flat" cmpd="sng" w="12700">
              <a:solidFill>
                <a:srgbClr val="0FAE9C"/>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4"/>
            <p:cNvSpPr/>
            <p:nvPr/>
          </p:nvSpPr>
          <p:spPr>
            <a:xfrm>
              <a:off x="924257" y="2474059"/>
              <a:ext cx="9544233" cy="706821"/>
            </a:xfrm>
            <a:prstGeom prst="rect">
              <a:avLst/>
            </a:prstGeom>
            <a:solidFill>
              <a:srgbClr val="24BE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4"/>
            <p:cNvSpPr txBox="1"/>
            <p:nvPr/>
          </p:nvSpPr>
          <p:spPr>
            <a:xfrm>
              <a:off x="924257" y="2474059"/>
              <a:ext cx="9544233" cy="706821"/>
            </a:xfrm>
            <a:prstGeom prst="rect">
              <a:avLst/>
            </a:prstGeom>
            <a:noFill/>
            <a:ln>
              <a:noFill/>
            </a:ln>
          </p:spPr>
          <p:txBody>
            <a:bodyPr anchorCtr="0" anchor="ctr" bIns="35550" lIns="561025" spcFirstLastPara="1" rIns="35550" wrap="square" tIns="35550">
              <a:noAutofit/>
            </a:bodyPr>
            <a:lstStyle/>
            <a:p>
              <a:pPr indent="0" lvl="0" marL="0" marR="0" rtl="0" algn="l">
                <a:lnSpc>
                  <a:spcPct val="90000"/>
                </a:lnSpc>
                <a:spcBef>
                  <a:spcPts val="0"/>
                </a:spcBef>
                <a:spcAft>
                  <a:spcPts val="0"/>
                </a:spcAft>
                <a:buClr>
                  <a:schemeClr val="lt1"/>
                </a:buClr>
                <a:buSzPts val="1400"/>
                <a:buFont typeface="Calibri"/>
                <a:buNone/>
              </a:pPr>
              <a:r>
                <a:rPr b="0" i="0" lang="en-GB" sz="1400" u="none" cap="none" strike="noStrike">
                  <a:solidFill>
                    <a:schemeClr val="lt1"/>
                  </a:solidFill>
                  <a:latin typeface="Calibri"/>
                  <a:ea typeface="Calibri"/>
                  <a:cs typeface="Calibri"/>
                  <a:sym typeface="Calibri"/>
                </a:rPr>
                <a:t>Prison administrators eagerly backed these courses because they believed that they soon reduced assaults. </a:t>
              </a:r>
              <a:endParaRPr b="0" i="0" sz="1400" u="none" cap="none" strike="noStrike">
                <a:solidFill>
                  <a:schemeClr val="lt1"/>
                </a:solidFill>
                <a:latin typeface="Calibri"/>
                <a:ea typeface="Calibri"/>
                <a:cs typeface="Calibri"/>
                <a:sym typeface="Calibri"/>
              </a:endParaRPr>
            </a:p>
          </p:txBody>
        </p:sp>
        <p:sp>
          <p:nvSpPr>
            <p:cNvPr id="169" name="Google Shape;169;p4"/>
            <p:cNvSpPr/>
            <p:nvPr/>
          </p:nvSpPr>
          <p:spPr>
            <a:xfrm>
              <a:off x="482493" y="2385707"/>
              <a:ext cx="883527" cy="883527"/>
            </a:xfrm>
            <a:prstGeom prst="ellipse">
              <a:avLst/>
            </a:prstGeom>
            <a:solidFill>
              <a:schemeClr val="lt1"/>
            </a:solidFill>
            <a:ln cap="flat" cmpd="sng" w="12700">
              <a:solidFill>
                <a:srgbClr val="24BEC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4"/>
            <p:cNvSpPr/>
            <p:nvPr/>
          </p:nvSpPr>
          <p:spPr>
            <a:xfrm>
              <a:off x="519020" y="3534476"/>
              <a:ext cx="9949470" cy="706821"/>
            </a:xfrm>
            <a:prstGeom prst="rect">
              <a:avLst/>
            </a:prstGeom>
            <a:solidFill>
              <a:srgbClr val="47B4C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4"/>
            <p:cNvSpPr txBox="1"/>
            <p:nvPr/>
          </p:nvSpPr>
          <p:spPr>
            <a:xfrm>
              <a:off x="519020" y="3534476"/>
              <a:ext cx="9949470" cy="706821"/>
            </a:xfrm>
            <a:prstGeom prst="rect">
              <a:avLst/>
            </a:prstGeom>
            <a:noFill/>
            <a:ln>
              <a:noFill/>
            </a:ln>
          </p:spPr>
          <p:txBody>
            <a:bodyPr anchorCtr="0" anchor="ctr" bIns="35550" lIns="561025" spcFirstLastPara="1" rIns="35550" wrap="square" tIns="35550">
              <a:noAutofit/>
            </a:bodyPr>
            <a:lstStyle/>
            <a:p>
              <a:pPr indent="0" lvl="0" marL="0" marR="0" rtl="0" algn="l">
                <a:lnSpc>
                  <a:spcPct val="90000"/>
                </a:lnSpc>
                <a:spcBef>
                  <a:spcPts val="0"/>
                </a:spcBef>
                <a:spcAft>
                  <a:spcPts val="0"/>
                </a:spcAft>
                <a:buClr>
                  <a:schemeClr val="lt1"/>
                </a:buClr>
                <a:buSzPts val="1400"/>
                <a:buFont typeface="Calibri"/>
                <a:buNone/>
              </a:pPr>
              <a:r>
                <a:rPr b="0" i="0" lang="en-GB" sz="1400" u="none" cap="none" strike="noStrike">
                  <a:solidFill>
                    <a:schemeClr val="lt1"/>
                  </a:solidFill>
                  <a:latin typeface="Calibri"/>
                  <a:ea typeface="Calibri"/>
                  <a:cs typeface="Calibri"/>
                  <a:sym typeface="Calibri"/>
                </a:rPr>
                <a:t>More than 200 people in Castlerea had participated as of March 2020. Early on in the course, student input led to the conception of teaching mediation skills within the prison.</a:t>
              </a:r>
              <a:endParaRPr b="0" i="0" sz="1400" u="none" cap="none" strike="noStrike">
                <a:solidFill>
                  <a:schemeClr val="lt1"/>
                </a:solidFill>
                <a:latin typeface="Calibri"/>
                <a:ea typeface="Calibri"/>
                <a:cs typeface="Calibri"/>
                <a:sym typeface="Calibri"/>
              </a:endParaRPr>
            </a:p>
          </p:txBody>
        </p:sp>
        <p:sp>
          <p:nvSpPr>
            <p:cNvPr id="172" name="Google Shape;172;p4"/>
            <p:cNvSpPr/>
            <p:nvPr/>
          </p:nvSpPr>
          <p:spPr>
            <a:xfrm>
              <a:off x="77256" y="3446123"/>
              <a:ext cx="883527" cy="883527"/>
            </a:xfrm>
            <a:prstGeom prst="ellipse">
              <a:avLst/>
            </a:prstGeom>
            <a:solidFill>
              <a:schemeClr val="lt1"/>
            </a:solidFill>
            <a:ln cap="flat" cmpd="sng" w="12700">
              <a:solidFill>
                <a:srgbClr val="47B4C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Classroom with solid fill" id="173" name="Google Shape;173;p4"/>
          <p:cNvPicPr preferRelativeResize="0"/>
          <p:nvPr/>
        </p:nvPicPr>
        <p:blipFill rotWithShape="1">
          <a:blip r:embed="rId3">
            <a:alphaModFix/>
          </a:blip>
          <a:srcRect b="0" l="0" r="0" t="0"/>
          <a:stretch/>
        </p:blipFill>
        <p:spPr>
          <a:xfrm>
            <a:off x="1462396" y="3306604"/>
            <a:ext cx="628650" cy="628650"/>
          </a:xfrm>
          <a:prstGeom prst="rect">
            <a:avLst/>
          </a:prstGeom>
          <a:noFill/>
          <a:ln>
            <a:noFill/>
          </a:ln>
        </p:spPr>
      </p:pic>
      <p:pic>
        <p:nvPicPr>
          <p:cNvPr descr="Tick with solid fill" id="174" name="Google Shape;174;p4"/>
          <p:cNvPicPr preferRelativeResize="0"/>
          <p:nvPr/>
        </p:nvPicPr>
        <p:blipFill rotWithShape="1">
          <a:blip r:embed="rId4">
            <a:alphaModFix/>
          </a:blip>
          <a:srcRect b="0" l="0" r="0" t="0"/>
          <a:stretch/>
        </p:blipFill>
        <p:spPr>
          <a:xfrm>
            <a:off x="1548121" y="4448149"/>
            <a:ext cx="542925" cy="542925"/>
          </a:xfrm>
          <a:prstGeom prst="rect">
            <a:avLst/>
          </a:prstGeom>
          <a:noFill/>
          <a:ln>
            <a:noFill/>
          </a:ln>
        </p:spPr>
      </p:pic>
      <p:pic>
        <p:nvPicPr>
          <p:cNvPr descr="Group of people with solid fill" id="175" name="Google Shape;175;p4"/>
          <p:cNvPicPr preferRelativeResize="0"/>
          <p:nvPr/>
        </p:nvPicPr>
        <p:blipFill rotWithShape="1">
          <a:blip r:embed="rId5">
            <a:alphaModFix/>
          </a:blip>
          <a:srcRect b="0" l="0" r="0" t="0"/>
          <a:stretch/>
        </p:blipFill>
        <p:spPr>
          <a:xfrm>
            <a:off x="1105207" y="5503969"/>
            <a:ext cx="542925" cy="542925"/>
          </a:xfrm>
          <a:prstGeom prst="rect">
            <a:avLst/>
          </a:prstGeom>
          <a:noFill/>
          <a:ln>
            <a:noFill/>
          </a:ln>
        </p:spPr>
      </p:pic>
      <p:pic>
        <p:nvPicPr>
          <p:cNvPr descr="Clenched Fist with solid fill" id="176" name="Google Shape;176;p4"/>
          <p:cNvPicPr preferRelativeResize="0"/>
          <p:nvPr/>
        </p:nvPicPr>
        <p:blipFill rotWithShape="1">
          <a:blip r:embed="rId6">
            <a:alphaModFix/>
          </a:blip>
          <a:srcRect b="0" l="0" r="0" t="0"/>
          <a:stretch/>
        </p:blipFill>
        <p:spPr>
          <a:xfrm>
            <a:off x="988004" y="2126632"/>
            <a:ext cx="793858" cy="79385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0" name="Shape 180"/>
        <p:cNvGrpSpPr/>
        <p:nvPr/>
      </p:nvGrpSpPr>
      <p:grpSpPr>
        <a:xfrm>
          <a:off x="0" y="0"/>
          <a:ext cx="0" cy="0"/>
          <a:chOff x="0" y="0"/>
          <a:chExt cx="0" cy="0"/>
        </a:xfrm>
      </p:grpSpPr>
      <p:sp>
        <p:nvSpPr>
          <p:cNvPr id="181" name="Google Shape;181;p5"/>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2" name="Google Shape;182;p5"/>
          <p:cNvSpPr txBox="1"/>
          <p:nvPr>
            <p:ph type="title"/>
          </p:nvPr>
        </p:nvSpPr>
        <p:spPr>
          <a:xfrm>
            <a:off x="200493" y="404471"/>
            <a:ext cx="11791011" cy="118895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4"/>
              </a:buClr>
              <a:buSzPts val="3800"/>
              <a:buFont typeface="Aharoni"/>
              <a:buNone/>
            </a:pPr>
            <a:r>
              <a:rPr lang="en-GB" sz="3800">
                <a:solidFill>
                  <a:schemeClr val="accent4"/>
                </a:solidFill>
                <a:latin typeface="Aharoni"/>
                <a:ea typeface="Aharoni"/>
                <a:cs typeface="Aharoni"/>
                <a:sym typeface="Aharoni"/>
              </a:rPr>
              <a:t>PEER MEDIATION IN CASTLEREA PRISON, IRELAND</a:t>
            </a:r>
            <a:endParaRPr/>
          </a:p>
        </p:txBody>
      </p:sp>
      <p:grpSp>
        <p:nvGrpSpPr>
          <p:cNvPr id="183" name="Google Shape;183;p5"/>
          <p:cNvGrpSpPr/>
          <p:nvPr/>
        </p:nvGrpSpPr>
        <p:grpSpPr>
          <a:xfrm>
            <a:off x="-2" y="1998368"/>
            <a:ext cx="11695083" cy="782176"/>
            <a:chOff x="-2" y="1998368"/>
            <a:chExt cx="11695083" cy="782176"/>
          </a:xfrm>
        </p:grpSpPr>
        <p:sp>
          <p:nvSpPr>
            <p:cNvPr id="184" name="Google Shape;184;p5"/>
            <p:cNvSpPr/>
            <p:nvPr/>
          </p:nvSpPr>
          <p:spPr>
            <a:xfrm rot="5400000">
              <a:off x="11228040" y="2313027"/>
              <a:ext cx="781700" cy="15238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5" name="Google Shape;185;p5"/>
            <p:cNvSpPr/>
            <p:nvPr/>
          </p:nvSpPr>
          <p:spPr>
            <a:xfrm rot="10800000">
              <a:off x="-2" y="1998845"/>
              <a:ext cx="11454595" cy="7816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86" name="Google Shape;186;p5"/>
          <p:cNvSpPr/>
          <p:nvPr/>
        </p:nvSpPr>
        <p:spPr>
          <a:xfrm>
            <a:off x="0" y="2203079"/>
            <a:ext cx="11383362" cy="4147845"/>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87" name="Google Shape;187;p5"/>
          <p:cNvGrpSpPr/>
          <p:nvPr/>
        </p:nvGrpSpPr>
        <p:grpSpPr>
          <a:xfrm>
            <a:off x="808638" y="2458648"/>
            <a:ext cx="10296060" cy="3718441"/>
            <a:chOff x="0" y="12330"/>
            <a:chExt cx="10296060" cy="3718441"/>
          </a:xfrm>
        </p:grpSpPr>
        <p:sp>
          <p:nvSpPr>
            <p:cNvPr id="188" name="Google Shape;188;p5"/>
            <p:cNvSpPr/>
            <p:nvPr/>
          </p:nvSpPr>
          <p:spPr>
            <a:xfrm>
              <a:off x="0" y="12330"/>
              <a:ext cx="10296060" cy="895050"/>
            </a:xfrm>
            <a:prstGeom prst="roundRect">
              <a:avLst>
                <a:gd fmla="val 16667" name="adj"/>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5"/>
            <p:cNvSpPr txBox="1"/>
            <p:nvPr/>
          </p:nvSpPr>
          <p:spPr>
            <a:xfrm>
              <a:off x="43693" y="56023"/>
              <a:ext cx="10208674" cy="807664"/>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The efficacy of the programme was credited in large part to the key role played by Travellers, particularly Traveller women who have been delivering the training, as well as to the assistance and oversight provided by prison teaching personnel. </a:t>
              </a:r>
              <a:endParaRPr b="0" i="0" sz="1600" u="none" cap="none" strike="noStrike">
                <a:solidFill>
                  <a:schemeClr val="lt1"/>
                </a:solidFill>
                <a:latin typeface="Calibri"/>
                <a:ea typeface="Calibri"/>
                <a:cs typeface="Calibri"/>
                <a:sym typeface="Calibri"/>
              </a:endParaRPr>
            </a:p>
          </p:txBody>
        </p:sp>
        <p:sp>
          <p:nvSpPr>
            <p:cNvPr id="190" name="Google Shape;190;p5"/>
            <p:cNvSpPr/>
            <p:nvPr/>
          </p:nvSpPr>
          <p:spPr>
            <a:xfrm>
              <a:off x="0" y="953460"/>
              <a:ext cx="10296060" cy="895050"/>
            </a:xfrm>
            <a:prstGeom prst="roundRect">
              <a:avLst>
                <a:gd fmla="val 16667" name="adj"/>
              </a:avLst>
            </a:prstGeom>
            <a:solidFill>
              <a:srgbClr val="0FAE9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5"/>
            <p:cNvSpPr txBox="1"/>
            <p:nvPr/>
          </p:nvSpPr>
          <p:spPr>
            <a:xfrm>
              <a:off x="43693" y="997153"/>
              <a:ext cx="10208674" cy="807664"/>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The most recent curriculum, which sought to qualify students for MII accreditation, was created in cooperation with the Traveller Mediation Service, the Education and Training Board (ETB) inside the prison, and the Edward Kennedy Centre for Conflict Intervention at Maynooth University. </a:t>
              </a:r>
              <a:endParaRPr b="0" i="0" sz="1600" u="none" cap="none" strike="noStrike">
                <a:solidFill>
                  <a:schemeClr val="lt1"/>
                </a:solidFill>
                <a:latin typeface="Calibri"/>
                <a:ea typeface="Calibri"/>
                <a:cs typeface="Calibri"/>
                <a:sym typeface="Calibri"/>
              </a:endParaRPr>
            </a:p>
          </p:txBody>
        </p:sp>
        <p:sp>
          <p:nvSpPr>
            <p:cNvPr id="192" name="Google Shape;192;p5"/>
            <p:cNvSpPr/>
            <p:nvPr/>
          </p:nvSpPr>
          <p:spPr>
            <a:xfrm>
              <a:off x="0" y="1894591"/>
              <a:ext cx="10296060" cy="895050"/>
            </a:xfrm>
            <a:prstGeom prst="roundRect">
              <a:avLst>
                <a:gd fmla="val 16667" name="adj"/>
              </a:avLst>
            </a:prstGeom>
            <a:solidFill>
              <a:srgbClr val="24BE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5"/>
            <p:cNvSpPr txBox="1"/>
            <p:nvPr/>
          </p:nvSpPr>
          <p:spPr>
            <a:xfrm>
              <a:off x="43693" y="1938284"/>
              <a:ext cx="10208674" cy="807664"/>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The training was delivered over twelve weeks in 2019 for two half-days each week. One session every week concentrated on theories and procedures, while the other one concentrated on role plays and skill development. </a:t>
              </a:r>
              <a:endParaRPr b="0" i="0" sz="1600" u="none" cap="none" strike="noStrike">
                <a:solidFill>
                  <a:schemeClr val="lt1"/>
                </a:solidFill>
                <a:latin typeface="Calibri"/>
                <a:ea typeface="Calibri"/>
                <a:cs typeface="Calibri"/>
                <a:sym typeface="Calibri"/>
              </a:endParaRPr>
            </a:p>
          </p:txBody>
        </p:sp>
        <p:sp>
          <p:nvSpPr>
            <p:cNvPr id="194" name="Google Shape;194;p5"/>
            <p:cNvSpPr/>
            <p:nvPr/>
          </p:nvSpPr>
          <p:spPr>
            <a:xfrm>
              <a:off x="0" y="2835721"/>
              <a:ext cx="10296060" cy="895050"/>
            </a:xfrm>
            <a:prstGeom prst="roundRect">
              <a:avLst>
                <a:gd fmla="val 16667" name="adj"/>
              </a:avLst>
            </a:prstGeom>
            <a:solidFill>
              <a:srgbClr val="47B4C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5"/>
            <p:cNvSpPr txBox="1"/>
            <p:nvPr/>
          </p:nvSpPr>
          <p:spPr>
            <a:xfrm>
              <a:off x="43693" y="2879414"/>
              <a:ext cx="10208674" cy="807664"/>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This course was taken by nine persons, including two teachers and the four detained Travelers. Eight achieved complete MII accreditation by passing both the written and practical exams. For all of the participants in this curriculum, it was the greatest degree of education they had ever acquired and marked a first for Ireland.</a:t>
              </a:r>
              <a:endParaRPr b="0" i="0" sz="1600" u="none" cap="none" strike="noStrike">
                <a:solidFill>
                  <a:schemeClr val="lt1"/>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
        <p:nvSpPr>
          <p:cNvPr id="200" name="Google Shape;200;p6"/>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1" name="Google Shape;201;p6"/>
          <p:cNvSpPr txBox="1"/>
          <p:nvPr>
            <p:ph type="title"/>
          </p:nvPr>
        </p:nvSpPr>
        <p:spPr>
          <a:xfrm>
            <a:off x="111428" y="404471"/>
            <a:ext cx="11969141" cy="118895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4"/>
              </a:buClr>
              <a:buSzPts val="3800"/>
              <a:buFont typeface="Aharoni"/>
              <a:buNone/>
            </a:pPr>
            <a:r>
              <a:rPr lang="en-GB" sz="3800">
                <a:solidFill>
                  <a:schemeClr val="accent4"/>
                </a:solidFill>
                <a:latin typeface="Aharoni"/>
                <a:ea typeface="Aharoni"/>
                <a:cs typeface="Aharoni"/>
                <a:sym typeface="Aharoni"/>
              </a:rPr>
              <a:t>PEER MEDIATION IN CASTLEREA PRISON, IRELAND</a:t>
            </a:r>
            <a:endParaRPr/>
          </a:p>
        </p:txBody>
      </p:sp>
      <p:grpSp>
        <p:nvGrpSpPr>
          <p:cNvPr id="202" name="Google Shape;202;p6"/>
          <p:cNvGrpSpPr/>
          <p:nvPr/>
        </p:nvGrpSpPr>
        <p:grpSpPr>
          <a:xfrm>
            <a:off x="-2" y="1998368"/>
            <a:ext cx="11695083" cy="782176"/>
            <a:chOff x="-2" y="1998368"/>
            <a:chExt cx="11695083" cy="782176"/>
          </a:xfrm>
        </p:grpSpPr>
        <p:sp>
          <p:nvSpPr>
            <p:cNvPr id="203" name="Google Shape;203;p6"/>
            <p:cNvSpPr/>
            <p:nvPr/>
          </p:nvSpPr>
          <p:spPr>
            <a:xfrm rot="5400000">
              <a:off x="11228040" y="2313027"/>
              <a:ext cx="781700" cy="15238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4" name="Google Shape;204;p6"/>
            <p:cNvSpPr/>
            <p:nvPr/>
          </p:nvSpPr>
          <p:spPr>
            <a:xfrm rot="10800000">
              <a:off x="-2" y="1998845"/>
              <a:ext cx="11454595" cy="7816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05" name="Google Shape;205;p6"/>
          <p:cNvSpPr/>
          <p:nvPr/>
        </p:nvSpPr>
        <p:spPr>
          <a:xfrm>
            <a:off x="0" y="2203079"/>
            <a:ext cx="11383362" cy="4147845"/>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06" name="Google Shape;206;p6"/>
          <p:cNvGrpSpPr/>
          <p:nvPr/>
        </p:nvGrpSpPr>
        <p:grpSpPr>
          <a:xfrm>
            <a:off x="496919" y="2413218"/>
            <a:ext cx="10640444" cy="3624348"/>
            <a:chOff x="0" y="0"/>
            <a:chExt cx="10640444" cy="3624348"/>
          </a:xfrm>
        </p:grpSpPr>
        <p:sp>
          <p:nvSpPr>
            <p:cNvPr id="207" name="Google Shape;207;p6"/>
            <p:cNvSpPr/>
            <p:nvPr/>
          </p:nvSpPr>
          <p:spPr>
            <a:xfrm>
              <a:off x="0" y="0"/>
              <a:ext cx="9044378" cy="1087304"/>
            </a:xfrm>
            <a:prstGeom prst="roundRect">
              <a:avLst>
                <a:gd fmla="val 10000" name="adj"/>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6"/>
            <p:cNvSpPr txBox="1"/>
            <p:nvPr/>
          </p:nvSpPr>
          <p:spPr>
            <a:xfrm>
              <a:off x="31846" y="31846"/>
              <a:ext cx="7871091" cy="1023612"/>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The degree of cultural change among inmates, staff, and participants in Castlerea has astounded those involved. Managers, employees, and those in prison now trust and believe in mediation since there is less violence. The initial goal was not to launch a project for mediation but rather to work with the ETB and Red Cross to lessen violence. </a:t>
              </a:r>
              <a:endParaRPr b="0" i="0" sz="1600" u="none" cap="none" strike="noStrike">
                <a:solidFill>
                  <a:schemeClr val="lt1"/>
                </a:solidFill>
                <a:latin typeface="Calibri"/>
                <a:ea typeface="Calibri"/>
                <a:cs typeface="Calibri"/>
                <a:sym typeface="Calibri"/>
              </a:endParaRPr>
            </a:p>
          </p:txBody>
        </p:sp>
        <p:sp>
          <p:nvSpPr>
            <p:cNvPr id="209" name="Google Shape;209;p6"/>
            <p:cNvSpPr/>
            <p:nvPr/>
          </p:nvSpPr>
          <p:spPr>
            <a:xfrm>
              <a:off x="798033" y="1268522"/>
              <a:ext cx="9044378" cy="1087304"/>
            </a:xfrm>
            <a:prstGeom prst="roundRect">
              <a:avLst>
                <a:gd fmla="val 10000" name="adj"/>
              </a:avLst>
            </a:prstGeom>
            <a:solidFill>
              <a:srgbClr val="19B7B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6"/>
            <p:cNvSpPr txBox="1"/>
            <p:nvPr/>
          </p:nvSpPr>
          <p:spPr>
            <a:xfrm>
              <a:off x="829879" y="1300368"/>
              <a:ext cx="7475904" cy="1023612"/>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Yet, as everyone involved in the process worked together to advance the work, what began as conflict awareness developed into conflict resolution, continued as peer mediation, and finally resulted in certified mediators effectively working in Castlerea. </a:t>
              </a:r>
              <a:endParaRPr b="0" i="0" sz="1600" u="none" cap="none" strike="noStrike">
                <a:solidFill>
                  <a:schemeClr val="lt1"/>
                </a:solidFill>
                <a:latin typeface="Calibri"/>
                <a:ea typeface="Calibri"/>
                <a:cs typeface="Calibri"/>
                <a:sym typeface="Calibri"/>
              </a:endParaRPr>
            </a:p>
          </p:txBody>
        </p:sp>
        <p:sp>
          <p:nvSpPr>
            <p:cNvPr id="211" name="Google Shape;211;p6"/>
            <p:cNvSpPr/>
            <p:nvPr/>
          </p:nvSpPr>
          <p:spPr>
            <a:xfrm>
              <a:off x="1596066" y="2537044"/>
              <a:ext cx="9044378" cy="1087304"/>
            </a:xfrm>
            <a:prstGeom prst="roundRect">
              <a:avLst>
                <a:gd fmla="val 10000" name="adj"/>
              </a:avLst>
            </a:prstGeom>
            <a:solidFill>
              <a:srgbClr val="47B4C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6"/>
            <p:cNvSpPr txBox="1"/>
            <p:nvPr/>
          </p:nvSpPr>
          <p:spPr>
            <a:xfrm>
              <a:off x="1627912" y="2568890"/>
              <a:ext cx="7475904" cy="1023612"/>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Several managers from Castlerea also earned their certification as mediators, joining a network of staff mediators across the Irish Prison Service and improving their capacity to assist peer mediation in Castlerea on an operational level.</a:t>
              </a:r>
              <a:endParaRPr b="0" i="0" sz="1600" u="none" cap="none" strike="noStrike">
                <a:solidFill>
                  <a:schemeClr val="lt1"/>
                </a:solidFill>
                <a:latin typeface="Calibri"/>
                <a:ea typeface="Calibri"/>
                <a:cs typeface="Calibri"/>
                <a:sym typeface="Calibri"/>
              </a:endParaRPr>
            </a:p>
          </p:txBody>
        </p:sp>
        <p:sp>
          <p:nvSpPr>
            <p:cNvPr id="213" name="Google Shape;213;p6"/>
            <p:cNvSpPr/>
            <p:nvPr/>
          </p:nvSpPr>
          <p:spPr>
            <a:xfrm>
              <a:off x="8337630" y="824539"/>
              <a:ext cx="706748" cy="706748"/>
            </a:xfrm>
            <a:prstGeom prst="downArrow">
              <a:avLst>
                <a:gd fmla="val 55000" name="adj1"/>
                <a:gd fmla="val 45000" name="adj2"/>
              </a:avLst>
            </a:prstGeom>
            <a:solidFill>
              <a:srgbClr val="CADBD5">
                <a:alpha val="89803"/>
              </a:srgbClr>
            </a:solidFill>
            <a:ln cap="flat" cmpd="sng" w="12700">
              <a:solidFill>
                <a:srgbClr val="CADBD5">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6"/>
            <p:cNvSpPr txBox="1"/>
            <p:nvPr/>
          </p:nvSpPr>
          <p:spPr>
            <a:xfrm>
              <a:off x="8496648" y="824539"/>
              <a:ext cx="388712" cy="531828"/>
            </a:xfrm>
            <a:prstGeom prst="rect">
              <a:avLst/>
            </a:prstGeom>
            <a:noFill/>
            <a:ln>
              <a:noFill/>
            </a:ln>
          </p:spPr>
          <p:txBody>
            <a:bodyPr anchorCtr="0" anchor="ctr" bIns="40625" lIns="40625" spcFirstLastPara="1" rIns="40625" wrap="square" tIns="40625">
              <a:noAutofit/>
            </a:bodyPr>
            <a:lstStyle/>
            <a:p>
              <a:pPr indent="0" lvl="0" marL="0" marR="0" rtl="0" algn="ctr">
                <a:lnSpc>
                  <a:spcPct val="90000"/>
                </a:lnSpc>
                <a:spcBef>
                  <a:spcPts val="0"/>
                </a:spcBef>
                <a:spcAft>
                  <a:spcPts val="0"/>
                </a:spcAft>
                <a:buClr>
                  <a:schemeClr val="dk1"/>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215" name="Google Shape;215;p6"/>
            <p:cNvSpPr/>
            <p:nvPr/>
          </p:nvSpPr>
          <p:spPr>
            <a:xfrm>
              <a:off x="9135663" y="2085812"/>
              <a:ext cx="706748" cy="706748"/>
            </a:xfrm>
            <a:prstGeom prst="downArrow">
              <a:avLst>
                <a:gd fmla="val 55000" name="adj1"/>
                <a:gd fmla="val 45000" name="adj2"/>
              </a:avLst>
            </a:prstGeom>
            <a:solidFill>
              <a:srgbClr val="CDE3E7">
                <a:alpha val="89803"/>
              </a:srgbClr>
            </a:solidFill>
            <a:ln cap="flat" cmpd="sng" w="12700">
              <a:solidFill>
                <a:srgbClr val="CDE3E7">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6"/>
            <p:cNvSpPr txBox="1"/>
            <p:nvPr/>
          </p:nvSpPr>
          <p:spPr>
            <a:xfrm>
              <a:off x="9294681" y="2085812"/>
              <a:ext cx="388712" cy="531828"/>
            </a:xfrm>
            <a:prstGeom prst="rect">
              <a:avLst/>
            </a:prstGeom>
            <a:noFill/>
            <a:ln>
              <a:noFill/>
            </a:ln>
          </p:spPr>
          <p:txBody>
            <a:bodyPr anchorCtr="0" anchor="ctr" bIns="40625" lIns="40625" spcFirstLastPara="1" rIns="40625" wrap="square" tIns="40625">
              <a:noAutofit/>
            </a:bodyPr>
            <a:lstStyle/>
            <a:p>
              <a:pPr indent="0" lvl="0" marL="0" marR="0" rtl="0" algn="ctr">
                <a:lnSpc>
                  <a:spcPct val="90000"/>
                </a:lnSpc>
                <a:spcBef>
                  <a:spcPts val="0"/>
                </a:spcBef>
                <a:spcAft>
                  <a:spcPts val="0"/>
                </a:spcAft>
                <a:buClr>
                  <a:schemeClr val="dk1"/>
                </a:buClr>
                <a:buSzPts val="3200"/>
                <a:buFont typeface="Calibri"/>
                <a:buNone/>
              </a:pPr>
              <a:r>
                <a:t/>
              </a:r>
              <a:endParaRPr b="0" i="0" sz="32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 name="Shape 220"/>
        <p:cNvGrpSpPr/>
        <p:nvPr/>
      </p:nvGrpSpPr>
      <p:grpSpPr>
        <a:xfrm>
          <a:off x="0" y="0"/>
          <a:ext cx="0" cy="0"/>
          <a:chOff x="0" y="0"/>
          <a:chExt cx="0" cy="0"/>
        </a:xfrm>
      </p:grpSpPr>
      <p:sp>
        <p:nvSpPr>
          <p:cNvPr id="221" name="Google Shape;221;p7"/>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22" name="Google Shape;222;p7"/>
          <p:cNvGrpSpPr/>
          <p:nvPr/>
        </p:nvGrpSpPr>
        <p:grpSpPr>
          <a:xfrm>
            <a:off x="4" y="1216597"/>
            <a:ext cx="731521" cy="673460"/>
            <a:chOff x="3940602" y="308034"/>
            <a:chExt cx="2116791" cy="3428999"/>
          </a:xfrm>
        </p:grpSpPr>
        <p:sp>
          <p:nvSpPr>
            <p:cNvPr id="223" name="Google Shape;223;p7"/>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4" name="Google Shape;224;p7"/>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5" name="Google Shape;225;p7"/>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26" name="Google Shape;226;p7"/>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7" name="Google Shape;227;p7"/>
          <p:cNvSpPr txBox="1"/>
          <p:nvPr>
            <p:ph type="title"/>
          </p:nvPr>
        </p:nvSpPr>
        <p:spPr>
          <a:xfrm>
            <a:off x="1043631" y="809898"/>
            <a:ext cx="9942716"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400"/>
              <a:buFont typeface="Aharoni"/>
              <a:buNone/>
            </a:pPr>
            <a:r>
              <a:rPr lang="en-GB">
                <a:solidFill>
                  <a:schemeClr val="accent4"/>
                </a:solidFill>
                <a:latin typeface="Aharoni"/>
                <a:ea typeface="Aharoni"/>
                <a:cs typeface="Aharoni"/>
                <a:sym typeface="Aharoni"/>
              </a:rPr>
              <a:t>REFUGEE AND MIGRANT </a:t>
            </a:r>
            <a:br>
              <a:rPr lang="en-GB">
                <a:solidFill>
                  <a:schemeClr val="accent4"/>
                </a:solidFill>
                <a:latin typeface="Aharoni"/>
                <a:ea typeface="Aharoni"/>
                <a:cs typeface="Aharoni"/>
                <a:sym typeface="Aharoni"/>
              </a:rPr>
            </a:br>
            <a:r>
              <a:rPr lang="en-GB">
                <a:solidFill>
                  <a:schemeClr val="accent4"/>
                </a:solidFill>
                <a:latin typeface="Aharoni"/>
                <a:ea typeface="Aharoni"/>
                <a:cs typeface="Aharoni"/>
                <a:sym typeface="Aharoni"/>
              </a:rPr>
              <a:t>PEER MEDIATION</a:t>
            </a:r>
            <a:endParaRPr/>
          </a:p>
        </p:txBody>
      </p:sp>
      <p:grpSp>
        <p:nvGrpSpPr>
          <p:cNvPr id="228" name="Google Shape;228;p7"/>
          <p:cNvGrpSpPr/>
          <p:nvPr/>
        </p:nvGrpSpPr>
        <p:grpSpPr>
          <a:xfrm>
            <a:off x="1043631" y="2801762"/>
            <a:ext cx="10310168" cy="3486037"/>
            <a:chOff x="0" y="53809"/>
            <a:chExt cx="10310168" cy="3486037"/>
          </a:xfrm>
        </p:grpSpPr>
        <p:sp>
          <p:nvSpPr>
            <p:cNvPr id="229" name="Google Shape;229;p7"/>
            <p:cNvSpPr/>
            <p:nvPr/>
          </p:nvSpPr>
          <p:spPr>
            <a:xfrm>
              <a:off x="0" y="53809"/>
              <a:ext cx="10310168" cy="839109"/>
            </a:xfrm>
            <a:prstGeom prst="roundRect">
              <a:avLst>
                <a:gd fmla="val 16667" name="adj"/>
              </a:avLst>
            </a:prstGeom>
            <a:solidFill>
              <a:srgbClr val="8AB8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7"/>
            <p:cNvSpPr txBox="1"/>
            <p:nvPr/>
          </p:nvSpPr>
          <p:spPr>
            <a:xfrm>
              <a:off x="40962" y="94771"/>
              <a:ext cx="10228244" cy="757185"/>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Those who reside in refugee shelters and multi occupancy housing usually deal with an atmosphere that serves as a fertile basis for interpersonal conflict. </a:t>
              </a:r>
              <a:endParaRPr/>
            </a:p>
          </p:txBody>
        </p:sp>
        <p:sp>
          <p:nvSpPr>
            <p:cNvPr id="231" name="Google Shape;231;p7"/>
            <p:cNvSpPr/>
            <p:nvPr/>
          </p:nvSpPr>
          <p:spPr>
            <a:xfrm>
              <a:off x="0" y="936119"/>
              <a:ext cx="10310168" cy="839109"/>
            </a:xfrm>
            <a:prstGeom prst="roundRect">
              <a:avLst>
                <a:gd fmla="val 16667" name="adj"/>
              </a:avLst>
            </a:prstGeom>
            <a:solidFill>
              <a:schemeClr val="accent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7"/>
            <p:cNvSpPr txBox="1"/>
            <p:nvPr/>
          </p:nvSpPr>
          <p:spPr>
            <a:xfrm>
              <a:off x="40962" y="977081"/>
              <a:ext cx="10228244" cy="757185"/>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Living in close quarters, sharing resources with people from different backgrounds, language barriers, psychological trauma, lack of daily structure, inadequate growth perspectives, unfamiliarity with other cultures, different religions, existential fears, and pre-existing ethnic tensions are all factors that reinforce and sustain a wide variety of conflicts (Plich, 2016a). </a:t>
              </a:r>
              <a:endParaRPr/>
            </a:p>
          </p:txBody>
        </p:sp>
        <p:sp>
          <p:nvSpPr>
            <p:cNvPr id="233" name="Google Shape;233;p7"/>
            <p:cNvSpPr/>
            <p:nvPr/>
          </p:nvSpPr>
          <p:spPr>
            <a:xfrm>
              <a:off x="0" y="1818428"/>
              <a:ext cx="10310168" cy="839109"/>
            </a:xfrm>
            <a:prstGeom prst="roundRect">
              <a:avLst>
                <a:gd fmla="val 16667" name="adj"/>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7"/>
            <p:cNvSpPr txBox="1"/>
            <p:nvPr/>
          </p:nvSpPr>
          <p:spPr>
            <a:xfrm>
              <a:off x="40962" y="1859390"/>
              <a:ext cx="10228244" cy="757185"/>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Daily disagreements amongst the locals themselves or with inhabitants of nearby communities are therefore common (Bauer, 2017). </a:t>
              </a:r>
              <a:endParaRPr/>
            </a:p>
          </p:txBody>
        </p:sp>
        <p:sp>
          <p:nvSpPr>
            <p:cNvPr id="235" name="Google Shape;235;p7"/>
            <p:cNvSpPr/>
            <p:nvPr/>
          </p:nvSpPr>
          <p:spPr>
            <a:xfrm>
              <a:off x="0" y="2700737"/>
              <a:ext cx="10310168" cy="839109"/>
            </a:xfrm>
            <a:prstGeom prst="roundRect">
              <a:avLst>
                <a:gd fmla="val 16667" name="adj"/>
              </a:avLst>
            </a:prstGeom>
            <a:solidFill>
              <a:schemeClr val="accent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7"/>
            <p:cNvSpPr txBox="1"/>
            <p:nvPr/>
          </p:nvSpPr>
          <p:spPr>
            <a:xfrm>
              <a:off x="40962" y="2741699"/>
              <a:ext cx="10228244" cy="757185"/>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Disputes within shelters frequently centre on matters like noncompliance to the rules, drug and alcohol abuse, eating and drinking habits, hygiene, loudness, and the usage of communal spaces.</a:t>
              </a:r>
              <a:endParaRPr/>
            </a:p>
          </p:txBody>
        </p:sp>
      </p:grpSp>
      <p:cxnSp>
        <p:nvCxnSpPr>
          <p:cNvPr id="237" name="Google Shape;237;p7"/>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1" name="Shape 241"/>
        <p:cNvGrpSpPr/>
        <p:nvPr/>
      </p:nvGrpSpPr>
      <p:grpSpPr>
        <a:xfrm>
          <a:off x="0" y="0"/>
          <a:ext cx="0" cy="0"/>
          <a:chOff x="0" y="0"/>
          <a:chExt cx="0" cy="0"/>
        </a:xfrm>
      </p:grpSpPr>
      <p:sp>
        <p:nvSpPr>
          <p:cNvPr id="242" name="Google Shape;242;p8"/>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43" name="Google Shape;243;p8"/>
          <p:cNvGrpSpPr/>
          <p:nvPr/>
        </p:nvGrpSpPr>
        <p:grpSpPr>
          <a:xfrm>
            <a:off x="4" y="1216597"/>
            <a:ext cx="731521" cy="673460"/>
            <a:chOff x="3940602" y="308034"/>
            <a:chExt cx="2116791" cy="3428999"/>
          </a:xfrm>
        </p:grpSpPr>
        <p:sp>
          <p:nvSpPr>
            <p:cNvPr id="244" name="Google Shape;244;p8"/>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5" name="Google Shape;245;p8"/>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6" name="Google Shape;246;p8"/>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47" name="Google Shape;247;p8"/>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8" name="Google Shape;248;p8"/>
          <p:cNvSpPr txBox="1"/>
          <p:nvPr>
            <p:ph type="title"/>
          </p:nvPr>
        </p:nvSpPr>
        <p:spPr>
          <a:xfrm>
            <a:off x="1043631" y="809898"/>
            <a:ext cx="9942716"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REFUGEE AND MIGRANT</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 PEER MEDIATION</a:t>
            </a:r>
            <a:endParaRPr/>
          </a:p>
        </p:txBody>
      </p:sp>
      <p:grpSp>
        <p:nvGrpSpPr>
          <p:cNvPr id="249" name="Google Shape;249;p8"/>
          <p:cNvGrpSpPr/>
          <p:nvPr/>
        </p:nvGrpSpPr>
        <p:grpSpPr>
          <a:xfrm>
            <a:off x="1205652" y="2715064"/>
            <a:ext cx="10148147" cy="3517920"/>
            <a:chOff x="0" y="11050"/>
            <a:chExt cx="10148147" cy="3517920"/>
          </a:xfrm>
        </p:grpSpPr>
        <p:sp>
          <p:nvSpPr>
            <p:cNvPr id="250" name="Google Shape;250;p8"/>
            <p:cNvSpPr/>
            <p:nvPr/>
          </p:nvSpPr>
          <p:spPr>
            <a:xfrm>
              <a:off x="0" y="11050"/>
              <a:ext cx="10148147" cy="1141920"/>
            </a:xfrm>
            <a:prstGeom prst="roundRect">
              <a:avLst>
                <a:gd fmla="val 16667" name="adj"/>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8"/>
            <p:cNvSpPr txBox="1"/>
            <p:nvPr/>
          </p:nvSpPr>
          <p:spPr>
            <a:xfrm>
              <a:off x="55744" y="66794"/>
              <a:ext cx="10036659" cy="1030432"/>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The difficulty of moving to and settling in a new country has been referred to as the post-migratory "third hit" of sequential traumatization in the context of psychological trauma; this is because it is preceded by migratory (such as life-threatening flight experiences) and premigratory (such as warfare/prosecution in the home country) stressors (Neuner et al., 2004; Steel et al., 2002). </a:t>
              </a:r>
              <a:endParaRPr/>
            </a:p>
          </p:txBody>
        </p:sp>
        <p:sp>
          <p:nvSpPr>
            <p:cNvPr id="252" name="Google Shape;252;p8"/>
            <p:cNvSpPr/>
            <p:nvPr/>
          </p:nvSpPr>
          <p:spPr>
            <a:xfrm>
              <a:off x="0" y="1199050"/>
              <a:ext cx="10148147" cy="1141920"/>
            </a:xfrm>
            <a:prstGeom prst="roundRect">
              <a:avLst>
                <a:gd fmla="val 16667" name="adj"/>
              </a:avLst>
            </a:prstGeom>
            <a:solidFill>
              <a:srgbClr val="19B7B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8"/>
            <p:cNvSpPr txBox="1"/>
            <p:nvPr/>
          </p:nvSpPr>
          <p:spPr>
            <a:xfrm>
              <a:off x="55744" y="1254794"/>
              <a:ext cx="10036659" cy="1030432"/>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As a result, refugees who are relocated in Western nations are substantially more vulnerable than other migrant groups and around ten times as likely to get PTSD (Fazel et al., 2005; Lindert et al., 2009). </a:t>
              </a:r>
              <a:endParaRPr/>
            </a:p>
          </p:txBody>
        </p:sp>
        <p:sp>
          <p:nvSpPr>
            <p:cNvPr id="254" name="Google Shape;254;p8"/>
            <p:cNvSpPr/>
            <p:nvPr/>
          </p:nvSpPr>
          <p:spPr>
            <a:xfrm>
              <a:off x="0" y="2387050"/>
              <a:ext cx="10148147" cy="1141920"/>
            </a:xfrm>
            <a:prstGeom prst="roundRect">
              <a:avLst>
                <a:gd fmla="val 16667" name="adj"/>
              </a:avLst>
            </a:prstGeom>
            <a:solidFill>
              <a:srgbClr val="47B4C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8"/>
            <p:cNvSpPr txBox="1"/>
            <p:nvPr/>
          </p:nvSpPr>
          <p:spPr>
            <a:xfrm>
              <a:off x="55744" y="2442794"/>
              <a:ext cx="10036659" cy="1030432"/>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With the objective of bridging divided communities through interactive role-plays, dialogue work, and refugee support groups, existing programmes have tried to provide refugees and migrants with conflict resolution techniques. Trust in the co-mediators is especially fostered through co-mediations with groups of migrants and locals.</a:t>
              </a:r>
              <a:endParaRPr/>
            </a:p>
          </p:txBody>
        </p:sp>
      </p:grpSp>
      <p:cxnSp>
        <p:nvCxnSpPr>
          <p:cNvPr id="256" name="Google Shape;256;p8"/>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0" name="Shape 260"/>
        <p:cNvGrpSpPr/>
        <p:nvPr/>
      </p:nvGrpSpPr>
      <p:grpSpPr>
        <a:xfrm>
          <a:off x="0" y="0"/>
          <a:ext cx="0" cy="0"/>
          <a:chOff x="0" y="0"/>
          <a:chExt cx="0" cy="0"/>
        </a:xfrm>
      </p:grpSpPr>
      <p:sp>
        <p:nvSpPr>
          <p:cNvPr id="261" name="Google Shape;261;p9"/>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62" name="Google Shape;262;p9"/>
          <p:cNvGrpSpPr/>
          <p:nvPr/>
        </p:nvGrpSpPr>
        <p:grpSpPr>
          <a:xfrm>
            <a:off x="74300" y="2385102"/>
            <a:ext cx="574091" cy="2087796"/>
            <a:chOff x="209668" y="2857422"/>
            <a:chExt cx="463662" cy="2087796"/>
          </a:xfrm>
        </p:grpSpPr>
        <p:sp>
          <p:nvSpPr>
            <p:cNvPr id="263" name="Google Shape;263;p9"/>
            <p:cNvSpPr/>
            <p:nvPr/>
          </p:nvSpPr>
          <p:spPr>
            <a:xfrm rot="10800000">
              <a:off x="423947" y="2857422"/>
              <a:ext cx="249383" cy="2087795"/>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64" name="Google Shape;264;p9"/>
            <p:cNvCxnSpPr/>
            <p:nvPr/>
          </p:nvCxnSpPr>
          <p:spPr>
            <a:xfrm flipH="1">
              <a:off x="209668" y="2857423"/>
              <a:ext cx="1" cy="2087795"/>
            </a:xfrm>
            <a:prstGeom prst="straightConnector1">
              <a:avLst/>
            </a:prstGeom>
            <a:noFill/>
            <a:ln cap="flat" cmpd="sng" w="177800">
              <a:solidFill>
                <a:schemeClr val="accent4"/>
              </a:solidFill>
              <a:prstDash val="solid"/>
              <a:miter lim="800000"/>
              <a:headEnd len="sm" w="sm" type="none"/>
              <a:tailEnd len="sm" w="sm" type="none"/>
            </a:ln>
          </p:spPr>
        </p:cxnSp>
      </p:grpSp>
      <p:sp>
        <p:nvSpPr>
          <p:cNvPr id="265" name="Google Shape;265;p9"/>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6" name="Google Shape;266;p9"/>
          <p:cNvSpPr/>
          <p:nvPr/>
        </p:nvSpPr>
        <p:spPr>
          <a:xfrm>
            <a:off x="579528" y="631767"/>
            <a:ext cx="11111729" cy="5752404"/>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7" name="Google Shape;267;p9"/>
          <p:cNvSpPr txBox="1"/>
          <p:nvPr>
            <p:ph type="title"/>
          </p:nvPr>
        </p:nvSpPr>
        <p:spPr>
          <a:xfrm>
            <a:off x="-1536009" y="684563"/>
            <a:ext cx="15342801" cy="138465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REFUGEE AND MIGRANT PEER MEDIATION: </a:t>
            </a:r>
            <a:br>
              <a:rPr lang="en-GB" sz="3600">
                <a:solidFill>
                  <a:schemeClr val="accent4"/>
                </a:solidFill>
                <a:latin typeface="Aharoni"/>
                <a:ea typeface="Aharoni"/>
                <a:cs typeface="Aharoni"/>
                <a:sym typeface="Aharoni"/>
              </a:rPr>
            </a:br>
            <a:r>
              <a:rPr lang="en-GB" sz="3600">
                <a:solidFill>
                  <a:schemeClr val="accent4"/>
                </a:solidFill>
                <a:latin typeface="Aharoni"/>
                <a:ea typeface="Aharoni"/>
                <a:cs typeface="Aharoni"/>
                <a:sym typeface="Aharoni"/>
              </a:rPr>
              <a:t>GERMAN MODEL </a:t>
            </a:r>
            <a:endParaRPr/>
          </a:p>
        </p:txBody>
      </p:sp>
      <p:grpSp>
        <p:nvGrpSpPr>
          <p:cNvPr id="268" name="Google Shape;268;p9"/>
          <p:cNvGrpSpPr/>
          <p:nvPr/>
        </p:nvGrpSpPr>
        <p:grpSpPr>
          <a:xfrm>
            <a:off x="1206734" y="2012977"/>
            <a:ext cx="9778528" cy="4260867"/>
            <a:chOff x="0" y="1449"/>
            <a:chExt cx="9778528" cy="4260867"/>
          </a:xfrm>
        </p:grpSpPr>
        <p:sp>
          <p:nvSpPr>
            <p:cNvPr id="269" name="Google Shape;269;p9"/>
            <p:cNvSpPr/>
            <p:nvPr/>
          </p:nvSpPr>
          <p:spPr>
            <a:xfrm>
              <a:off x="0" y="3497212"/>
              <a:ext cx="9778528" cy="765104"/>
            </a:xfrm>
            <a:prstGeom prst="rect">
              <a:avLst/>
            </a:prstGeom>
            <a:solidFill>
              <a:srgbClr val="8AB8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9"/>
            <p:cNvSpPr txBox="1"/>
            <p:nvPr/>
          </p:nvSpPr>
          <p:spPr>
            <a:xfrm>
              <a:off x="0" y="3497212"/>
              <a:ext cx="9778528" cy="765104"/>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These effects greatly exacerbate the already-existing socioeconomic difficulties related to relocation and successful integration into the host nation.</a:t>
              </a:r>
              <a:endParaRPr/>
            </a:p>
          </p:txBody>
        </p:sp>
        <p:sp>
          <p:nvSpPr>
            <p:cNvPr id="271" name="Google Shape;271;p9"/>
            <p:cNvSpPr/>
            <p:nvPr/>
          </p:nvSpPr>
          <p:spPr>
            <a:xfrm rot="10800000">
              <a:off x="0" y="2331958"/>
              <a:ext cx="9778528" cy="1176730"/>
            </a:xfrm>
            <a:prstGeom prst="upArrowCallout">
              <a:avLst>
                <a:gd fmla="val 25000" name="adj1"/>
                <a:gd fmla="val 25000" name="adj2"/>
                <a:gd fmla="val 25000" name="adj3"/>
                <a:gd fmla="val 64977" name="adj4"/>
              </a:avLst>
            </a:prstGeom>
            <a:solidFill>
              <a:schemeClr val="accent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9"/>
            <p:cNvSpPr txBox="1"/>
            <p:nvPr/>
          </p:nvSpPr>
          <p:spPr>
            <a:xfrm>
              <a:off x="0" y="2331958"/>
              <a:ext cx="9778528" cy="764604"/>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Many people have a history of being exposed to violent, traumatic, and cruel situations, which frequently has negative and long-lasting repercussions on their bodily and/or mental health as well as their quality of life (Nesterko et al., 2019). </a:t>
              </a:r>
              <a:endParaRPr/>
            </a:p>
          </p:txBody>
        </p:sp>
        <p:sp>
          <p:nvSpPr>
            <p:cNvPr id="273" name="Google Shape;273;p9"/>
            <p:cNvSpPr/>
            <p:nvPr/>
          </p:nvSpPr>
          <p:spPr>
            <a:xfrm rot="10800000">
              <a:off x="0" y="1166703"/>
              <a:ext cx="9778528" cy="1176730"/>
            </a:xfrm>
            <a:prstGeom prst="upArrowCallout">
              <a:avLst>
                <a:gd fmla="val 25000" name="adj1"/>
                <a:gd fmla="val 25000" name="adj2"/>
                <a:gd fmla="val 25000" name="adj3"/>
                <a:gd fmla="val 64977" name="adj4"/>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9"/>
            <p:cNvSpPr txBox="1"/>
            <p:nvPr/>
          </p:nvSpPr>
          <p:spPr>
            <a:xfrm>
              <a:off x="0" y="1166703"/>
              <a:ext cx="9778528" cy="764604"/>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A majority of the refugees and asylum seekers from Syria, Afghanistan, and Iraq who entered Germany between 2015 and 2021 are under the age of 30 (Bundeszentrale für politische Bildung, n.d.-b). </a:t>
              </a:r>
              <a:endParaRPr/>
            </a:p>
          </p:txBody>
        </p:sp>
        <p:sp>
          <p:nvSpPr>
            <p:cNvPr id="275" name="Google Shape;275;p9"/>
            <p:cNvSpPr/>
            <p:nvPr/>
          </p:nvSpPr>
          <p:spPr>
            <a:xfrm rot="10800000">
              <a:off x="0" y="1449"/>
              <a:ext cx="9778528" cy="1176730"/>
            </a:xfrm>
            <a:prstGeom prst="upArrowCallout">
              <a:avLst>
                <a:gd fmla="val 25000" name="adj1"/>
                <a:gd fmla="val 25000" name="adj2"/>
                <a:gd fmla="val 25000" name="adj3"/>
                <a:gd fmla="val 64977" name="adj4"/>
              </a:avLst>
            </a:prstGeom>
            <a:solidFill>
              <a:schemeClr val="accent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9"/>
            <p:cNvSpPr txBox="1"/>
            <p:nvPr/>
          </p:nvSpPr>
          <p:spPr>
            <a:xfrm>
              <a:off x="0" y="1449"/>
              <a:ext cx="9778528" cy="764604"/>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Since 2015, more than 1.2 million refugees have entered Germany (Bundeszentrale für politische Bildung, n.d.-a), and the country continues to face significant humanitarian and societal issues. </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0" name="Shape 280"/>
        <p:cNvGrpSpPr/>
        <p:nvPr/>
      </p:nvGrpSpPr>
      <p:grpSpPr>
        <a:xfrm>
          <a:off x="0" y="0"/>
          <a:ext cx="0" cy="0"/>
          <a:chOff x="0" y="0"/>
          <a:chExt cx="0" cy="0"/>
        </a:xfrm>
      </p:grpSpPr>
      <p:sp>
        <p:nvSpPr>
          <p:cNvPr id="281" name="Google Shape;281;p10"/>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82" name="Google Shape;282;p10"/>
          <p:cNvGrpSpPr/>
          <p:nvPr/>
        </p:nvGrpSpPr>
        <p:grpSpPr>
          <a:xfrm>
            <a:off x="74300" y="2385102"/>
            <a:ext cx="574091" cy="2087796"/>
            <a:chOff x="209668" y="2857422"/>
            <a:chExt cx="463662" cy="2087796"/>
          </a:xfrm>
        </p:grpSpPr>
        <p:sp>
          <p:nvSpPr>
            <p:cNvPr id="283" name="Google Shape;283;p10"/>
            <p:cNvSpPr/>
            <p:nvPr/>
          </p:nvSpPr>
          <p:spPr>
            <a:xfrm rot="10800000">
              <a:off x="423947" y="2857422"/>
              <a:ext cx="249383" cy="2087795"/>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84" name="Google Shape;284;p10"/>
            <p:cNvCxnSpPr/>
            <p:nvPr/>
          </p:nvCxnSpPr>
          <p:spPr>
            <a:xfrm flipH="1">
              <a:off x="209668" y="2857423"/>
              <a:ext cx="1" cy="2087795"/>
            </a:xfrm>
            <a:prstGeom prst="straightConnector1">
              <a:avLst/>
            </a:prstGeom>
            <a:noFill/>
            <a:ln cap="flat" cmpd="sng" w="177800">
              <a:solidFill>
                <a:schemeClr val="accent4"/>
              </a:solidFill>
              <a:prstDash val="solid"/>
              <a:miter lim="800000"/>
              <a:headEnd len="sm" w="sm" type="none"/>
              <a:tailEnd len="sm" w="sm" type="none"/>
            </a:ln>
          </p:spPr>
        </p:cxnSp>
      </p:grpSp>
      <p:sp>
        <p:nvSpPr>
          <p:cNvPr id="285" name="Google Shape;285;p10"/>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6" name="Google Shape;286;p10"/>
          <p:cNvSpPr/>
          <p:nvPr/>
        </p:nvSpPr>
        <p:spPr>
          <a:xfrm>
            <a:off x="579528" y="631767"/>
            <a:ext cx="11111729" cy="5752404"/>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7" name="Google Shape;287;p10"/>
          <p:cNvSpPr txBox="1"/>
          <p:nvPr>
            <p:ph type="title"/>
          </p:nvPr>
        </p:nvSpPr>
        <p:spPr>
          <a:xfrm>
            <a:off x="190988" y="1265880"/>
            <a:ext cx="12191998" cy="30243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REFUGEE AND MIGRANT PEER MEDIATION: </a:t>
            </a:r>
            <a:br>
              <a:rPr lang="en-GB" sz="3600">
                <a:solidFill>
                  <a:schemeClr val="accent4"/>
                </a:solidFill>
                <a:latin typeface="Aharoni"/>
                <a:ea typeface="Aharoni"/>
                <a:cs typeface="Aharoni"/>
                <a:sym typeface="Aharoni"/>
              </a:rPr>
            </a:br>
            <a:r>
              <a:rPr lang="en-GB" sz="3600">
                <a:solidFill>
                  <a:schemeClr val="accent4"/>
                </a:solidFill>
                <a:latin typeface="Aharoni"/>
                <a:ea typeface="Aharoni"/>
                <a:cs typeface="Aharoni"/>
                <a:sym typeface="Aharoni"/>
              </a:rPr>
              <a:t>GERMAN MODEL</a:t>
            </a:r>
            <a:endParaRPr/>
          </a:p>
        </p:txBody>
      </p:sp>
      <p:grpSp>
        <p:nvGrpSpPr>
          <p:cNvPr id="288" name="Google Shape;288;p10"/>
          <p:cNvGrpSpPr/>
          <p:nvPr/>
        </p:nvGrpSpPr>
        <p:grpSpPr>
          <a:xfrm>
            <a:off x="1097525" y="2326665"/>
            <a:ext cx="10075733" cy="3972525"/>
            <a:chOff x="0" y="702"/>
            <a:chExt cx="10075733" cy="3972525"/>
          </a:xfrm>
        </p:grpSpPr>
        <p:sp>
          <p:nvSpPr>
            <p:cNvPr id="289" name="Google Shape;289;p10"/>
            <p:cNvSpPr/>
            <p:nvPr/>
          </p:nvSpPr>
          <p:spPr>
            <a:xfrm>
              <a:off x="0" y="2991387"/>
              <a:ext cx="10075733" cy="981840"/>
            </a:xfrm>
            <a:prstGeom prst="rect">
              <a:avLst/>
            </a:prstGeom>
            <a:solidFill>
              <a:srgbClr val="8AB8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0"/>
            <p:cNvSpPr txBox="1"/>
            <p:nvPr/>
          </p:nvSpPr>
          <p:spPr>
            <a:xfrm>
              <a:off x="0" y="2991387"/>
              <a:ext cx="10075733" cy="981840"/>
            </a:xfrm>
            <a:prstGeom prst="rect">
              <a:avLst/>
            </a:prstGeom>
            <a:noFill/>
            <a:ln>
              <a:noFill/>
            </a:ln>
          </p:spPr>
          <p:txBody>
            <a:bodyPr anchorCtr="0" anchor="ctr" bIns="92450" lIns="92450" spcFirstLastPara="1" rIns="92450" wrap="square" tIns="92450">
              <a:noAutofit/>
            </a:bodyPr>
            <a:lstStyle/>
            <a:p>
              <a:pPr indent="0" lvl="0" marL="0" marR="0" rtl="0" algn="ctr">
                <a:lnSpc>
                  <a:spcPct val="90000"/>
                </a:lnSpc>
                <a:spcBef>
                  <a:spcPts val="0"/>
                </a:spcBef>
                <a:spcAft>
                  <a:spcPts val="0"/>
                </a:spcAft>
                <a:buClr>
                  <a:schemeClr val="lt1"/>
                </a:buClr>
                <a:buSzPts val="1300"/>
                <a:buFont typeface="Calibri"/>
                <a:buNone/>
              </a:pPr>
              <a:r>
                <a:rPr b="0" i="0" lang="en-GB" sz="1300" u="none" cap="none" strike="noStrike">
                  <a:solidFill>
                    <a:schemeClr val="lt1"/>
                  </a:solidFill>
                  <a:latin typeface="Calibri"/>
                  <a:ea typeface="Calibri"/>
                  <a:cs typeface="Calibri"/>
                  <a:sym typeface="Calibri"/>
                </a:rPr>
                <a:t>Peer mediation is an organised procedure in which one or two unbiased, trained peers who share the same position and group as the dispute parties assist disputants in communicating to aid in negotiation and, ultimately, find a resolution (R3SOLUTE, 2018).</a:t>
              </a:r>
              <a:endParaRPr/>
            </a:p>
          </p:txBody>
        </p:sp>
        <p:sp>
          <p:nvSpPr>
            <p:cNvPr id="291" name="Google Shape;291;p10"/>
            <p:cNvSpPr/>
            <p:nvPr/>
          </p:nvSpPr>
          <p:spPr>
            <a:xfrm rot="10800000">
              <a:off x="0" y="1496044"/>
              <a:ext cx="10075733" cy="1510070"/>
            </a:xfrm>
            <a:prstGeom prst="upArrowCallout">
              <a:avLst>
                <a:gd fmla="val 25000" name="adj1"/>
                <a:gd fmla="val 25000" name="adj2"/>
                <a:gd fmla="val 25000" name="adj3"/>
                <a:gd fmla="val 64977" name="adj4"/>
              </a:avLst>
            </a:prstGeom>
            <a:solidFill>
              <a:schemeClr val="accent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0"/>
            <p:cNvSpPr txBox="1"/>
            <p:nvPr/>
          </p:nvSpPr>
          <p:spPr>
            <a:xfrm>
              <a:off x="0" y="1496044"/>
              <a:ext cx="10075733" cy="981198"/>
            </a:xfrm>
            <a:prstGeom prst="rect">
              <a:avLst/>
            </a:prstGeom>
            <a:noFill/>
            <a:ln>
              <a:noFill/>
            </a:ln>
          </p:spPr>
          <p:txBody>
            <a:bodyPr anchorCtr="0" anchor="ctr" bIns="92450" lIns="92450" spcFirstLastPara="1" rIns="92450" wrap="square" tIns="92450">
              <a:noAutofit/>
            </a:bodyPr>
            <a:lstStyle/>
            <a:p>
              <a:pPr indent="0" lvl="0" marL="0" marR="0" rtl="0" algn="ctr">
                <a:lnSpc>
                  <a:spcPct val="90000"/>
                </a:lnSpc>
                <a:spcBef>
                  <a:spcPts val="0"/>
                </a:spcBef>
                <a:spcAft>
                  <a:spcPts val="0"/>
                </a:spcAft>
                <a:buClr>
                  <a:schemeClr val="lt1"/>
                </a:buClr>
                <a:buSzPts val="1300"/>
                <a:buFont typeface="Calibri"/>
                <a:buNone/>
              </a:pPr>
              <a:r>
                <a:rPr b="0" i="0" lang="en-GB" sz="1300" u="none" cap="none" strike="noStrike">
                  <a:solidFill>
                    <a:schemeClr val="lt1"/>
                  </a:solidFill>
                  <a:latin typeface="Calibri"/>
                  <a:ea typeface="Calibri"/>
                  <a:cs typeface="Calibri"/>
                  <a:sym typeface="Calibri"/>
                </a:rPr>
                <a:t>In addition to the refugee setting, the development of peer mediation mechanisms and clinics has its origins in the context of schools and prisons, where it has been effectively tested and shown to be essential to systematic prevention and reduction of disputes in these contexts (Burrell et al., 2003; Devoogd et al., 2016; Harris, 2005; Hessler et al., 1998; Kaufer et al., 2014). </a:t>
              </a:r>
              <a:endParaRPr/>
            </a:p>
          </p:txBody>
        </p:sp>
        <p:sp>
          <p:nvSpPr>
            <p:cNvPr id="293" name="Google Shape;293;p10"/>
            <p:cNvSpPr/>
            <p:nvPr/>
          </p:nvSpPr>
          <p:spPr>
            <a:xfrm rot="10800000">
              <a:off x="0" y="702"/>
              <a:ext cx="10075733" cy="1510070"/>
            </a:xfrm>
            <a:prstGeom prst="upArrowCallout">
              <a:avLst>
                <a:gd fmla="val 25000" name="adj1"/>
                <a:gd fmla="val 25000" name="adj2"/>
                <a:gd fmla="val 25000" name="adj3"/>
                <a:gd fmla="val 64977" name="adj4"/>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0"/>
            <p:cNvSpPr txBox="1"/>
            <p:nvPr/>
          </p:nvSpPr>
          <p:spPr>
            <a:xfrm>
              <a:off x="0" y="702"/>
              <a:ext cx="10075733" cy="981198"/>
            </a:xfrm>
            <a:prstGeom prst="rect">
              <a:avLst/>
            </a:prstGeom>
            <a:noFill/>
            <a:ln>
              <a:noFill/>
            </a:ln>
          </p:spPr>
          <p:txBody>
            <a:bodyPr anchorCtr="0" anchor="ctr" bIns="92450" lIns="92450" spcFirstLastPara="1" rIns="92450" wrap="square" tIns="92450">
              <a:noAutofit/>
            </a:bodyPr>
            <a:lstStyle/>
            <a:p>
              <a:pPr indent="0" lvl="0" marL="0" marR="0" rtl="0" algn="ctr">
                <a:lnSpc>
                  <a:spcPct val="90000"/>
                </a:lnSpc>
                <a:spcBef>
                  <a:spcPts val="0"/>
                </a:spcBef>
                <a:spcAft>
                  <a:spcPts val="0"/>
                </a:spcAft>
                <a:buClr>
                  <a:schemeClr val="lt1"/>
                </a:buClr>
                <a:buSzPts val="1300"/>
                <a:buFont typeface="Calibri"/>
                <a:buNone/>
              </a:pPr>
              <a:r>
                <a:rPr b="0" i="0" lang="en-GB" sz="1300" u="none" cap="none" strike="noStrike">
                  <a:solidFill>
                    <a:schemeClr val="lt1"/>
                  </a:solidFill>
                  <a:latin typeface="Calibri"/>
                  <a:ea typeface="Calibri"/>
                  <a:cs typeface="Calibri"/>
                  <a:sym typeface="Calibri"/>
                </a:rPr>
                <a:t>In order to effectively manage and prevent disputes as psychosocial peer mediators in their own communities, R3SOLUTE, a non-profit organisation based in Berlin, Germany, provides refugees in shelters and their local neighbours with peer mediation-based alternative dispute resolution and mental health literacy skills (R3SOLUTE, 2018). Participants are given the opportunity to learn together with and from one another in an environment that promotes trust and intercultural communication when using a participatory bottom-up method.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8" name="Shape 298"/>
        <p:cNvGrpSpPr/>
        <p:nvPr/>
      </p:nvGrpSpPr>
      <p:grpSpPr>
        <a:xfrm>
          <a:off x="0" y="0"/>
          <a:ext cx="0" cy="0"/>
          <a:chOff x="0" y="0"/>
          <a:chExt cx="0" cy="0"/>
        </a:xfrm>
      </p:grpSpPr>
      <p:sp>
        <p:nvSpPr>
          <p:cNvPr id="299" name="Google Shape;299;p11"/>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00" name="Google Shape;300;p11"/>
          <p:cNvGrpSpPr/>
          <p:nvPr/>
        </p:nvGrpSpPr>
        <p:grpSpPr>
          <a:xfrm>
            <a:off x="74300" y="2385102"/>
            <a:ext cx="574091" cy="2087796"/>
            <a:chOff x="209668" y="2857422"/>
            <a:chExt cx="463662" cy="2087796"/>
          </a:xfrm>
        </p:grpSpPr>
        <p:sp>
          <p:nvSpPr>
            <p:cNvPr id="301" name="Google Shape;301;p11"/>
            <p:cNvSpPr/>
            <p:nvPr/>
          </p:nvSpPr>
          <p:spPr>
            <a:xfrm rot="10800000">
              <a:off x="423947" y="2857422"/>
              <a:ext cx="249383" cy="2087795"/>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302" name="Google Shape;302;p11"/>
            <p:cNvCxnSpPr/>
            <p:nvPr/>
          </p:nvCxnSpPr>
          <p:spPr>
            <a:xfrm flipH="1">
              <a:off x="209668" y="2857423"/>
              <a:ext cx="1" cy="2087795"/>
            </a:xfrm>
            <a:prstGeom prst="straightConnector1">
              <a:avLst/>
            </a:prstGeom>
            <a:noFill/>
            <a:ln cap="flat" cmpd="sng" w="177800">
              <a:solidFill>
                <a:schemeClr val="accent4"/>
              </a:solidFill>
              <a:prstDash val="solid"/>
              <a:miter lim="800000"/>
              <a:headEnd len="sm" w="sm" type="none"/>
              <a:tailEnd len="sm" w="sm" type="none"/>
            </a:ln>
          </p:spPr>
        </p:cxnSp>
      </p:grpSp>
      <p:sp>
        <p:nvSpPr>
          <p:cNvPr id="303" name="Google Shape;303;p11"/>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4" name="Google Shape;304;p11"/>
          <p:cNvSpPr/>
          <p:nvPr/>
        </p:nvSpPr>
        <p:spPr>
          <a:xfrm>
            <a:off x="579528" y="631767"/>
            <a:ext cx="11111729" cy="5752404"/>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5" name="Google Shape;305;p11"/>
          <p:cNvSpPr txBox="1"/>
          <p:nvPr>
            <p:ph type="title"/>
          </p:nvPr>
        </p:nvSpPr>
        <p:spPr>
          <a:xfrm>
            <a:off x="802499" y="1239927"/>
            <a:ext cx="4008586" cy="172890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4"/>
              </a:buClr>
              <a:buSzPct val="100000"/>
              <a:buFont typeface="Aharoni"/>
              <a:buNone/>
            </a:pPr>
            <a:r>
              <a:rPr lang="en-GB" sz="4000">
                <a:solidFill>
                  <a:schemeClr val="accent4"/>
                </a:solidFill>
                <a:latin typeface="Aharoni"/>
                <a:ea typeface="Aharoni"/>
                <a:cs typeface="Aharoni"/>
                <a:sym typeface="Aharoni"/>
              </a:rPr>
              <a:t>PSYCHOSOCIAL PEER MEDIATION</a:t>
            </a:r>
            <a:endParaRPr/>
          </a:p>
        </p:txBody>
      </p:sp>
      <p:sp>
        <p:nvSpPr>
          <p:cNvPr id="306" name="Google Shape;306;p11"/>
          <p:cNvSpPr txBox="1"/>
          <p:nvPr>
            <p:ph idx="1" type="body"/>
          </p:nvPr>
        </p:nvSpPr>
        <p:spPr>
          <a:xfrm>
            <a:off x="4889870" y="726769"/>
            <a:ext cx="6722602" cy="5752404"/>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600"/>
              <a:buChar char="•"/>
            </a:pPr>
            <a:r>
              <a:rPr lang="en-GB" sz="1600"/>
              <a:t>Psychosocial peer mediation is a unique approach which combines mental health literacy with intercultural dialogue work and specialised peer mediation training in an effort to address the multifaceted requirements of migrants. </a:t>
            </a:r>
            <a:endParaRPr/>
          </a:p>
          <a:p>
            <a:pPr indent="-228600" lvl="0" marL="228600" rtl="0" algn="l">
              <a:lnSpc>
                <a:spcPct val="90000"/>
              </a:lnSpc>
              <a:spcBef>
                <a:spcPts val="1000"/>
              </a:spcBef>
              <a:spcAft>
                <a:spcPts val="0"/>
              </a:spcAft>
              <a:buClr>
                <a:schemeClr val="dk1"/>
              </a:buClr>
              <a:buSzPts val="1600"/>
              <a:buChar char="•"/>
            </a:pPr>
            <a:r>
              <a:rPr lang="en-GB" sz="1600"/>
              <a:t>Participants are therefore given the tools they need to develop their problem-solving abilities and deal with current psychological difficulties, increasing the likelihood of long-term conflict prevention and peacebuilding in migrant communities. </a:t>
            </a:r>
            <a:endParaRPr/>
          </a:p>
          <a:p>
            <a:pPr indent="-228600" lvl="0" marL="228600" rtl="0" algn="l">
              <a:lnSpc>
                <a:spcPct val="90000"/>
              </a:lnSpc>
              <a:spcBef>
                <a:spcPts val="1000"/>
              </a:spcBef>
              <a:spcAft>
                <a:spcPts val="0"/>
              </a:spcAft>
              <a:buClr>
                <a:schemeClr val="dk1"/>
              </a:buClr>
              <a:buSzPts val="1600"/>
              <a:buChar char="•"/>
            </a:pPr>
            <a:r>
              <a:rPr lang="en-GB" sz="1600"/>
              <a:t>Mental health literacy education, which exposes participants to the manifestation of psychological trauma and common conditions like PTSD, anxiety disorders, depression and suicide, somatoform disorders, substance abuse, and addiction, is an essential part of these three elements. Participants also learn the value of psychosocial support. </a:t>
            </a:r>
            <a:endParaRPr/>
          </a:p>
          <a:p>
            <a:pPr indent="-228600" lvl="0" marL="228600" rtl="0" algn="l">
              <a:lnSpc>
                <a:spcPct val="90000"/>
              </a:lnSpc>
              <a:spcBef>
                <a:spcPts val="1000"/>
              </a:spcBef>
              <a:spcAft>
                <a:spcPts val="0"/>
              </a:spcAft>
              <a:buClr>
                <a:schemeClr val="dk1"/>
              </a:buClr>
              <a:buSzPts val="1600"/>
              <a:buChar char="•"/>
            </a:pPr>
            <a:r>
              <a:rPr lang="en-GB" sz="1600"/>
              <a:t>With the ultimate objective of implementing locally sustainable conflict management systems, migrant-led peer mediation clinics are formed.</a:t>
            </a:r>
            <a:endParaRPr/>
          </a:p>
          <a:p>
            <a:pPr indent="-228600" lvl="0" marL="228600" rtl="0" algn="l">
              <a:lnSpc>
                <a:spcPct val="90000"/>
              </a:lnSpc>
              <a:spcBef>
                <a:spcPts val="1000"/>
              </a:spcBef>
              <a:spcAft>
                <a:spcPts val="0"/>
              </a:spcAft>
              <a:buClr>
                <a:schemeClr val="dk1"/>
              </a:buClr>
              <a:buSzPts val="1600"/>
              <a:buChar char="•"/>
            </a:pPr>
            <a:r>
              <a:rPr lang="en-GB" sz="1600"/>
              <a:t>By developing internal conflict management skills, it emphasises the significance of specific cultural and contextual variables in conflict, which are frequently best addressed and sustainably resolved by the community members themselves.</a:t>
            </a:r>
            <a:endParaRPr/>
          </a:p>
        </p:txBody>
      </p:sp>
      <p:pic>
        <p:nvPicPr>
          <p:cNvPr descr="NRCP - Mental health, psychosocial support should be core components of any  public health response – NRCP study" id="307" name="Google Shape;307;p11"/>
          <p:cNvPicPr preferRelativeResize="0"/>
          <p:nvPr/>
        </p:nvPicPr>
        <p:blipFill rotWithShape="1">
          <a:blip r:embed="rId3">
            <a:alphaModFix/>
          </a:blip>
          <a:srcRect b="0" l="0" r="0" t="0"/>
          <a:stretch/>
        </p:blipFill>
        <p:spPr>
          <a:xfrm>
            <a:off x="988004" y="2966993"/>
            <a:ext cx="3967677" cy="297575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1" name="Shape 311"/>
        <p:cNvGrpSpPr/>
        <p:nvPr/>
      </p:nvGrpSpPr>
      <p:grpSpPr>
        <a:xfrm>
          <a:off x="0" y="0"/>
          <a:ext cx="0" cy="0"/>
          <a:chOff x="0" y="0"/>
          <a:chExt cx="0" cy="0"/>
        </a:xfrm>
      </p:grpSpPr>
      <p:sp>
        <p:nvSpPr>
          <p:cNvPr id="312" name="Google Shape;312;p12"/>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13" name="Google Shape;313;p12"/>
          <p:cNvGrpSpPr/>
          <p:nvPr/>
        </p:nvGrpSpPr>
        <p:grpSpPr>
          <a:xfrm>
            <a:off x="74300" y="2385102"/>
            <a:ext cx="574091" cy="2087796"/>
            <a:chOff x="209668" y="2857422"/>
            <a:chExt cx="463662" cy="2087796"/>
          </a:xfrm>
        </p:grpSpPr>
        <p:sp>
          <p:nvSpPr>
            <p:cNvPr id="314" name="Google Shape;314;p12"/>
            <p:cNvSpPr/>
            <p:nvPr/>
          </p:nvSpPr>
          <p:spPr>
            <a:xfrm rot="10800000">
              <a:off x="423947" y="2857422"/>
              <a:ext cx="249383" cy="2087795"/>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315" name="Google Shape;315;p12"/>
            <p:cNvCxnSpPr/>
            <p:nvPr/>
          </p:nvCxnSpPr>
          <p:spPr>
            <a:xfrm flipH="1">
              <a:off x="209668" y="2857423"/>
              <a:ext cx="1" cy="2087795"/>
            </a:xfrm>
            <a:prstGeom prst="straightConnector1">
              <a:avLst/>
            </a:prstGeom>
            <a:noFill/>
            <a:ln cap="flat" cmpd="sng" w="177800">
              <a:solidFill>
                <a:schemeClr val="accent4"/>
              </a:solidFill>
              <a:prstDash val="solid"/>
              <a:miter lim="800000"/>
              <a:headEnd len="sm" w="sm" type="none"/>
              <a:tailEnd len="sm" w="sm" type="none"/>
            </a:ln>
          </p:spPr>
        </p:cxnSp>
      </p:grpSp>
      <p:sp>
        <p:nvSpPr>
          <p:cNvPr id="316" name="Google Shape;316;p12"/>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7" name="Google Shape;317;p12"/>
          <p:cNvSpPr/>
          <p:nvPr/>
        </p:nvSpPr>
        <p:spPr>
          <a:xfrm>
            <a:off x="579528" y="631767"/>
            <a:ext cx="11111729" cy="5752404"/>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8" name="Google Shape;318;p12"/>
          <p:cNvSpPr txBox="1"/>
          <p:nvPr>
            <p:ph type="title"/>
          </p:nvPr>
        </p:nvSpPr>
        <p:spPr>
          <a:xfrm>
            <a:off x="579527" y="556742"/>
            <a:ext cx="11111729" cy="151567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400"/>
              <a:buFont typeface="Aharoni"/>
              <a:buNone/>
            </a:pPr>
            <a:r>
              <a:rPr b="1" lang="en-GB">
                <a:solidFill>
                  <a:schemeClr val="accent4"/>
                </a:solidFill>
                <a:latin typeface="Aharoni"/>
                <a:ea typeface="Aharoni"/>
                <a:cs typeface="Aharoni"/>
                <a:sym typeface="Aharoni"/>
              </a:rPr>
              <a:t>PSYCHOSOCIAL PEER MEDIATION</a:t>
            </a:r>
            <a:endParaRPr/>
          </a:p>
        </p:txBody>
      </p:sp>
      <p:sp>
        <p:nvSpPr>
          <p:cNvPr id="319" name="Google Shape;319;p12"/>
          <p:cNvSpPr txBox="1"/>
          <p:nvPr>
            <p:ph idx="1" type="body"/>
          </p:nvPr>
        </p:nvSpPr>
        <p:spPr>
          <a:xfrm>
            <a:off x="1698547" y="1906601"/>
            <a:ext cx="9814949" cy="434568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en-GB" sz="2000"/>
              <a:t>Three interactive training pillars that cumulatively build upon one another make up the psychosocial peer mediation process. They are as follows: </a:t>
            </a:r>
            <a:endParaRPr/>
          </a:p>
          <a:p>
            <a:pPr indent="0" lvl="0" marL="0" rtl="0" algn="l">
              <a:lnSpc>
                <a:spcPct val="90000"/>
              </a:lnSpc>
              <a:spcBef>
                <a:spcPts val="1000"/>
              </a:spcBef>
              <a:spcAft>
                <a:spcPts val="0"/>
              </a:spcAft>
              <a:buClr>
                <a:schemeClr val="dk1"/>
              </a:buClr>
              <a:buSzPts val="2000"/>
              <a:buNone/>
            </a:pPr>
            <a:r>
              <a:t/>
            </a:r>
            <a:endParaRPr b="1" sz="2000"/>
          </a:p>
          <a:p>
            <a:pPr indent="0" lvl="0" marL="0" rtl="0" algn="l">
              <a:lnSpc>
                <a:spcPct val="90000"/>
              </a:lnSpc>
              <a:spcBef>
                <a:spcPts val="1000"/>
              </a:spcBef>
              <a:spcAft>
                <a:spcPts val="0"/>
              </a:spcAft>
              <a:buClr>
                <a:schemeClr val="accent6"/>
              </a:buClr>
              <a:buSzPts val="2000"/>
              <a:buNone/>
            </a:pPr>
            <a:r>
              <a:rPr b="1" lang="en-GB" sz="2000">
                <a:solidFill>
                  <a:schemeClr val="accent6"/>
                </a:solidFill>
              </a:rPr>
              <a:t>Story Sharing </a:t>
            </a:r>
            <a:r>
              <a:rPr lang="en-GB" sz="2000"/>
              <a:t>- A technique for promoting cross-cultural dialogue on contentious issues including racism, prejudice, and traumatic experiences. In a setting where participants can trust one another, participants learn to be more honest with one another and lessen prejudices through sharing their own stories and experiences.</a:t>
            </a:r>
            <a:endParaRPr sz="2000"/>
          </a:p>
          <a:p>
            <a:pPr indent="0" lvl="0" marL="0" rtl="0" algn="l">
              <a:lnSpc>
                <a:spcPct val="90000"/>
              </a:lnSpc>
              <a:spcBef>
                <a:spcPts val="1000"/>
              </a:spcBef>
              <a:spcAft>
                <a:spcPts val="0"/>
              </a:spcAft>
              <a:buClr>
                <a:schemeClr val="dk1"/>
              </a:buClr>
              <a:buSzPts val="2000"/>
              <a:buNone/>
            </a:pPr>
            <a:r>
              <a:rPr lang="en-GB" sz="2000"/>
              <a:t>Participants in conflict competence training are given </a:t>
            </a:r>
            <a:r>
              <a:rPr b="1" lang="en-GB" sz="2000">
                <a:solidFill>
                  <a:schemeClr val="accent4"/>
                </a:solidFill>
              </a:rPr>
              <a:t>techniques for addressing conflict constructively</a:t>
            </a:r>
            <a:r>
              <a:rPr lang="en-GB" sz="2000">
                <a:solidFill>
                  <a:schemeClr val="accent4"/>
                </a:solidFill>
              </a:rPr>
              <a:t> </a:t>
            </a:r>
            <a:r>
              <a:rPr lang="en-GB" sz="2000"/>
              <a:t>and avoiding escalation. Moreover, prevalent context-specific causes of conflict are examined, including intercultural misunderstandings and stressful circumstances. </a:t>
            </a:r>
            <a:endParaRPr/>
          </a:p>
          <a:p>
            <a:pPr indent="0" lvl="0" marL="0" rtl="0" algn="l">
              <a:lnSpc>
                <a:spcPct val="90000"/>
              </a:lnSpc>
              <a:spcBef>
                <a:spcPts val="1000"/>
              </a:spcBef>
              <a:spcAft>
                <a:spcPts val="0"/>
              </a:spcAft>
              <a:buClr>
                <a:schemeClr val="dk1"/>
              </a:buClr>
              <a:buSzPts val="2000"/>
              <a:buNone/>
            </a:pPr>
            <a:r>
              <a:rPr lang="en-GB" sz="2000"/>
              <a:t>Peer mediation training provides participants with basic mediation skills, introduces the mediation process and principles, and uses </a:t>
            </a:r>
            <a:r>
              <a:rPr b="1" lang="en-GB" sz="2000">
                <a:solidFill>
                  <a:schemeClr val="accent2"/>
                </a:solidFill>
              </a:rPr>
              <a:t>role-playing-based simulations to handle common daily conflict situations in migrant communities.</a:t>
            </a:r>
            <a:endParaRPr b="1" sz="2000">
              <a:solidFill>
                <a:schemeClr val="accent2"/>
              </a:solidFill>
            </a:endParaRPr>
          </a:p>
        </p:txBody>
      </p:sp>
      <p:pic>
        <p:nvPicPr>
          <p:cNvPr descr="Badge 1 with solid fill" id="320" name="Google Shape;320;p12"/>
          <p:cNvPicPr preferRelativeResize="0"/>
          <p:nvPr/>
        </p:nvPicPr>
        <p:blipFill rotWithShape="1">
          <a:blip r:embed="rId3">
            <a:alphaModFix/>
          </a:blip>
          <a:srcRect b="0" l="0" r="0" t="0"/>
          <a:stretch/>
        </p:blipFill>
        <p:spPr>
          <a:xfrm>
            <a:off x="718435" y="3066973"/>
            <a:ext cx="914400" cy="914400"/>
          </a:xfrm>
          <a:prstGeom prst="rect">
            <a:avLst/>
          </a:prstGeom>
          <a:noFill/>
          <a:ln>
            <a:noFill/>
          </a:ln>
        </p:spPr>
      </p:pic>
      <p:pic>
        <p:nvPicPr>
          <p:cNvPr descr="Badge with solid fill" id="321" name="Google Shape;321;p12"/>
          <p:cNvPicPr preferRelativeResize="0"/>
          <p:nvPr/>
        </p:nvPicPr>
        <p:blipFill rotWithShape="1">
          <a:blip r:embed="rId4">
            <a:alphaModFix/>
          </a:blip>
          <a:srcRect b="0" l="0" r="0" t="0"/>
          <a:stretch/>
        </p:blipFill>
        <p:spPr>
          <a:xfrm>
            <a:off x="718435" y="4158070"/>
            <a:ext cx="914400" cy="914400"/>
          </a:xfrm>
          <a:prstGeom prst="rect">
            <a:avLst/>
          </a:prstGeom>
          <a:noFill/>
          <a:ln>
            <a:noFill/>
          </a:ln>
        </p:spPr>
      </p:pic>
      <p:pic>
        <p:nvPicPr>
          <p:cNvPr descr="Badge 3 with solid fill" id="322" name="Google Shape;322;p12"/>
          <p:cNvPicPr preferRelativeResize="0"/>
          <p:nvPr/>
        </p:nvPicPr>
        <p:blipFill rotWithShape="1">
          <a:blip r:embed="rId5">
            <a:alphaModFix/>
          </a:blip>
          <a:srcRect b="0" l="0" r="0" t="0"/>
          <a:stretch/>
        </p:blipFill>
        <p:spPr>
          <a:xfrm>
            <a:off x="718435" y="5249168"/>
            <a:ext cx="914400" cy="91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6" name="Shape 326"/>
        <p:cNvGrpSpPr/>
        <p:nvPr/>
      </p:nvGrpSpPr>
      <p:grpSpPr>
        <a:xfrm>
          <a:off x="0" y="0"/>
          <a:ext cx="0" cy="0"/>
          <a:chOff x="0" y="0"/>
          <a:chExt cx="0" cy="0"/>
        </a:xfrm>
      </p:grpSpPr>
      <p:sp>
        <p:nvSpPr>
          <p:cNvPr id="327" name="Google Shape;327;p13"/>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28" name="Google Shape;328;p13"/>
          <p:cNvGrpSpPr/>
          <p:nvPr/>
        </p:nvGrpSpPr>
        <p:grpSpPr>
          <a:xfrm>
            <a:off x="4" y="1216597"/>
            <a:ext cx="731521" cy="673460"/>
            <a:chOff x="3940602" y="308034"/>
            <a:chExt cx="2116791" cy="3428999"/>
          </a:xfrm>
        </p:grpSpPr>
        <p:sp>
          <p:nvSpPr>
            <p:cNvPr id="329" name="Google Shape;329;p13"/>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0" name="Google Shape;330;p13"/>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1" name="Google Shape;331;p13"/>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32" name="Google Shape;332;p13"/>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3" name="Google Shape;333;p13"/>
          <p:cNvSpPr txBox="1"/>
          <p:nvPr>
            <p:ph type="title"/>
          </p:nvPr>
        </p:nvSpPr>
        <p:spPr>
          <a:xfrm>
            <a:off x="238451" y="783772"/>
            <a:ext cx="11710742"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400"/>
              <a:buFont typeface="Aharoni"/>
              <a:buNone/>
            </a:pPr>
            <a:r>
              <a:rPr lang="en-GB">
                <a:solidFill>
                  <a:schemeClr val="accent4"/>
                </a:solidFill>
                <a:latin typeface="Aharoni"/>
                <a:ea typeface="Aharoni"/>
                <a:cs typeface="Aharoni"/>
                <a:sym typeface="Aharoni"/>
              </a:rPr>
              <a:t>MULTICULTURAL FAMILY MEDIATION</a:t>
            </a:r>
            <a:endParaRPr/>
          </a:p>
        </p:txBody>
      </p:sp>
      <p:grpSp>
        <p:nvGrpSpPr>
          <p:cNvPr id="334" name="Google Shape;334;p13"/>
          <p:cNvGrpSpPr/>
          <p:nvPr/>
        </p:nvGrpSpPr>
        <p:grpSpPr>
          <a:xfrm>
            <a:off x="838200" y="2869871"/>
            <a:ext cx="10515600" cy="3253634"/>
            <a:chOff x="0" y="191983"/>
            <a:chExt cx="10515600" cy="3253634"/>
          </a:xfrm>
        </p:grpSpPr>
        <p:sp>
          <p:nvSpPr>
            <p:cNvPr id="335" name="Google Shape;335;p13"/>
            <p:cNvSpPr/>
            <p:nvPr/>
          </p:nvSpPr>
          <p:spPr>
            <a:xfrm>
              <a:off x="0" y="191983"/>
              <a:ext cx="10515600" cy="783168"/>
            </a:xfrm>
            <a:prstGeom prst="roundRect">
              <a:avLst>
                <a:gd fmla="val 16667" name="adj"/>
              </a:avLst>
            </a:prstGeom>
            <a:solidFill>
              <a:srgbClr val="8AB8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3"/>
            <p:cNvSpPr txBox="1"/>
            <p:nvPr/>
          </p:nvSpPr>
          <p:spPr>
            <a:xfrm>
              <a:off x="38231" y="230214"/>
              <a:ext cx="10439138" cy="706706"/>
            </a:xfrm>
            <a:prstGeom prst="rect">
              <a:avLst/>
            </a:prstGeom>
            <a:noFill/>
            <a:ln>
              <a:noFill/>
            </a:ln>
          </p:spPr>
          <p:txBody>
            <a:bodyPr anchorCtr="0" anchor="ctr" bIns="53325" lIns="53325" spcFirstLastPara="1" rIns="53325" wrap="square" tIns="53325">
              <a:noAutofit/>
            </a:bodyPr>
            <a:lstStyle/>
            <a:p>
              <a:pPr indent="0" lvl="0" marL="0" marR="0" rtl="0" algn="l">
                <a:lnSpc>
                  <a:spcPct val="90000"/>
                </a:lnSpc>
                <a:spcBef>
                  <a:spcPts val="0"/>
                </a:spcBef>
                <a:spcAft>
                  <a:spcPts val="0"/>
                </a:spcAft>
                <a:buClr>
                  <a:schemeClr val="lt1"/>
                </a:buClr>
                <a:buSzPts val="1400"/>
                <a:buFont typeface="Calibri"/>
                <a:buNone/>
              </a:pPr>
              <a:r>
                <a:rPr b="0" i="0" lang="en-GB" sz="1400" u="none" cap="none" strike="noStrike">
                  <a:solidFill>
                    <a:schemeClr val="lt1"/>
                  </a:solidFill>
                  <a:latin typeface="Calibri"/>
                  <a:ea typeface="Calibri"/>
                  <a:cs typeface="Calibri"/>
                  <a:sym typeface="Calibri"/>
                </a:rPr>
                <a:t>Working with individuals from many cultures is a part of family mediation. While working with clients from different backgrounds, mediators must become innovative and knowledgeable about various cultures. </a:t>
              </a:r>
              <a:endParaRPr/>
            </a:p>
          </p:txBody>
        </p:sp>
        <p:sp>
          <p:nvSpPr>
            <p:cNvPr id="337" name="Google Shape;337;p13"/>
            <p:cNvSpPr/>
            <p:nvPr/>
          </p:nvSpPr>
          <p:spPr>
            <a:xfrm>
              <a:off x="0" y="1015471"/>
              <a:ext cx="10515600" cy="783168"/>
            </a:xfrm>
            <a:prstGeom prst="roundRect">
              <a:avLst>
                <a:gd fmla="val 16667" name="adj"/>
              </a:avLst>
            </a:prstGeom>
            <a:solidFill>
              <a:srgbClr val="BFCE3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3"/>
            <p:cNvSpPr txBox="1"/>
            <p:nvPr/>
          </p:nvSpPr>
          <p:spPr>
            <a:xfrm>
              <a:off x="38231" y="1053702"/>
              <a:ext cx="10439138" cy="706706"/>
            </a:xfrm>
            <a:prstGeom prst="rect">
              <a:avLst/>
            </a:prstGeom>
            <a:noFill/>
            <a:ln>
              <a:noFill/>
            </a:ln>
          </p:spPr>
          <p:txBody>
            <a:bodyPr anchorCtr="0" anchor="ctr" bIns="53325" lIns="53325" spcFirstLastPara="1" rIns="53325" wrap="square" tIns="53325">
              <a:noAutofit/>
            </a:bodyPr>
            <a:lstStyle/>
            <a:p>
              <a:pPr indent="0" lvl="0" marL="0" marR="0" rtl="0" algn="l">
                <a:lnSpc>
                  <a:spcPct val="90000"/>
                </a:lnSpc>
                <a:spcBef>
                  <a:spcPts val="0"/>
                </a:spcBef>
                <a:spcAft>
                  <a:spcPts val="0"/>
                </a:spcAft>
                <a:buClr>
                  <a:schemeClr val="lt1"/>
                </a:buClr>
                <a:buSzPts val="1400"/>
                <a:buFont typeface="Calibri"/>
                <a:buNone/>
              </a:pPr>
              <a:r>
                <a:rPr b="0" i="0" lang="en-GB" sz="1400" u="none" cap="none" strike="noStrike">
                  <a:solidFill>
                    <a:schemeClr val="lt1"/>
                  </a:solidFill>
                  <a:latin typeface="Calibri"/>
                  <a:ea typeface="Calibri"/>
                  <a:cs typeface="Calibri"/>
                  <a:sym typeface="Calibri"/>
                </a:rPr>
                <a:t>Family mediators must initially think that cultural variation within cultures is just as significant as diversity between cultures. Stereotyping is one of the risks associated with failing to acknowledge the distinctions that actually exist across other cultures. Family mediators must treat their clients as distinct persons within their own cultural group while working with them. </a:t>
              </a:r>
              <a:endParaRPr/>
            </a:p>
          </p:txBody>
        </p:sp>
        <p:sp>
          <p:nvSpPr>
            <p:cNvPr id="339" name="Google Shape;339;p13"/>
            <p:cNvSpPr/>
            <p:nvPr/>
          </p:nvSpPr>
          <p:spPr>
            <a:xfrm>
              <a:off x="0" y="1838960"/>
              <a:ext cx="10515600" cy="783168"/>
            </a:xfrm>
            <a:prstGeom prst="roundRect">
              <a:avLst>
                <a:gd fmla="val 16667" name="adj"/>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3"/>
            <p:cNvSpPr txBox="1"/>
            <p:nvPr/>
          </p:nvSpPr>
          <p:spPr>
            <a:xfrm>
              <a:off x="38231" y="1877191"/>
              <a:ext cx="10439138" cy="706706"/>
            </a:xfrm>
            <a:prstGeom prst="rect">
              <a:avLst/>
            </a:prstGeom>
            <a:noFill/>
            <a:ln>
              <a:noFill/>
            </a:ln>
          </p:spPr>
          <p:txBody>
            <a:bodyPr anchorCtr="0" anchor="ctr" bIns="53325" lIns="53325" spcFirstLastPara="1" rIns="53325" wrap="square" tIns="53325">
              <a:noAutofit/>
            </a:bodyPr>
            <a:lstStyle/>
            <a:p>
              <a:pPr indent="0" lvl="0" marL="0" marR="0" rtl="0" algn="l">
                <a:lnSpc>
                  <a:spcPct val="90000"/>
                </a:lnSpc>
                <a:spcBef>
                  <a:spcPts val="0"/>
                </a:spcBef>
                <a:spcAft>
                  <a:spcPts val="0"/>
                </a:spcAft>
                <a:buClr>
                  <a:schemeClr val="lt1"/>
                </a:buClr>
                <a:buSzPts val="1400"/>
                <a:buFont typeface="Calibri"/>
                <a:buNone/>
              </a:pPr>
              <a:r>
                <a:rPr b="0" i="0" lang="en-GB" sz="1400" u="none" cap="none" strike="noStrike">
                  <a:solidFill>
                    <a:schemeClr val="lt1"/>
                  </a:solidFill>
                  <a:latin typeface="Calibri"/>
                  <a:ea typeface="Calibri"/>
                  <a:cs typeface="Calibri"/>
                  <a:sym typeface="Calibri"/>
                </a:rPr>
                <a:t>According to the theory of cultural relativism, there are many perspectives on and interpretations of events. </a:t>
              </a:r>
              <a:endParaRPr/>
            </a:p>
          </p:txBody>
        </p:sp>
        <p:sp>
          <p:nvSpPr>
            <p:cNvPr id="341" name="Google Shape;341;p13"/>
            <p:cNvSpPr/>
            <p:nvPr/>
          </p:nvSpPr>
          <p:spPr>
            <a:xfrm>
              <a:off x="0" y="2662449"/>
              <a:ext cx="10515600" cy="783168"/>
            </a:xfrm>
            <a:prstGeom prst="roundRect">
              <a:avLst>
                <a:gd fmla="val 16667" name="adj"/>
              </a:avLst>
            </a:prstGeom>
            <a:solidFill>
              <a:schemeClr val="accent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3"/>
            <p:cNvSpPr txBox="1"/>
            <p:nvPr/>
          </p:nvSpPr>
          <p:spPr>
            <a:xfrm>
              <a:off x="38231" y="2700680"/>
              <a:ext cx="10439138" cy="706706"/>
            </a:xfrm>
            <a:prstGeom prst="rect">
              <a:avLst/>
            </a:prstGeom>
            <a:noFill/>
            <a:ln>
              <a:noFill/>
            </a:ln>
          </p:spPr>
          <p:txBody>
            <a:bodyPr anchorCtr="0" anchor="ctr" bIns="53325" lIns="53325" spcFirstLastPara="1" rIns="53325" wrap="square" tIns="53325">
              <a:noAutofit/>
            </a:bodyPr>
            <a:lstStyle/>
            <a:p>
              <a:pPr indent="0" lvl="0" marL="0" marR="0" rtl="0" algn="l">
                <a:lnSpc>
                  <a:spcPct val="90000"/>
                </a:lnSpc>
                <a:spcBef>
                  <a:spcPts val="0"/>
                </a:spcBef>
                <a:spcAft>
                  <a:spcPts val="0"/>
                </a:spcAft>
                <a:buClr>
                  <a:schemeClr val="lt1"/>
                </a:buClr>
                <a:buSzPts val="1400"/>
                <a:buFont typeface="Calibri"/>
                <a:buNone/>
              </a:pPr>
              <a:r>
                <a:rPr b="0" i="0" lang="en-GB" sz="1400" u="none" cap="none" strike="noStrike">
                  <a:solidFill>
                    <a:schemeClr val="lt1"/>
                  </a:solidFill>
                  <a:latin typeface="Calibri"/>
                  <a:ea typeface="Calibri"/>
                  <a:cs typeface="Calibri"/>
                  <a:sym typeface="Calibri"/>
                </a:rPr>
                <a:t>No world view is greater, better, or more accurate than another, according to this criteria; they are only different. It is crucial for family mediators to adhere to this specific value assumption. Family mediators will be in a better position to learn about other cultures and exercise creativity in their work with clients from various backgrounds if they comprehend and embrace the idea of cultural relativism.</a:t>
              </a:r>
              <a:endParaRPr/>
            </a:p>
          </p:txBody>
        </p:sp>
      </p:grpSp>
      <p:cxnSp>
        <p:nvCxnSpPr>
          <p:cNvPr id="343" name="Google Shape;343;p13"/>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7" name="Shape 347"/>
        <p:cNvGrpSpPr/>
        <p:nvPr/>
      </p:nvGrpSpPr>
      <p:grpSpPr>
        <a:xfrm>
          <a:off x="0" y="0"/>
          <a:ext cx="0" cy="0"/>
          <a:chOff x="0" y="0"/>
          <a:chExt cx="0" cy="0"/>
        </a:xfrm>
      </p:grpSpPr>
      <p:sp>
        <p:nvSpPr>
          <p:cNvPr id="348" name="Google Shape;348;p14"/>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49" name="Google Shape;349;p14"/>
          <p:cNvGrpSpPr/>
          <p:nvPr/>
        </p:nvGrpSpPr>
        <p:grpSpPr>
          <a:xfrm>
            <a:off x="4" y="1216597"/>
            <a:ext cx="731521" cy="673460"/>
            <a:chOff x="3940602" y="308034"/>
            <a:chExt cx="2116791" cy="3428999"/>
          </a:xfrm>
        </p:grpSpPr>
        <p:sp>
          <p:nvSpPr>
            <p:cNvPr id="350" name="Google Shape;350;p14"/>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1" name="Google Shape;351;p14"/>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2" name="Google Shape;352;p14"/>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53" name="Google Shape;353;p14"/>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4" name="Google Shape;354;p14"/>
          <p:cNvSpPr txBox="1"/>
          <p:nvPr>
            <p:ph type="title"/>
          </p:nvPr>
        </p:nvSpPr>
        <p:spPr>
          <a:xfrm>
            <a:off x="1122464" y="776087"/>
            <a:ext cx="9942716" cy="15544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4"/>
              </a:buClr>
              <a:buSzPts val="4400"/>
              <a:buFont typeface="Aharoni"/>
              <a:buNone/>
            </a:pPr>
            <a:r>
              <a:rPr lang="en-GB">
                <a:solidFill>
                  <a:schemeClr val="accent4"/>
                </a:solidFill>
                <a:latin typeface="Aharoni"/>
                <a:ea typeface="Aharoni"/>
                <a:cs typeface="Aharoni"/>
                <a:sym typeface="Aharoni"/>
              </a:rPr>
              <a:t>MULTICULTURAL FAMILY MEDIATION</a:t>
            </a:r>
            <a:endParaRPr/>
          </a:p>
        </p:txBody>
      </p:sp>
      <p:grpSp>
        <p:nvGrpSpPr>
          <p:cNvPr id="355" name="Google Shape;355;p14"/>
          <p:cNvGrpSpPr/>
          <p:nvPr/>
        </p:nvGrpSpPr>
        <p:grpSpPr>
          <a:xfrm>
            <a:off x="786771" y="2732333"/>
            <a:ext cx="10614101" cy="3657600"/>
            <a:chOff x="0" y="94261"/>
            <a:chExt cx="10614101" cy="3657600"/>
          </a:xfrm>
        </p:grpSpPr>
        <p:sp>
          <p:nvSpPr>
            <p:cNvPr id="356" name="Google Shape;356;p14"/>
            <p:cNvSpPr/>
            <p:nvPr/>
          </p:nvSpPr>
          <p:spPr>
            <a:xfrm>
              <a:off x="0" y="94261"/>
              <a:ext cx="10614101" cy="879840"/>
            </a:xfrm>
            <a:prstGeom prst="roundRect">
              <a:avLst>
                <a:gd fmla="val 16667" name="adj"/>
              </a:avLst>
            </a:prstGeom>
            <a:solidFill>
              <a:srgbClr val="8AB8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4"/>
            <p:cNvSpPr txBox="1"/>
            <p:nvPr/>
          </p:nvSpPr>
          <p:spPr>
            <a:xfrm>
              <a:off x="42950" y="137211"/>
              <a:ext cx="10528201" cy="793940"/>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In a study conducted by Barksy et al. (1996) participants said that the woman had little voice in the typical Pakistani Islamic home. The wife's job was to assist the husband while he spoke on behalf of the family. The conventional Canadian or American form of mediation between spouses would not be suitable in this circumstance. </a:t>
              </a:r>
              <a:endParaRPr/>
            </a:p>
          </p:txBody>
        </p:sp>
        <p:sp>
          <p:nvSpPr>
            <p:cNvPr id="358" name="Google Shape;358;p14"/>
            <p:cNvSpPr/>
            <p:nvPr/>
          </p:nvSpPr>
          <p:spPr>
            <a:xfrm>
              <a:off x="0" y="1020181"/>
              <a:ext cx="10614101" cy="879840"/>
            </a:xfrm>
            <a:prstGeom prst="roundRect">
              <a:avLst>
                <a:gd fmla="val 16667" name="adj"/>
              </a:avLst>
            </a:prstGeom>
            <a:solidFill>
              <a:srgbClr val="BFCE3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4"/>
            <p:cNvSpPr txBox="1"/>
            <p:nvPr/>
          </p:nvSpPr>
          <p:spPr>
            <a:xfrm>
              <a:off x="42950" y="1063131"/>
              <a:ext cx="10528201" cy="793940"/>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The spouse would be in complete control, maybe going so far as to continue whatever abuse that already occurred in the household. Because of the conflicting perspectives within the Pakistani community and our own prejudices, this is a challenging subject to discuss. </a:t>
              </a:r>
              <a:endParaRPr/>
            </a:p>
          </p:txBody>
        </p:sp>
        <p:sp>
          <p:nvSpPr>
            <p:cNvPr id="360" name="Google Shape;360;p14"/>
            <p:cNvSpPr/>
            <p:nvPr/>
          </p:nvSpPr>
          <p:spPr>
            <a:xfrm>
              <a:off x="0" y="1946101"/>
              <a:ext cx="10614101" cy="879840"/>
            </a:xfrm>
            <a:prstGeom prst="roundRect">
              <a:avLst>
                <a:gd fmla="val 16667" name="adj"/>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4"/>
            <p:cNvSpPr txBox="1"/>
            <p:nvPr/>
          </p:nvSpPr>
          <p:spPr>
            <a:xfrm>
              <a:off x="42950" y="1989051"/>
              <a:ext cx="10528201" cy="793940"/>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According to one viewpoint in the Pakistani society (supported by some men and women alike), the roles of men and women are rigidly prescribed by religious law and must be observed. It would be disrespectful to their faith and right to self-determination for a mediator to attempt to establish a new power dynamic or reinterpret their positions. </a:t>
              </a:r>
              <a:endParaRPr/>
            </a:p>
          </p:txBody>
        </p:sp>
        <p:sp>
          <p:nvSpPr>
            <p:cNvPr id="362" name="Google Shape;362;p14"/>
            <p:cNvSpPr/>
            <p:nvPr/>
          </p:nvSpPr>
          <p:spPr>
            <a:xfrm>
              <a:off x="0" y="2872021"/>
              <a:ext cx="10614101" cy="879840"/>
            </a:xfrm>
            <a:prstGeom prst="roundRect">
              <a:avLst>
                <a:gd fmla="val 16667" name="adj"/>
              </a:avLst>
            </a:prstGeom>
            <a:solidFill>
              <a:schemeClr val="accent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4"/>
            <p:cNvSpPr txBox="1"/>
            <p:nvPr/>
          </p:nvSpPr>
          <p:spPr>
            <a:xfrm>
              <a:off x="42950" y="2914971"/>
              <a:ext cx="10528201" cy="793940"/>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Some in the Pakistani society think that this supposedly traditional view of roles is oppressive or even violent towards women. For instance, many think that giving women the same voice and rights as men is in line with their faith. </a:t>
              </a:r>
              <a:endParaRPr/>
            </a:p>
          </p:txBody>
        </p:sp>
      </p:grpSp>
      <p:cxnSp>
        <p:nvCxnSpPr>
          <p:cNvPr id="364" name="Google Shape;364;p14"/>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8" name="Shape 368"/>
        <p:cNvGrpSpPr/>
        <p:nvPr/>
      </p:nvGrpSpPr>
      <p:grpSpPr>
        <a:xfrm>
          <a:off x="0" y="0"/>
          <a:ext cx="0" cy="0"/>
          <a:chOff x="0" y="0"/>
          <a:chExt cx="0" cy="0"/>
        </a:xfrm>
      </p:grpSpPr>
      <p:sp>
        <p:nvSpPr>
          <p:cNvPr id="369" name="Google Shape;369;p15"/>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70" name="Google Shape;370;p15"/>
          <p:cNvGrpSpPr/>
          <p:nvPr/>
        </p:nvGrpSpPr>
        <p:grpSpPr>
          <a:xfrm>
            <a:off x="4" y="1216597"/>
            <a:ext cx="731521" cy="673460"/>
            <a:chOff x="3940602" y="308034"/>
            <a:chExt cx="2116791" cy="3428999"/>
          </a:xfrm>
        </p:grpSpPr>
        <p:sp>
          <p:nvSpPr>
            <p:cNvPr id="371" name="Google Shape;371;p15"/>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2" name="Google Shape;372;p15"/>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3" name="Google Shape;373;p15"/>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74" name="Google Shape;374;p15"/>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5" name="Google Shape;375;p15"/>
          <p:cNvSpPr txBox="1"/>
          <p:nvPr>
            <p:ph type="title"/>
          </p:nvPr>
        </p:nvSpPr>
        <p:spPr>
          <a:xfrm>
            <a:off x="1122464" y="783772"/>
            <a:ext cx="9942716"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IMPORTANCE OF FAMILY WITHIN CULTURE</a:t>
            </a:r>
            <a:endParaRPr/>
          </a:p>
        </p:txBody>
      </p:sp>
      <p:grpSp>
        <p:nvGrpSpPr>
          <p:cNvPr id="376" name="Google Shape;376;p15"/>
          <p:cNvGrpSpPr/>
          <p:nvPr/>
        </p:nvGrpSpPr>
        <p:grpSpPr>
          <a:xfrm>
            <a:off x="208565" y="2584040"/>
            <a:ext cx="11803487" cy="3731455"/>
            <a:chOff x="12706" y="0"/>
            <a:chExt cx="11803487" cy="3731455"/>
          </a:xfrm>
        </p:grpSpPr>
        <p:sp>
          <p:nvSpPr>
            <p:cNvPr id="377" name="Google Shape;377;p15"/>
            <p:cNvSpPr/>
            <p:nvPr/>
          </p:nvSpPr>
          <p:spPr>
            <a:xfrm>
              <a:off x="887167" y="0"/>
              <a:ext cx="10054565" cy="3731455"/>
            </a:xfrm>
            <a:prstGeom prst="rightArrow">
              <a:avLst>
                <a:gd fmla="val 50000" name="adj1"/>
                <a:gd fmla="val 50000" name="adj2"/>
              </a:avLst>
            </a:prstGeom>
            <a:solidFill>
              <a:srgbClr val="CFDE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p:nvPr/>
          </p:nvSpPr>
          <p:spPr>
            <a:xfrm>
              <a:off x="12706" y="1119436"/>
              <a:ext cx="3807427" cy="1492582"/>
            </a:xfrm>
            <a:prstGeom prst="roundRect">
              <a:avLst>
                <a:gd fmla="val 16667" name="adj"/>
              </a:avLst>
            </a:prstGeom>
            <a:solidFill>
              <a:schemeClr val="accent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5"/>
            <p:cNvSpPr txBox="1"/>
            <p:nvPr/>
          </p:nvSpPr>
          <p:spPr>
            <a:xfrm>
              <a:off x="85568" y="1192298"/>
              <a:ext cx="3661703" cy="1346858"/>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alibri"/>
                <a:buNone/>
              </a:pPr>
              <a:r>
                <a:rPr b="0" i="0" lang="en-GB" sz="1300" u="none" cap="none" strike="noStrike">
                  <a:solidFill>
                    <a:schemeClr val="lt1"/>
                  </a:solidFill>
                  <a:latin typeface="Calibri"/>
                  <a:ea typeface="Calibri"/>
                  <a:cs typeface="Calibri"/>
                  <a:sym typeface="Calibri"/>
                </a:rPr>
                <a:t>Multicultural family mediators see the topic of "who is family" to be important in a variety of ways. The challenges that a family is facing and the options that the family will pursue are reflected in how a client sees his or her family—in the past, in the present, and in aspirations for the future. </a:t>
              </a:r>
              <a:endParaRPr/>
            </a:p>
          </p:txBody>
        </p:sp>
        <p:sp>
          <p:nvSpPr>
            <p:cNvPr id="380" name="Google Shape;380;p15"/>
            <p:cNvSpPr/>
            <p:nvPr/>
          </p:nvSpPr>
          <p:spPr>
            <a:xfrm>
              <a:off x="4010736" y="1119436"/>
              <a:ext cx="3807427" cy="1492582"/>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txBox="1"/>
            <p:nvPr/>
          </p:nvSpPr>
          <p:spPr>
            <a:xfrm>
              <a:off x="4083598" y="1192298"/>
              <a:ext cx="3661703" cy="1346858"/>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alibri"/>
                <a:buNone/>
              </a:pPr>
              <a:r>
                <a:rPr b="0" i="0" lang="en-GB" sz="1300" u="none" cap="none" strike="noStrike">
                  <a:solidFill>
                    <a:schemeClr val="lt1"/>
                  </a:solidFill>
                  <a:latin typeface="Calibri"/>
                  <a:ea typeface="Calibri"/>
                  <a:cs typeface="Calibri"/>
                  <a:sym typeface="Calibri"/>
                </a:rPr>
                <a:t>As an illustration, a parent could long for the societal ideal or experience intense humiliation for not achieving it. If so, the parents could be more sensitive to queries or mediation techniques that seem to be directed at them.</a:t>
              </a:r>
              <a:endParaRPr/>
            </a:p>
          </p:txBody>
        </p:sp>
        <p:sp>
          <p:nvSpPr>
            <p:cNvPr id="382" name="Google Shape;382;p15"/>
            <p:cNvSpPr/>
            <p:nvPr/>
          </p:nvSpPr>
          <p:spPr>
            <a:xfrm>
              <a:off x="8008766" y="1119436"/>
              <a:ext cx="3807427" cy="1492582"/>
            </a:xfrm>
            <a:prstGeom prst="roundRect">
              <a:avLst>
                <a:gd fmla="val 16667" name="adj"/>
              </a:avLst>
            </a:prstGeom>
            <a:solidFill>
              <a:schemeClr val="accent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5"/>
            <p:cNvSpPr txBox="1"/>
            <p:nvPr/>
          </p:nvSpPr>
          <p:spPr>
            <a:xfrm>
              <a:off x="8081628" y="1192298"/>
              <a:ext cx="3661703" cy="1346858"/>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alibri"/>
                <a:buNone/>
              </a:pPr>
              <a:r>
                <a:rPr b="0" i="0" lang="en-GB" sz="1300" u="none" cap="none" strike="noStrike">
                  <a:solidFill>
                    <a:schemeClr val="lt1"/>
                  </a:solidFill>
                  <a:latin typeface="Calibri"/>
                  <a:ea typeface="Calibri"/>
                  <a:cs typeface="Calibri"/>
                  <a:sym typeface="Calibri"/>
                </a:rPr>
                <a:t>The mediator will also select who to include in the mediation process based on the clients' definition of "family."</a:t>
              </a:r>
              <a:endParaRPr/>
            </a:p>
          </p:txBody>
        </p:sp>
      </p:grpSp>
      <p:cxnSp>
        <p:nvCxnSpPr>
          <p:cNvPr id="384" name="Google Shape;384;p15"/>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8" name="Shape 388"/>
        <p:cNvGrpSpPr/>
        <p:nvPr/>
      </p:nvGrpSpPr>
      <p:grpSpPr>
        <a:xfrm>
          <a:off x="0" y="0"/>
          <a:ext cx="0" cy="0"/>
          <a:chOff x="0" y="0"/>
          <a:chExt cx="0" cy="0"/>
        </a:xfrm>
      </p:grpSpPr>
      <p:sp>
        <p:nvSpPr>
          <p:cNvPr id="389" name="Google Shape;389;p16"/>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0" name="Google Shape;390;p16"/>
          <p:cNvSpPr txBox="1"/>
          <p:nvPr>
            <p:ph type="title"/>
          </p:nvPr>
        </p:nvSpPr>
        <p:spPr>
          <a:xfrm>
            <a:off x="589560" y="856180"/>
            <a:ext cx="4560584" cy="112806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3700"/>
              <a:buFont typeface="Aharoni"/>
              <a:buNone/>
            </a:pPr>
            <a:r>
              <a:rPr lang="en-GB" sz="3700">
                <a:solidFill>
                  <a:schemeClr val="accent4"/>
                </a:solidFill>
                <a:latin typeface="Aharoni"/>
                <a:ea typeface="Aharoni"/>
                <a:cs typeface="Aharoni"/>
                <a:sym typeface="Aharoni"/>
              </a:rPr>
              <a:t>SOUTH ASIAN FAMILY UNITS</a:t>
            </a:r>
            <a:endParaRPr/>
          </a:p>
        </p:txBody>
      </p:sp>
      <p:grpSp>
        <p:nvGrpSpPr>
          <p:cNvPr id="391" name="Google Shape;391;p16"/>
          <p:cNvGrpSpPr/>
          <p:nvPr/>
        </p:nvGrpSpPr>
        <p:grpSpPr>
          <a:xfrm>
            <a:off x="0" y="1083484"/>
            <a:ext cx="355196" cy="673460"/>
            <a:chOff x="0" y="823811"/>
            <a:chExt cx="355196" cy="673460"/>
          </a:xfrm>
        </p:grpSpPr>
        <p:sp>
          <p:nvSpPr>
            <p:cNvPr id="392" name="Google Shape;392;p16"/>
            <p:cNvSpPr/>
            <p:nvPr/>
          </p:nvSpPr>
          <p:spPr>
            <a:xfrm>
              <a:off x="0" y="823811"/>
              <a:ext cx="87363"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3" name="Google Shape;393;p16"/>
            <p:cNvSpPr/>
            <p:nvPr/>
          </p:nvSpPr>
          <p:spPr>
            <a:xfrm>
              <a:off x="159341" y="823811"/>
              <a:ext cx="195855"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94" name="Google Shape;394;p16"/>
          <p:cNvSpPr/>
          <p:nvPr/>
        </p:nvSpPr>
        <p:spPr>
          <a:xfrm flipH="1">
            <a:off x="665085" y="2090569"/>
            <a:ext cx="429768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5" name="Google Shape;395;p16"/>
          <p:cNvSpPr txBox="1"/>
          <p:nvPr>
            <p:ph idx="1" type="body"/>
          </p:nvPr>
        </p:nvSpPr>
        <p:spPr>
          <a:xfrm>
            <a:off x="229311" y="2317362"/>
            <a:ext cx="5456498" cy="4031068"/>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900"/>
              <a:buChar char="•"/>
            </a:pPr>
            <a:r>
              <a:rPr lang="en-GB" sz="1900"/>
              <a:t>For example in traditional Pakistani households, the entire family, including the grandparents and cousins, holds a significant amount of value. </a:t>
            </a:r>
            <a:endParaRPr/>
          </a:p>
          <a:p>
            <a:pPr indent="-228600" lvl="0" marL="228600" rtl="0" algn="l">
              <a:lnSpc>
                <a:spcPct val="90000"/>
              </a:lnSpc>
              <a:spcBef>
                <a:spcPts val="1000"/>
              </a:spcBef>
              <a:spcAft>
                <a:spcPts val="0"/>
              </a:spcAft>
              <a:buClr>
                <a:schemeClr val="dk1"/>
              </a:buClr>
              <a:buSzPts val="1900"/>
              <a:buChar char="•"/>
            </a:pPr>
            <a:r>
              <a:rPr lang="en-GB" sz="1900"/>
              <a:t>This implies that family members look out for one another and that those who have difficulties can frequently get assistance from other family members. </a:t>
            </a:r>
            <a:endParaRPr/>
          </a:p>
          <a:p>
            <a:pPr indent="-228600" lvl="0" marL="228600" rtl="0" algn="l">
              <a:lnSpc>
                <a:spcPct val="90000"/>
              </a:lnSpc>
              <a:spcBef>
                <a:spcPts val="1000"/>
              </a:spcBef>
              <a:spcAft>
                <a:spcPts val="0"/>
              </a:spcAft>
              <a:buClr>
                <a:schemeClr val="dk1"/>
              </a:buClr>
              <a:buSzPts val="1900"/>
              <a:buChar char="•"/>
            </a:pPr>
            <a:r>
              <a:rPr lang="en-GB" sz="1900"/>
              <a:t>Often times, family members may tolerate wife abuse, alcoholism, or child abuse in the sake of maintaining family harmony.</a:t>
            </a:r>
            <a:endParaRPr/>
          </a:p>
          <a:p>
            <a:pPr indent="-228600" lvl="0" marL="228600" rtl="0" algn="l">
              <a:lnSpc>
                <a:spcPct val="90000"/>
              </a:lnSpc>
              <a:spcBef>
                <a:spcPts val="1000"/>
              </a:spcBef>
              <a:spcAft>
                <a:spcPts val="0"/>
              </a:spcAft>
              <a:buClr>
                <a:schemeClr val="dk1"/>
              </a:buClr>
              <a:buSzPts val="1900"/>
              <a:buChar char="•"/>
            </a:pPr>
            <a:r>
              <a:rPr lang="en-GB" sz="1900"/>
              <a:t>Families may often try to handle these problems as a private family concern and prioritise maintaining a healthy marriage above preventing abuse.</a:t>
            </a:r>
            <a:endParaRPr sz="1900"/>
          </a:p>
        </p:txBody>
      </p:sp>
      <p:sp>
        <p:nvSpPr>
          <p:cNvPr id="396" name="Google Shape;396;p16"/>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7" name="Google Shape;397;p16"/>
          <p:cNvSpPr/>
          <p:nvPr/>
        </p:nvSpPr>
        <p:spPr>
          <a:xfrm>
            <a:off x="5685810" y="513853"/>
            <a:ext cx="6009366" cy="5834577"/>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Notes on the Partition of South Asia" id="398" name="Google Shape;398;p16"/>
          <p:cNvPicPr preferRelativeResize="0"/>
          <p:nvPr/>
        </p:nvPicPr>
        <p:blipFill rotWithShape="1">
          <a:blip r:embed="rId3">
            <a:alphaModFix/>
          </a:blip>
          <a:srcRect b="-3" l="0" r="6639" t="0"/>
          <a:stretch/>
        </p:blipFill>
        <p:spPr>
          <a:xfrm>
            <a:off x="5977788" y="799352"/>
            <a:ext cx="5425410" cy="525929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2" name="Shape 402"/>
        <p:cNvGrpSpPr/>
        <p:nvPr/>
      </p:nvGrpSpPr>
      <p:grpSpPr>
        <a:xfrm>
          <a:off x="0" y="0"/>
          <a:ext cx="0" cy="0"/>
          <a:chOff x="0" y="0"/>
          <a:chExt cx="0" cy="0"/>
        </a:xfrm>
      </p:grpSpPr>
      <p:sp>
        <p:nvSpPr>
          <p:cNvPr id="403" name="Google Shape;403;p17"/>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04" name="Google Shape;404;p17"/>
          <p:cNvSpPr txBox="1"/>
          <p:nvPr>
            <p:ph type="title"/>
          </p:nvPr>
        </p:nvSpPr>
        <p:spPr>
          <a:xfrm>
            <a:off x="589560" y="856180"/>
            <a:ext cx="4560584" cy="112806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3400"/>
              <a:buFont typeface="Aharoni"/>
              <a:buNone/>
            </a:pPr>
            <a:r>
              <a:rPr lang="en-GB" sz="3400">
                <a:solidFill>
                  <a:schemeClr val="accent4"/>
                </a:solidFill>
                <a:latin typeface="Aharoni"/>
                <a:ea typeface="Aharoni"/>
                <a:cs typeface="Aharoni"/>
                <a:sym typeface="Aharoni"/>
              </a:rPr>
              <a:t>CROSS - BORDER FAMILY MEDIATION</a:t>
            </a:r>
            <a:endParaRPr/>
          </a:p>
        </p:txBody>
      </p:sp>
      <p:grpSp>
        <p:nvGrpSpPr>
          <p:cNvPr id="405" name="Google Shape;405;p17"/>
          <p:cNvGrpSpPr/>
          <p:nvPr/>
        </p:nvGrpSpPr>
        <p:grpSpPr>
          <a:xfrm>
            <a:off x="0" y="1083484"/>
            <a:ext cx="355196" cy="673460"/>
            <a:chOff x="0" y="823811"/>
            <a:chExt cx="355196" cy="673460"/>
          </a:xfrm>
        </p:grpSpPr>
        <p:sp>
          <p:nvSpPr>
            <p:cNvPr id="406" name="Google Shape;406;p17"/>
            <p:cNvSpPr/>
            <p:nvPr/>
          </p:nvSpPr>
          <p:spPr>
            <a:xfrm>
              <a:off x="0" y="823811"/>
              <a:ext cx="87363"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07" name="Google Shape;407;p17"/>
            <p:cNvSpPr/>
            <p:nvPr/>
          </p:nvSpPr>
          <p:spPr>
            <a:xfrm>
              <a:off x="159341" y="823811"/>
              <a:ext cx="195855"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408" name="Google Shape;408;p17"/>
          <p:cNvSpPr/>
          <p:nvPr/>
        </p:nvSpPr>
        <p:spPr>
          <a:xfrm flipH="1">
            <a:off x="665085" y="2090569"/>
            <a:ext cx="429768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09" name="Google Shape;409;p17"/>
          <p:cNvSpPr txBox="1"/>
          <p:nvPr>
            <p:ph idx="1" type="body"/>
          </p:nvPr>
        </p:nvSpPr>
        <p:spPr>
          <a:xfrm>
            <a:off x="159341" y="2330505"/>
            <a:ext cx="5398311" cy="4157934"/>
          </a:xfrm>
          <a:prstGeom prst="rect">
            <a:avLst/>
          </a:prstGeom>
          <a:noFill/>
          <a:ln>
            <a:noFill/>
          </a:ln>
        </p:spPr>
        <p:txBody>
          <a:bodyPr anchorCtr="0" anchor="ctr"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000"/>
              <a:buChar char="•"/>
            </a:pPr>
            <a:r>
              <a:rPr b="0" i="0" lang="en-GB" sz="2000" u="none" strike="noStrike"/>
              <a:t>Cross-border family mediation is a procedure run by one (or more) mediators who are neutral, skilled third parties. While the mediator cannot make decisions, they can assist the parties in reinstating dialogue and finding a solution to their dispute on their own. </a:t>
            </a:r>
            <a:endParaRPr/>
          </a:p>
          <a:p>
            <a:pPr indent="-228600" lvl="0" marL="228600" rtl="0" algn="l">
              <a:lnSpc>
                <a:spcPct val="90000"/>
              </a:lnSpc>
              <a:spcBef>
                <a:spcPts val="1000"/>
              </a:spcBef>
              <a:spcAft>
                <a:spcPts val="0"/>
              </a:spcAft>
              <a:buClr>
                <a:schemeClr val="dk1"/>
              </a:buClr>
              <a:buSzPts val="2000"/>
              <a:buChar char="•"/>
            </a:pPr>
            <a:r>
              <a:rPr b="0" i="0" lang="en-GB" sz="2000" u="none" strike="noStrike"/>
              <a:t>Their customised agreement assures that, if a child is involved, their parenting decisions will take the child's best interests into consideration. </a:t>
            </a:r>
            <a:endParaRPr/>
          </a:p>
          <a:p>
            <a:pPr indent="-228600" lvl="0" marL="228600" rtl="0" algn="l">
              <a:lnSpc>
                <a:spcPct val="90000"/>
              </a:lnSpc>
              <a:spcBef>
                <a:spcPts val="1000"/>
              </a:spcBef>
              <a:spcAft>
                <a:spcPts val="0"/>
              </a:spcAft>
              <a:buClr>
                <a:schemeClr val="dk1"/>
              </a:buClr>
              <a:buSzPts val="2000"/>
              <a:buChar char="•"/>
            </a:pPr>
            <a:r>
              <a:rPr lang="en-GB" sz="2000"/>
              <a:t>F</a:t>
            </a:r>
            <a:r>
              <a:rPr b="0" i="0" lang="en-GB" sz="2000" u="none" strike="noStrike"/>
              <a:t>amily-related issues </a:t>
            </a:r>
            <a:r>
              <a:rPr lang="en-GB" sz="2000"/>
              <a:t>include : p</a:t>
            </a:r>
            <a:r>
              <a:rPr b="0" i="0" lang="en-GB" sz="2000" u="none" strike="noStrike"/>
              <a:t>arental responsibilities and access rights, child abduction, child protection measures, support for children or former partners, and other effects of divorce or separation.</a:t>
            </a:r>
            <a:endParaRPr sz="2000"/>
          </a:p>
        </p:txBody>
      </p:sp>
      <p:sp>
        <p:nvSpPr>
          <p:cNvPr id="410" name="Google Shape;410;p17"/>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11" name="Google Shape;411;p17"/>
          <p:cNvSpPr/>
          <p:nvPr/>
        </p:nvSpPr>
        <p:spPr>
          <a:xfrm>
            <a:off x="5685810" y="513853"/>
            <a:ext cx="6009366" cy="5834577"/>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Cross-Border Trade a Key Strength of eBay" id="412" name="Google Shape;412;p17"/>
          <p:cNvPicPr preferRelativeResize="0"/>
          <p:nvPr/>
        </p:nvPicPr>
        <p:blipFill rotWithShape="1">
          <a:blip r:embed="rId3">
            <a:alphaModFix/>
          </a:blip>
          <a:srcRect b="-2" l="9733" r="7738" t="0"/>
          <a:stretch/>
        </p:blipFill>
        <p:spPr>
          <a:xfrm>
            <a:off x="5977788" y="799352"/>
            <a:ext cx="5425410" cy="525929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6" name="Shape 416"/>
        <p:cNvGrpSpPr/>
        <p:nvPr/>
      </p:nvGrpSpPr>
      <p:grpSpPr>
        <a:xfrm>
          <a:off x="0" y="0"/>
          <a:ext cx="0" cy="0"/>
          <a:chOff x="0" y="0"/>
          <a:chExt cx="0" cy="0"/>
        </a:xfrm>
      </p:grpSpPr>
      <p:sp>
        <p:nvSpPr>
          <p:cNvPr id="417" name="Google Shape;417;p18"/>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18" name="Google Shape;418;p18"/>
          <p:cNvSpPr txBox="1"/>
          <p:nvPr>
            <p:ph type="title"/>
          </p:nvPr>
        </p:nvSpPr>
        <p:spPr>
          <a:xfrm>
            <a:off x="589560" y="856180"/>
            <a:ext cx="4560584" cy="112806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3400"/>
              <a:buFont typeface="Aharoni"/>
              <a:buNone/>
            </a:pPr>
            <a:r>
              <a:rPr lang="en-GB" sz="3400">
                <a:solidFill>
                  <a:schemeClr val="accent4"/>
                </a:solidFill>
                <a:latin typeface="Aharoni"/>
                <a:ea typeface="Aharoni"/>
                <a:cs typeface="Aharoni"/>
                <a:sym typeface="Aharoni"/>
              </a:rPr>
              <a:t>CROSS – BORDER FAMILY MEDIATION</a:t>
            </a:r>
            <a:endParaRPr/>
          </a:p>
        </p:txBody>
      </p:sp>
      <p:grpSp>
        <p:nvGrpSpPr>
          <p:cNvPr id="419" name="Google Shape;419;p18"/>
          <p:cNvGrpSpPr/>
          <p:nvPr/>
        </p:nvGrpSpPr>
        <p:grpSpPr>
          <a:xfrm>
            <a:off x="0" y="1083484"/>
            <a:ext cx="355196" cy="673460"/>
            <a:chOff x="0" y="823811"/>
            <a:chExt cx="355196" cy="673460"/>
          </a:xfrm>
        </p:grpSpPr>
        <p:sp>
          <p:nvSpPr>
            <p:cNvPr id="420" name="Google Shape;420;p18"/>
            <p:cNvSpPr/>
            <p:nvPr/>
          </p:nvSpPr>
          <p:spPr>
            <a:xfrm>
              <a:off x="0" y="823811"/>
              <a:ext cx="87363"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21" name="Google Shape;421;p18"/>
            <p:cNvSpPr/>
            <p:nvPr/>
          </p:nvSpPr>
          <p:spPr>
            <a:xfrm>
              <a:off x="159341" y="823811"/>
              <a:ext cx="195855"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422" name="Google Shape;422;p18"/>
          <p:cNvSpPr/>
          <p:nvPr/>
        </p:nvSpPr>
        <p:spPr>
          <a:xfrm flipH="1">
            <a:off x="665085" y="2090569"/>
            <a:ext cx="429768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23" name="Google Shape;423;p18"/>
          <p:cNvSpPr txBox="1"/>
          <p:nvPr>
            <p:ph idx="1" type="body"/>
          </p:nvPr>
        </p:nvSpPr>
        <p:spPr>
          <a:xfrm>
            <a:off x="355196" y="2330505"/>
            <a:ext cx="5166829" cy="4273006"/>
          </a:xfrm>
          <a:prstGeom prst="rect">
            <a:avLst/>
          </a:prstGeom>
          <a:noFill/>
          <a:ln>
            <a:noFill/>
          </a:ln>
        </p:spPr>
        <p:txBody>
          <a:bodyPr anchorCtr="0" anchor="ctr"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1800"/>
              <a:buChar char="•"/>
            </a:pPr>
            <a:r>
              <a:rPr lang="en-GB" sz="1800"/>
              <a:t>An epidemic of parental kidnapping is being caused by the growing conflict between families fighting child custody issues across international borders. </a:t>
            </a:r>
            <a:endParaRPr/>
          </a:p>
          <a:p>
            <a:pPr indent="-228600" lvl="0" marL="228600" rtl="0" algn="l">
              <a:lnSpc>
                <a:spcPct val="90000"/>
              </a:lnSpc>
              <a:spcBef>
                <a:spcPts val="1000"/>
              </a:spcBef>
              <a:spcAft>
                <a:spcPts val="0"/>
              </a:spcAft>
              <a:buClr>
                <a:schemeClr val="dk1"/>
              </a:buClr>
              <a:buSzPts val="1800"/>
              <a:buChar char="•"/>
            </a:pPr>
            <a:r>
              <a:rPr lang="en-GB" sz="1800"/>
              <a:t>Through cross-border family mediation initiatives, governments and international organisations continue to strive towards the development of practical solutions. </a:t>
            </a:r>
            <a:endParaRPr/>
          </a:p>
          <a:p>
            <a:pPr indent="-228600" lvl="0" marL="228600" rtl="0" algn="l">
              <a:lnSpc>
                <a:spcPct val="90000"/>
              </a:lnSpc>
              <a:spcBef>
                <a:spcPts val="1000"/>
              </a:spcBef>
              <a:spcAft>
                <a:spcPts val="0"/>
              </a:spcAft>
              <a:buClr>
                <a:schemeClr val="dk1"/>
              </a:buClr>
              <a:buSzPts val="1800"/>
              <a:buChar char="•"/>
            </a:pPr>
            <a:r>
              <a:rPr lang="en-GB" sz="1800"/>
              <a:t>An issue that frequently generates ethical conundrums that may go overlooked, underestimated, or disregarded is making sure that a voluntary procedure does not culturally alienate or marginalise people. </a:t>
            </a:r>
            <a:endParaRPr/>
          </a:p>
          <a:p>
            <a:pPr indent="-228600" lvl="0" marL="228600" rtl="0" algn="l">
              <a:lnSpc>
                <a:spcPct val="90000"/>
              </a:lnSpc>
              <a:spcBef>
                <a:spcPts val="1000"/>
              </a:spcBef>
              <a:spcAft>
                <a:spcPts val="0"/>
              </a:spcAft>
              <a:buClr>
                <a:schemeClr val="dk1"/>
              </a:buClr>
              <a:buSzPts val="1800"/>
              <a:buChar char="•"/>
            </a:pPr>
            <a:r>
              <a:rPr lang="en-GB" sz="1800"/>
              <a:t>Inequity is produced when a person is ostracised or denied their rights throughout any alternative conflict resolution procedure due to cultural constraints. </a:t>
            </a:r>
            <a:endParaRPr sz="1800"/>
          </a:p>
        </p:txBody>
      </p:sp>
      <p:sp>
        <p:nvSpPr>
          <p:cNvPr id="424" name="Google Shape;424;p18"/>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25" name="Google Shape;425;p18"/>
          <p:cNvSpPr/>
          <p:nvPr/>
        </p:nvSpPr>
        <p:spPr>
          <a:xfrm>
            <a:off x="5685810" y="513853"/>
            <a:ext cx="6009366" cy="5834577"/>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Cross-border ecommerce worth €171 billion" id="426" name="Google Shape;426;p18"/>
          <p:cNvPicPr preferRelativeResize="0"/>
          <p:nvPr/>
        </p:nvPicPr>
        <p:blipFill rotWithShape="1">
          <a:blip r:embed="rId3">
            <a:alphaModFix/>
          </a:blip>
          <a:srcRect b="2" l="34701" r="10367" t="0"/>
          <a:stretch/>
        </p:blipFill>
        <p:spPr>
          <a:xfrm>
            <a:off x="5977788" y="799352"/>
            <a:ext cx="5425410" cy="525929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0" name="Shape 430"/>
        <p:cNvGrpSpPr/>
        <p:nvPr/>
      </p:nvGrpSpPr>
      <p:grpSpPr>
        <a:xfrm>
          <a:off x="0" y="0"/>
          <a:ext cx="0" cy="0"/>
          <a:chOff x="0" y="0"/>
          <a:chExt cx="0" cy="0"/>
        </a:xfrm>
      </p:grpSpPr>
      <p:sp>
        <p:nvSpPr>
          <p:cNvPr id="431" name="Google Shape;431;p22"/>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432" name="Google Shape;432;p22"/>
          <p:cNvGrpSpPr/>
          <p:nvPr/>
        </p:nvGrpSpPr>
        <p:grpSpPr>
          <a:xfrm>
            <a:off x="4" y="1216597"/>
            <a:ext cx="731521" cy="673460"/>
            <a:chOff x="3940602" y="308034"/>
            <a:chExt cx="2116791" cy="3428999"/>
          </a:xfrm>
        </p:grpSpPr>
        <p:sp>
          <p:nvSpPr>
            <p:cNvPr id="433" name="Google Shape;433;p22"/>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34" name="Google Shape;434;p22"/>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35" name="Google Shape;435;p22"/>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436" name="Google Shape;436;p22"/>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37" name="Google Shape;437;p22"/>
          <p:cNvSpPr txBox="1"/>
          <p:nvPr>
            <p:ph type="title"/>
          </p:nvPr>
        </p:nvSpPr>
        <p:spPr>
          <a:xfrm>
            <a:off x="1175745" y="783772"/>
            <a:ext cx="9942716"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3600"/>
              <a:buFont typeface="Aharoni"/>
              <a:buNone/>
            </a:pPr>
            <a:r>
              <a:rPr b="1" lang="en-GB" sz="3600">
                <a:solidFill>
                  <a:schemeClr val="accent4"/>
                </a:solidFill>
                <a:latin typeface="Aharoni"/>
                <a:ea typeface="Aharoni"/>
                <a:cs typeface="Aharoni"/>
                <a:sym typeface="Aharoni"/>
              </a:rPr>
              <a:t>CROSS – BORDER FAMILY MEDIATOR TIPS</a:t>
            </a:r>
            <a:endParaRPr/>
          </a:p>
        </p:txBody>
      </p:sp>
      <p:sp>
        <p:nvSpPr>
          <p:cNvPr id="438" name="Google Shape;438;p22"/>
          <p:cNvSpPr txBox="1"/>
          <p:nvPr>
            <p:ph idx="1" type="body"/>
          </p:nvPr>
        </p:nvSpPr>
        <p:spPr>
          <a:xfrm>
            <a:off x="1049380" y="2754277"/>
            <a:ext cx="10195446" cy="3567158"/>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lang="en-GB" sz="2000"/>
              <a:t>The mediators should be </a:t>
            </a:r>
            <a:r>
              <a:rPr b="1" lang="en-GB" sz="2000">
                <a:solidFill>
                  <a:schemeClr val="accent6"/>
                </a:solidFill>
              </a:rPr>
              <a:t>mindful of the unique cultural representations of the parties' </a:t>
            </a:r>
            <a:r>
              <a:rPr lang="en-GB" sz="2000"/>
              <a:t>parental rights, roles, and obligations. </a:t>
            </a:r>
            <a:endParaRPr/>
          </a:p>
          <a:p>
            <a:pPr indent="0" lvl="0" marL="0" rtl="0" algn="l">
              <a:lnSpc>
                <a:spcPct val="90000"/>
              </a:lnSpc>
              <a:spcBef>
                <a:spcPts val="1000"/>
              </a:spcBef>
              <a:spcAft>
                <a:spcPts val="0"/>
              </a:spcAft>
              <a:buClr>
                <a:schemeClr val="dk1"/>
              </a:buClr>
              <a:buSzPct val="100000"/>
              <a:buNone/>
            </a:pPr>
            <a:r>
              <a:t/>
            </a:r>
            <a:endParaRPr sz="2000"/>
          </a:p>
          <a:p>
            <a:pPr indent="-228600" lvl="0" marL="228600" rtl="0" algn="l">
              <a:lnSpc>
                <a:spcPct val="90000"/>
              </a:lnSpc>
              <a:spcBef>
                <a:spcPts val="1000"/>
              </a:spcBef>
              <a:spcAft>
                <a:spcPts val="0"/>
              </a:spcAft>
              <a:buClr>
                <a:schemeClr val="accent1"/>
              </a:buClr>
              <a:buSzPct val="100000"/>
              <a:buChar char="•"/>
            </a:pPr>
            <a:r>
              <a:rPr b="1" lang="en-GB" sz="2000">
                <a:solidFill>
                  <a:schemeClr val="accent1"/>
                </a:solidFill>
              </a:rPr>
              <a:t>Do not use coercion </a:t>
            </a:r>
            <a:r>
              <a:rPr lang="en-GB" sz="2000"/>
              <a:t>to compel one or both parties to the mediator's parental model beliefs</a:t>
            </a:r>
            <a:endParaRPr/>
          </a:p>
          <a:p>
            <a:pPr indent="0" lvl="0" marL="0" rtl="0" algn="l">
              <a:lnSpc>
                <a:spcPct val="90000"/>
              </a:lnSpc>
              <a:spcBef>
                <a:spcPts val="1000"/>
              </a:spcBef>
              <a:spcAft>
                <a:spcPts val="0"/>
              </a:spcAft>
              <a:buClr>
                <a:schemeClr val="dk1"/>
              </a:buClr>
              <a:buSzPct val="100000"/>
              <a:buNone/>
            </a:pPr>
            <a:r>
              <a:t/>
            </a:r>
            <a:endParaRPr sz="2000"/>
          </a:p>
          <a:p>
            <a:pPr indent="-228600" lvl="0" marL="228600" rtl="0" algn="l">
              <a:lnSpc>
                <a:spcPct val="90000"/>
              </a:lnSpc>
              <a:spcBef>
                <a:spcPts val="1000"/>
              </a:spcBef>
              <a:spcAft>
                <a:spcPts val="0"/>
              </a:spcAft>
              <a:buClr>
                <a:schemeClr val="dk1"/>
              </a:buClr>
              <a:buSzPct val="100000"/>
              <a:buChar char="•"/>
            </a:pPr>
            <a:r>
              <a:rPr lang="en-GB" sz="2000"/>
              <a:t>Any mediation participant's actions that suggest or involve </a:t>
            </a:r>
            <a:r>
              <a:rPr b="1" lang="en-GB" sz="2000">
                <a:solidFill>
                  <a:schemeClr val="accent5"/>
                </a:solidFill>
              </a:rPr>
              <a:t>abuse, neglect, threats, insults, or violence should not be permitted. </a:t>
            </a:r>
            <a:endParaRPr/>
          </a:p>
          <a:p>
            <a:pPr indent="0" lvl="0" marL="0" rtl="0" algn="l">
              <a:lnSpc>
                <a:spcPct val="90000"/>
              </a:lnSpc>
              <a:spcBef>
                <a:spcPts val="1000"/>
              </a:spcBef>
              <a:spcAft>
                <a:spcPts val="0"/>
              </a:spcAft>
              <a:buClr>
                <a:schemeClr val="dk1"/>
              </a:buClr>
              <a:buSzPct val="100000"/>
              <a:buNone/>
            </a:pPr>
            <a:r>
              <a:t/>
            </a:r>
            <a:endParaRPr b="1" sz="2000">
              <a:solidFill>
                <a:schemeClr val="accent5"/>
              </a:solidFill>
            </a:endParaRPr>
          </a:p>
          <a:p>
            <a:pPr indent="-228600" lvl="0" marL="228600" rtl="0" algn="l">
              <a:lnSpc>
                <a:spcPct val="90000"/>
              </a:lnSpc>
              <a:spcBef>
                <a:spcPts val="1000"/>
              </a:spcBef>
              <a:spcAft>
                <a:spcPts val="0"/>
              </a:spcAft>
              <a:buClr>
                <a:schemeClr val="dk1"/>
              </a:buClr>
              <a:buSzPct val="100000"/>
              <a:buChar char="•"/>
            </a:pPr>
            <a:r>
              <a:rPr lang="en-GB" sz="2000"/>
              <a:t>Environmental dangers and/or interactions with people who have a history of violence are part of the safety and security of cross-border mediators. Cases with a history of violence, mental instability, or drug misuse might not be suitable for mediation therefore, </a:t>
            </a:r>
            <a:r>
              <a:rPr b="1" lang="en-GB" sz="2000">
                <a:solidFill>
                  <a:schemeClr val="accent3"/>
                </a:solidFill>
              </a:rPr>
              <a:t>it is always important to have a risk assessment in place. </a:t>
            </a:r>
            <a:endParaRPr b="1" sz="2000">
              <a:solidFill>
                <a:schemeClr val="accent3"/>
              </a:solidFill>
            </a:endParaRPr>
          </a:p>
        </p:txBody>
      </p:sp>
      <p:cxnSp>
        <p:nvCxnSpPr>
          <p:cNvPr id="439" name="Google Shape;439;p22"/>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pic>
        <p:nvPicPr>
          <p:cNvPr descr="Badge 1 with solid fill" id="440" name="Google Shape;440;p22"/>
          <p:cNvPicPr preferRelativeResize="0"/>
          <p:nvPr/>
        </p:nvPicPr>
        <p:blipFill rotWithShape="1">
          <a:blip r:embed="rId3">
            <a:alphaModFix/>
          </a:blip>
          <a:srcRect b="0" l="0" r="0" t="0"/>
          <a:stretch/>
        </p:blipFill>
        <p:spPr>
          <a:xfrm>
            <a:off x="335609" y="2821644"/>
            <a:ext cx="713771" cy="713771"/>
          </a:xfrm>
          <a:prstGeom prst="rect">
            <a:avLst/>
          </a:prstGeom>
          <a:noFill/>
          <a:ln>
            <a:noFill/>
          </a:ln>
        </p:spPr>
      </p:pic>
      <p:pic>
        <p:nvPicPr>
          <p:cNvPr descr="Badge with solid fill" id="441" name="Google Shape;441;p22"/>
          <p:cNvPicPr preferRelativeResize="0"/>
          <p:nvPr/>
        </p:nvPicPr>
        <p:blipFill rotWithShape="1">
          <a:blip r:embed="rId4">
            <a:alphaModFix/>
          </a:blip>
          <a:srcRect b="0" l="0" r="0" t="0"/>
          <a:stretch/>
        </p:blipFill>
        <p:spPr>
          <a:xfrm>
            <a:off x="335608" y="3544984"/>
            <a:ext cx="713771" cy="713771"/>
          </a:xfrm>
          <a:prstGeom prst="rect">
            <a:avLst/>
          </a:prstGeom>
          <a:noFill/>
          <a:ln>
            <a:noFill/>
          </a:ln>
        </p:spPr>
      </p:pic>
      <p:pic>
        <p:nvPicPr>
          <p:cNvPr descr="Badge 3 with solid fill" id="442" name="Google Shape;442;p22"/>
          <p:cNvPicPr preferRelativeResize="0"/>
          <p:nvPr/>
        </p:nvPicPr>
        <p:blipFill rotWithShape="1">
          <a:blip r:embed="rId5">
            <a:alphaModFix/>
          </a:blip>
          <a:srcRect b="0" l="0" r="0" t="0"/>
          <a:stretch/>
        </p:blipFill>
        <p:spPr>
          <a:xfrm>
            <a:off x="335606" y="4377742"/>
            <a:ext cx="713771" cy="713771"/>
          </a:xfrm>
          <a:prstGeom prst="rect">
            <a:avLst/>
          </a:prstGeom>
          <a:noFill/>
          <a:ln>
            <a:noFill/>
          </a:ln>
        </p:spPr>
      </p:pic>
      <p:pic>
        <p:nvPicPr>
          <p:cNvPr descr="Badge 4 with solid fill" id="443" name="Google Shape;443;p22"/>
          <p:cNvPicPr preferRelativeResize="0"/>
          <p:nvPr/>
        </p:nvPicPr>
        <p:blipFill rotWithShape="1">
          <a:blip r:embed="rId6">
            <a:alphaModFix/>
          </a:blip>
          <a:srcRect b="0" l="0" r="0" t="0"/>
          <a:stretch/>
        </p:blipFill>
        <p:spPr>
          <a:xfrm>
            <a:off x="365764" y="5255563"/>
            <a:ext cx="713771" cy="71377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7" name="Shape 447"/>
        <p:cNvGrpSpPr/>
        <p:nvPr/>
      </p:nvGrpSpPr>
      <p:grpSpPr>
        <a:xfrm>
          <a:off x="0" y="0"/>
          <a:ext cx="0" cy="0"/>
          <a:chOff x="0" y="0"/>
          <a:chExt cx="0" cy="0"/>
        </a:xfrm>
      </p:grpSpPr>
      <p:sp>
        <p:nvSpPr>
          <p:cNvPr id="448" name="Google Shape;448;p23"/>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9" name="Google Shape;449;p23"/>
          <p:cNvSpPr txBox="1"/>
          <p:nvPr>
            <p:ph type="title"/>
          </p:nvPr>
        </p:nvSpPr>
        <p:spPr>
          <a:xfrm>
            <a:off x="589560" y="856180"/>
            <a:ext cx="4560584" cy="112806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2800"/>
              <a:buFont typeface="Aharoni"/>
              <a:buNone/>
            </a:pPr>
            <a:r>
              <a:rPr lang="en-GB" sz="2800">
                <a:solidFill>
                  <a:schemeClr val="accent4"/>
                </a:solidFill>
                <a:latin typeface="Aharoni"/>
                <a:ea typeface="Aharoni"/>
                <a:cs typeface="Aharoni"/>
                <a:sym typeface="Aharoni"/>
              </a:rPr>
              <a:t>MULTICULTURAL WORKPLACE MEDIATION</a:t>
            </a:r>
            <a:endParaRPr/>
          </a:p>
        </p:txBody>
      </p:sp>
      <p:grpSp>
        <p:nvGrpSpPr>
          <p:cNvPr id="450" name="Google Shape;450;p23"/>
          <p:cNvGrpSpPr/>
          <p:nvPr/>
        </p:nvGrpSpPr>
        <p:grpSpPr>
          <a:xfrm>
            <a:off x="0" y="1083484"/>
            <a:ext cx="355196" cy="673460"/>
            <a:chOff x="0" y="823811"/>
            <a:chExt cx="355196" cy="673460"/>
          </a:xfrm>
        </p:grpSpPr>
        <p:sp>
          <p:nvSpPr>
            <p:cNvPr id="451" name="Google Shape;451;p23"/>
            <p:cNvSpPr/>
            <p:nvPr/>
          </p:nvSpPr>
          <p:spPr>
            <a:xfrm>
              <a:off x="0" y="823811"/>
              <a:ext cx="87363"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52" name="Google Shape;452;p23"/>
            <p:cNvSpPr/>
            <p:nvPr/>
          </p:nvSpPr>
          <p:spPr>
            <a:xfrm>
              <a:off x="159341" y="823811"/>
              <a:ext cx="195855"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453" name="Google Shape;453;p23"/>
          <p:cNvSpPr/>
          <p:nvPr/>
        </p:nvSpPr>
        <p:spPr>
          <a:xfrm flipH="1">
            <a:off x="665085" y="2090569"/>
            <a:ext cx="429768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54" name="Google Shape;454;p23"/>
          <p:cNvSpPr txBox="1"/>
          <p:nvPr>
            <p:ph idx="1" type="body"/>
          </p:nvPr>
        </p:nvSpPr>
        <p:spPr>
          <a:xfrm>
            <a:off x="159341" y="2330504"/>
            <a:ext cx="5410186" cy="4413195"/>
          </a:xfrm>
          <a:prstGeom prst="rect">
            <a:avLst/>
          </a:prstGeom>
          <a:noFill/>
          <a:ln>
            <a:noFill/>
          </a:ln>
        </p:spPr>
        <p:txBody>
          <a:bodyPr anchorCtr="0" anchor="ctr"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GB" sz="1800"/>
              <a:t>Multicultural workplace m</a:t>
            </a:r>
            <a:r>
              <a:rPr b="0" i="0" lang="en-GB" sz="1800" u="none" strike="noStrike"/>
              <a:t>ediation is method for resolving conflict or problems at work which arise due to cultural differences within the workplace.</a:t>
            </a:r>
            <a:endParaRPr/>
          </a:p>
          <a:p>
            <a:pPr indent="-228600" lvl="0" marL="228600" rtl="0" algn="l">
              <a:lnSpc>
                <a:spcPct val="90000"/>
              </a:lnSpc>
              <a:spcBef>
                <a:spcPts val="1000"/>
              </a:spcBef>
              <a:spcAft>
                <a:spcPts val="0"/>
              </a:spcAft>
              <a:buClr>
                <a:schemeClr val="dk1"/>
              </a:buClr>
              <a:buSzPct val="100000"/>
              <a:buChar char="•"/>
            </a:pPr>
            <a:r>
              <a:rPr b="0" i="0" lang="en-GB" sz="1800" u="none" strike="noStrike"/>
              <a:t>Diversity and Equality Mediation focuses on challenges related to equality and diversity between a service provider and a consumer of that service, or within a business or community organisation.</a:t>
            </a:r>
            <a:endParaRPr/>
          </a:p>
          <a:p>
            <a:pPr indent="-228600" lvl="0" marL="228600" rtl="0" algn="l">
              <a:lnSpc>
                <a:spcPct val="90000"/>
              </a:lnSpc>
              <a:spcBef>
                <a:spcPts val="1000"/>
              </a:spcBef>
              <a:spcAft>
                <a:spcPts val="0"/>
              </a:spcAft>
              <a:buClr>
                <a:schemeClr val="dk1"/>
              </a:buClr>
              <a:buSzPct val="100000"/>
              <a:buChar char="•"/>
            </a:pPr>
            <a:r>
              <a:rPr b="0" i="0" lang="en-GB" sz="1800" u="none" strike="noStrike"/>
              <a:t>According to studies, organisations with greater degrees of diversity perform better. Their staff members feel more valued, have more opportunities to unlock their full potential, and receive recognition. </a:t>
            </a:r>
            <a:endParaRPr sz="1800"/>
          </a:p>
          <a:p>
            <a:pPr indent="-228600" lvl="0" marL="228600" rtl="0" algn="l">
              <a:lnSpc>
                <a:spcPct val="90000"/>
              </a:lnSpc>
              <a:spcBef>
                <a:spcPts val="1000"/>
              </a:spcBef>
              <a:spcAft>
                <a:spcPts val="0"/>
              </a:spcAft>
              <a:buClr>
                <a:schemeClr val="dk1"/>
              </a:buClr>
              <a:buSzPct val="100000"/>
              <a:buChar char="•"/>
            </a:pPr>
            <a:r>
              <a:rPr b="0" i="0" lang="en-GB" sz="1800" u="none" strike="noStrike"/>
              <a:t>According to McKinsey research, companies  “in the bottom quartile both for gender and for ethnicity and race are statistically less likely to achieve above-average financial returns”</a:t>
            </a:r>
            <a:endParaRPr/>
          </a:p>
          <a:p>
            <a:pPr indent="0" lvl="0" marL="0" rtl="0" algn="l">
              <a:lnSpc>
                <a:spcPct val="90000"/>
              </a:lnSpc>
              <a:spcBef>
                <a:spcPts val="1000"/>
              </a:spcBef>
              <a:spcAft>
                <a:spcPts val="0"/>
              </a:spcAft>
              <a:buClr>
                <a:schemeClr val="dk1"/>
              </a:buClr>
              <a:buSzPct val="100000"/>
              <a:buNone/>
            </a:pPr>
            <a:r>
              <a:t/>
            </a:r>
            <a:endParaRPr b="0" i="0" sz="1100" u="none" strike="noStrike">
              <a:latin typeface="arial"/>
              <a:ea typeface="arial"/>
              <a:cs typeface="arial"/>
              <a:sym typeface="arial"/>
            </a:endParaRPr>
          </a:p>
          <a:p>
            <a:pPr indent="0" lvl="0" marL="0" rtl="0" algn="l">
              <a:lnSpc>
                <a:spcPct val="90000"/>
              </a:lnSpc>
              <a:spcBef>
                <a:spcPts val="1000"/>
              </a:spcBef>
              <a:spcAft>
                <a:spcPts val="0"/>
              </a:spcAft>
              <a:buClr>
                <a:schemeClr val="dk1"/>
              </a:buClr>
              <a:buSzPct val="100000"/>
              <a:buNone/>
            </a:pPr>
            <a:r>
              <a:rPr lang="en-GB" sz="1000"/>
              <a:t>Source: https://www.mckinsey.com/business-functions/organization/our-insights/delivering-through-diversity </a:t>
            </a:r>
            <a:endParaRPr sz="1000"/>
          </a:p>
          <a:p>
            <a:pPr indent="-164020" lvl="0" marL="228600" rtl="0" algn="l">
              <a:lnSpc>
                <a:spcPct val="90000"/>
              </a:lnSpc>
              <a:spcBef>
                <a:spcPts val="1000"/>
              </a:spcBef>
              <a:spcAft>
                <a:spcPts val="0"/>
              </a:spcAft>
              <a:buClr>
                <a:schemeClr val="dk1"/>
              </a:buClr>
              <a:buSzPct val="100000"/>
              <a:buNone/>
            </a:pPr>
            <a:r>
              <a:t/>
            </a:r>
            <a:endParaRPr sz="1100"/>
          </a:p>
        </p:txBody>
      </p:sp>
      <p:sp>
        <p:nvSpPr>
          <p:cNvPr id="455" name="Google Shape;455;p23"/>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56" name="Google Shape;456;p23"/>
          <p:cNvSpPr/>
          <p:nvPr/>
        </p:nvSpPr>
        <p:spPr>
          <a:xfrm>
            <a:off x="5685810" y="513853"/>
            <a:ext cx="6009366" cy="5834577"/>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Essential skills to succeed in a multicultural workplace - OU News" id="457" name="Google Shape;457;p23"/>
          <p:cNvPicPr preferRelativeResize="0"/>
          <p:nvPr/>
        </p:nvPicPr>
        <p:blipFill rotWithShape="1">
          <a:blip r:embed="rId3">
            <a:alphaModFix/>
          </a:blip>
          <a:srcRect b="0" l="15163" r="17784" t="0"/>
          <a:stretch/>
        </p:blipFill>
        <p:spPr>
          <a:xfrm>
            <a:off x="5977788" y="799352"/>
            <a:ext cx="5425410" cy="525929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1" name="Shape 461"/>
        <p:cNvGrpSpPr/>
        <p:nvPr/>
      </p:nvGrpSpPr>
      <p:grpSpPr>
        <a:xfrm>
          <a:off x="0" y="0"/>
          <a:ext cx="0" cy="0"/>
          <a:chOff x="0" y="0"/>
          <a:chExt cx="0" cy="0"/>
        </a:xfrm>
      </p:grpSpPr>
      <p:sp>
        <p:nvSpPr>
          <p:cNvPr id="462" name="Google Shape;462;p24"/>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463" name="Google Shape;463;p24"/>
          <p:cNvGrpSpPr/>
          <p:nvPr/>
        </p:nvGrpSpPr>
        <p:grpSpPr>
          <a:xfrm>
            <a:off x="4" y="1216597"/>
            <a:ext cx="731521" cy="673460"/>
            <a:chOff x="3940602" y="308034"/>
            <a:chExt cx="2116791" cy="3428999"/>
          </a:xfrm>
        </p:grpSpPr>
        <p:sp>
          <p:nvSpPr>
            <p:cNvPr id="464" name="Google Shape;464;p24"/>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65" name="Google Shape;465;p24"/>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66" name="Google Shape;466;p24"/>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467" name="Google Shape;467;p24"/>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68" name="Google Shape;468;p24"/>
          <p:cNvSpPr txBox="1"/>
          <p:nvPr>
            <p:ph type="title"/>
          </p:nvPr>
        </p:nvSpPr>
        <p:spPr>
          <a:xfrm>
            <a:off x="1043631" y="809898"/>
            <a:ext cx="9942716"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MULTICULTURAL </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WORKPLACE MEDIATION</a:t>
            </a:r>
            <a:endParaRPr/>
          </a:p>
        </p:txBody>
      </p:sp>
      <p:grpSp>
        <p:nvGrpSpPr>
          <p:cNvPr id="469" name="Google Shape;469;p24"/>
          <p:cNvGrpSpPr/>
          <p:nvPr/>
        </p:nvGrpSpPr>
        <p:grpSpPr>
          <a:xfrm>
            <a:off x="1043632" y="2788211"/>
            <a:ext cx="10199332" cy="3455216"/>
            <a:chOff x="0" y="610"/>
            <a:chExt cx="10199332" cy="3455216"/>
          </a:xfrm>
        </p:grpSpPr>
        <p:sp>
          <p:nvSpPr>
            <p:cNvPr id="470" name="Google Shape;470;p24"/>
            <p:cNvSpPr/>
            <p:nvPr/>
          </p:nvSpPr>
          <p:spPr>
            <a:xfrm>
              <a:off x="0" y="2601843"/>
              <a:ext cx="10199332" cy="853983"/>
            </a:xfrm>
            <a:prstGeom prst="rect">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4"/>
            <p:cNvSpPr txBox="1"/>
            <p:nvPr/>
          </p:nvSpPr>
          <p:spPr>
            <a:xfrm>
              <a:off x="0" y="2601843"/>
              <a:ext cx="10199332" cy="853983"/>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Conflicts between co-workers with various degrees of seniority or within the same team can be resolved through mediation. It can be especially helpful when interpersonal communication has broken down.</a:t>
              </a:r>
              <a:endParaRPr b="0" i="0" sz="1500" u="none" cap="none" strike="noStrike">
                <a:solidFill>
                  <a:schemeClr val="lt1"/>
                </a:solidFill>
                <a:latin typeface="Calibri"/>
                <a:ea typeface="Calibri"/>
                <a:cs typeface="Calibri"/>
                <a:sym typeface="Calibri"/>
              </a:endParaRPr>
            </a:p>
          </p:txBody>
        </p:sp>
        <p:sp>
          <p:nvSpPr>
            <p:cNvPr id="472" name="Google Shape;472;p24"/>
            <p:cNvSpPr/>
            <p:nvPr/>
          </p:nvSpPr>
          <p:spPr>
            <a:xfrm rot="10800000">
              <a:off x="0" y="1301227"/>
              <a:ext cx="10199332" cy="1313426"/>
            </a:xfrm>
            <a:prstGeom prst="upArrowCallout">
              <a:avLst>
                <a:gd fmla="val 25000" name="adj1"/>
                <a:gd fmla="val 25000" name="adj2"/>
                <a:gd fmla="val 25000" name="adj3"/>
                <a:gd fmla="val 64977" name="adj4"/>
              </a:avLst>
            </a:prstGeom>
            <a:solidFill>
              <a:srgbClr val="19B7B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4"/>
            <p:cNvSpPr txBox="1"/>
            <p:nvPr/>
          </p:nvSpPr>
          <p:spPr>
            <a:xfrm>
              <a:off x="0" y="1301227"/>
              <a:ext cx="10199332" cy="853425"/>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In general, mediation works best when a problem first occurs since the longer a dispute persists, the more likely it is that people's relationships will end or they will file formal complaints. After official dispute proceedings, however, the process can also assist you in mending broken relationships. </a:t>
              </a:r>
              <a:endParaRPr b="0" i="0" sz="1500" u="none" cap="none" strike="noStrike">
                <a:solidFill>
                  <a:schemeClr val="lt1"/>
                </a:solidFill>
                <a:latin typeface="Calibri"/>
                <a:ea typeface="Calibri"/>
                <a:cs typeface="Calibri"/>
                <a:sym typeface="Calibri"/>
              </a:endParaRPr>
            </a:p>
          </p:txBody>
        </p:sp>
        <p:sp>
          <p:nvSpPr>
            <p:cNvPr id="474" name="Google Shape;474;p24"/>
            <p:cNvSpPr/>
            <p:nvPr/>
          </p:nvSpPr>
          <p:spPr>
            <a:xfrm rot="10800000">
              <a:off x="0" y="610"/>
              <a:ext cx="10199332" cy="1313426"/>
            </a:xfrm>
            <a:prstGeom prst="upArrowCallout">
              <a:avLst>
                <a:gd fmla="val 25000" name="adj1"/>
                <a:gd fmla="val 25000" name="adj2"/>
                <a:gd fmla="val 25000" name="adj3"/>
                <a:gd fmla="val 64977" name="adj4"/>
              </a:avLst>
            </a:prstGeom>
            <a:solidFill>
              <a:srgbClr val="47B4C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4"/>
            <p:cNvSpPr txBox="1"/>
            <p:nvPr/>
          </p:nvSpPr>
          <p:spPr>
            <a:xfrm>
              <a:off x="0" y="610"/>
              <a:ext cx="10199332" cy="853425"/>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As long as everyone concerned agrees to it and formal proceedings are put on hold within the organisation, mediation can be used at any time throughout a dispute. </a:t>
              </a:r>
              <a:endParaRPr b="0" i="0" sz="1500" u="none" cap="none" strike="noStrike">
                <a:solidFill>
                  <a:schemeClr val="lt1"/>
                </a:solidFill>
                <a:latin typeface="Calibri"/>
                <a:ea typeface="Calibri"/>
                <a:cs typeface="Calibri"/>
                <a:sym typeface="Calibri"/>
              </a:endParaRPr>
            </a:p>
          </p:txBody>
        </p:sp>
      </p:grpSp>
      <p:cxnSp>
        <p:nvCxnSpPr>
          <p:cNvPr id="476" name="Google Shape;476;p24"/>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0" name="Shape 480"/>
        <p:cNvGrpSpPr/>
        <p:nvPr/>
      </p:nvGrpSpPr>
      <p:grpSpPr>
        <a:xfrm>
          <a:off x="0" y="0"/>
          <a:ext cx="0" cy="0"/>
          <a:chOff x="0" y="0"/>
          <a:chExt cx="0" cy="0"/>
        </a:xfrm>
      </p:grpSpPr>
      <p:sp>
        <p:nvSpPr>
          <p:cNvPr id="481" name="Google Shape;481;p25"/>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482" name="Google Shape;482;p25"/>
          <p:cNvGrpSpPr/>
          <p:nvPr/>
        </p:nvGrpSpPr>
        <p:grpSpPr>
          <a:xfrm>
            <a:off x="4" y="1216597"/>
            <a:ext cx="731521" cy="673460"/>
            <a:chOff x="3940602" y="308034"/>
            <a:chExt cx="2116791" cy="3428999"/>
          </a:xfrm>
        </p:grpSpPr>
        <p:sp>
          <p:nvSpPr>
            <p:cNvPr id="483" name="Google Shape;483;p25"/>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84" name="Google Shape;484;p25"/>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85" name="Google Shape;485;p25"/>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486" name="Google Shape;486;p25"/>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87" name="Google Shape;487;p25"/>
          <p:cNvSpPr txBox="1"/>
          <p:nvPr>
            <p:ph type="title"/>
          </p:nvPr>
        </p:nvSpPr>
        <p:spPr>
          <a:xfrm>
            <a:off x="1043631" y="809898"/>
            <a:ext cx="10173010"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MULTICULTURAL </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WORKPLACE MEDIATION</a:t>
            </a:r>
            <a:endParaRPr/>
          </a:p>
        </p:txBody>
      </p:sp>
      <p:cxnSp>
        <p:nvCxnSpPr>
          <p:cNvPr id="488" name="Google Shape;488;p25"/>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grpSp>
        <p:nvGrpSpPr>
          <p:cNvPr id="489" name="Google Shape;489;p25"/>
          <p:cNvGrpSpPr/>
          <p:nvPr/>
        </p:nvGrpSpPr>
        <p:grpSpPr>
          <a:xfrm>
            <a:off x="1038893" y="3018131"/>
            <a:ext cx="10109856" cy="3208676"/>
            <a:chOff x="134291" y="612"/>
            <a:chExt cx="10109856" cy="3208676"/>
          </a:xfrm>
        </p:grpSpPr>
        <p:sp>
          <p:nvSpPr>
            <p:cNvPr id="490" name="Google Shape;490;p25"/>
            <p:cNvSpPr/>
            <p:nvPr/>
          </p:nvSpPr>
          <p:spPr>
            <a:xfrm>
              <a:off x="134291" y="612"/>
              <a:ext cx="4332795" cy="2751325"/>
            </a:xfrm>
            <a:prstGeom prst="roundRect">
              <a:avLst>
                <a:gd fmla="val 10000" name="adj"/>
              </a:avLst>
            </a:prstGeom>
            <a:solidFill>
              <a:srgbClr val="BFCE3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5"/>
            <p:cNvSpPr/>
            <p:nvPr/>
          </p:nvSpPr>
          <p:spPr>
            <a:xfrm>
              <a:off x="615713" y="457963"/>
              <a:ext cx="4332795" cy="2751325"/>
            </a:xfrm>
            <a:prstGeom prst="roundRect">
              <a:avLst>
                <a:gd fmla="val 10000" name="adj"/>
              </a:avLst>
            </a:prstGeom>
            <a:solidFill>
              <a:schemeClr val="lt1">
                <a:alpha val="89803"/>
              </a:schemeClr>
            </a:solidFill>
            <a:ln cap="flat" cmpd="sng" w="12700">
              <a:solidFill>
                <a:srgbClr val="BFCE3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5"/>
            <p:cNvSpPr txBox="1"/>
            <p:nvPr/>
          </p:nvSpPr>
          <p:spPr>
            <a:xfrm>
              <a:off x="696297" y="538547"/>
              <a:ext cx="4171627" cy="2590157"/>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alibri"/>
                <a:buNone/>
              </a:pPr>
              <a:r>
                <a:rPr b="0" i="0" lang="en-GB" sz="1900" u="none" cap="none" strike="noStrike">
                  <a:solidFill>
                    <a:schemeClr val="dk1"/>
                  </a:solidFill>
                  <a:latin typeface="Calibri"/>
                  <a:ea typeface="Calibri"/>
                  <a:cs typeface="Calibri"/>
                  <a:sym typeface="Calibri"/>
                </a:rPr>
                <a:t>At most workplaces, people come from a wide variety of backgrounds. The larger the organisation, the more likely that there are employees of different races, ethnicities, religions, nationalities, cultural backgrounds and sexual orientation.</a:t>
              </a:r>
              <a:endParaRPr b="0" i="0" sz="1900" u="none" cap="none" strike="noStrike">
                <a:solidFill>
                  <a:schemeClr val="dk1"/>
                </a:solidFill>
                <a:latin typeface="Calibri"/>
                <a:ea typeface="Calibri"/>
                <a:cs typeface="Calibri"/>
                <a:sym typeface="Calibri"/>
              </a:endParaRPr>
            </a:p>
          </p:txBody>
        </p:sp>
        <p:sp>
          <p:nvSpPr>
            <p:cNvPr id="493" name="Google Shape;493;p25"/>
            <p:cNvSpPr/>
            <p:nvPr/>
          </p:nvSpPr>
          <p:spPr>
            <a:xfrm>
              <a:off x="5429930" y="612"/>
              <a:ext cx="4332795" cy="2751325"/>
            </a:xfrm>
            <a:prstGeom prst="roundRect">
              <a:avLst>
                <a:gd fmla="val 10000" name="adj"/>
              </a:avLst>
            </a:prstGeom>
            <a:solidFill>
              <a:srgbClr val="BFCE3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5"/>
            <p:cNvSpPr/>
            <p:nvPr/>
          </p:nvSpPr>
          <p:spPr>
            <a:xfrm>
              <a:off x="5911352" y="457963"/>
              <a:ext cx="4332795" cy="2751325"/>
            </a:xfrm>
            <a:prstGeom prst="roundRect">
              <a:avLst>
                <a:gd fmla="val 10000" name="adj"/>
              </a:avLst>
            </a:prstGeom>
            <a:solidFill>
              <a:schemeClr val="lt1">
                <a:alpha val="89803"/>
              </a:schemeClr>
            </a:solidFill>
            <a:ln cap="flat" cmpd="sng" w="12700">
              <a:solidFill>
                <a:srgbClr val="BFCE3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5"/>
            <p:cNvSpPr txBox="1"/>
            <p:nvPr/>
          </p:nvSpPr>
          <p:spPr>
            <a:xfrm>
              <a:off x="5991936" y="538547"/>
              <a:ext cx="4171627" cy="2590157"/>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alibri"/>
                <a:buNone/>
              </a:pPr>
              <a:r>
                <a:rPr b="0" i="0" lang="en-GB" sz="1900" u="none" cap="none" strike="noStrike">
                  <a:solidFill>
                    <a:schemeClr val="dk1"/>
                  </a:solidFill>
                  <a:latin typeface="Calibri"/>
                  <a:ea typeface="Calibri"/>
                  <a:cs typeface="Calibri"/>
                  <a:sym typeface="Calibri"/>
                </a:rPr>
                <a:t>Organisations will have employees of different age groups, people of widely different socioeconomic backgrounds and people dealing with disability. People who have had such diverse life experiences can learn a lot from each other in a company that emphasises diversity and inclusivity within the workplace.</a:t>
              </a:r>
              <a:endParaRPr b="0" i="0" sz="19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9" name="Shape 499"/>
        <p:cNvGrpSpPr/>
        <p:nvPr/>
      </p:nvGrpSpPr>
      <p:grpSpPr>
        <a:xfrm>
          <a:off x="0" y="0"/>
          <a:ext cx="0" cy="0"/>
          <a:chOff x="0" y="0"/>
          <a:chExt cx="0" cy="0"/>
        </a:xfrm>
      </p:grpSpPr>
      <p:sp>
        <p:nvSpPr>
          <p:cNvPr id="500" name="Google Shape;500;p26"/>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01" name="Google Shape;501;p26"/>
          <p:cNvGrpSpPr/>
          <p:nvPr/>
        </p:nvGrpSpPr>
        <p:grpSpPr>
          <a:xfrm>
            <a:off x="4" y="1216597"/>
            <a:ext cx="731521" cy="673460"/>
            <a:chOff x="3940602" y="308034"/>
            <a:chExt cx="2116791" cy="3428999"/>
          </a:xfrm>
        </p:grpSpPr>
        <p:sp>
          <p:nvSpPr>
            <p:cNvPr id="502" name="Google Shape;502;p26"/>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3" name="Google Shape;503;p26"/>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4" name="Google Shape;504;p26"/>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05" name="Google Shape;505;p26"/>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6" name="Google Shape;506;p26"/>
          <p:cNvSpPr txBox="1"/>
          <p:nvPr>
            <p:ph type="title"/>
          </p:nvPr>
        </p:nvSpPr>
        <p:spPr>
          <a:xfrm>
            <a:off x="1043631" y="809898"/>
            <a:ext cx="10173010"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MULTICULTURAL </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WORKPLACE MEDIATION</a:t>
            </a:r>
            <a:endParaRPr sz="4800">
              <a:solidFill>
                <a:schemeClr val="accent4"/>
              </a:solidFill>
            </a:endParaRPr>
          </a:p>
        </p:txBody>
      </p:sp>
      <p:cxnSp>
        <p:nvCxnSpPr>
          <p:cNvPr id="507" name="Google Shape;507;p26"/>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grpSp>
        <p:nvGrpSpPr>
          <p:cNvPr id="508" name="Google Shape;508;p26"/>
          <p:cNvGrpSpPr/>
          <p:nvPr/>
        </p:nvGrpSpPr>
        <p:grpSpPr>
          <a:xfrm>
            <a:off x="1038893" y="3018131"/>
            <a:ext cx="10109856" cy="3208676"/>
            <a:chOff x="134291" y="612"/>
            <a:chExt cx="10109856" cy="3208676"/>
          </a:xfrm>
        </p:grpSpPr>
        <p:sp>
          <p:nvSpPr>
            <p:cNvPr id="509" name="Google Shape;509;p26"/>
            <p:cNvSpPr/>
            <p:nvPr/>
          </p:nvSpPr>
          <p:spPr>
            <a:xfrm>
              <a:off x="134291" y="612"/>
              <a:ext cx="4332795" cy="2751325"/>
            </a:xfrm>
            <a:prstGeom prst="roundRect">
              <a:avLst>
                <a:gd fmla="val 10000" name="adj"/>
              </a:avLst>
            </a:prstGeom>
            <a:solidFill>
              <a:srgbClr val="539E3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6"/>
            <p:cNvSpPr/>
            <p:nvPr/>
          </p:nvSpPr>
          <p:spPr>
            <a:xfrm>
              <a:off x="615713" y="457963"/>
              <a:ext cx="4332795" cy="2751325"/>
            </a:xfrm>
            <a:prstGeom prst="roundRect">
              <a:avLst>
                <a:gd fmla="val 10000"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6"/>
            <p:cNvSpPr txBox="1"/>
            <p:nvPr/>
          </p:nvSpPr>
          <p:spPr>
            <a:xfrm>
              <a:off x="696297" y="538547"/>
              <a:ext cx="4171627" cy="2590157"/>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en-GB" sz="2400" u="none" cap="none" strike="noStrike">
                  <a:solidFill>
                    <a:schemeClr val="dk1"/>
                  </a:solidFill>
                  <a:latin typeface="Calibri"/>
                  <a:ea typeface="Calibri"/>
                  <a:cs typeface="Calibri"/>
                  <a:sym typeface="Calibri"/>
                </a:rPr>
                <a:t>Every employee deserves to be treated with respect and tolerance at work. It may be the goal of a company to foster a culture that values diversity and inclusion, but this is not always simple to achieve.</a:t>
              </a:r>
              <a:endParaRPr b="0" i="0" sz="2400" u="none" cap="none" strike="noStrike">
                <a:solidFill>
                  <a:schemeClr val="dk1"/>
                </a:solidFill>
                <a:latin typeface="Calibri"/>
                <a:ea typeface="Calibri"/>
                <a:cs typeface="Calibri"/>
                <a:sym typeface="Calibri"/>
              </a:endParaRPr>
            </a:p>
          </p:txBody>
        </p:sp>
        <p:sp>
          <p:nvSpPr>
            <p:cNvPr id="512" name="Google Shape;512;p26"/>
            <p:cNvSpPr/>
            <p:nvPr/>
          </p:nvSpPr>
          <p:spPr>
            <a:xfrm>
              <a:off x="5429930" y="612"/>
              <a:ext cx="4332795" cy="2751325"/>
            </a:xfrm>
            <a:prstGeom prst="roundRect">
              <a:avLst>
                <a:gd fmla="val 10000" name="adj"/>
              </a:avLst>
            </a:prstGeom>
            <a:solidFill>
              <a:srgbClr val="539E3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6"/>
            <p:cNvSpPr/>
            <p:nvPr/>
          </p:nvSpPr>
          <p:spPr>
            <a:xfrm>
              <a:off x="5911352" y="457963"/>
              <a:ext cx="4332795" cy="2751325"/>
            </a:xfrm>
            <a:prstGeom prst="roundRect">
              <a:avLst>
                <a:gd fmla="val 10000"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6"/>
            <p:cNvSpPr txBox="1"/>
            <p:nvPr/>
          </p:nvSpPr>
          <p:spPr>
            <a:xfrm>
              <a:off x="5991936" y="538547"/>
              <a:ext cx="4171627" cy="2590157"/>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en-GB" sz="2400" u="none" cap="none" strike="noStrike">
                  <a:solidFill>
                    <a:schemeClr val="dk1"/>
                  </a:solidFill>
                  <a:latin typeface="Calibri"/>
                  <a:ea typeface="Calibri"/>
                  <a:cs typeface="Calibri"/>
                  <a:sym typeface="Calibri"/>
                </a:rPr>
                <a:t>Conflict can arise when people who have had very diverse life experiences find it difficult to communicate with or respect one another.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8" name="Shape 518"/>
        <p:cNvGrpSpPr/>
        <p:nvPr/>
      </p:nvGrpSpPr>
      <p:grpSpPr>
        <a:xfrm>
          <a:off x="0" y="0"/>
          <a:ext cx="0" cy="0"/>
          <a:chOff x="0" y="0"/>
          <a:chExt cx="0" cy="0"/>
        </a:xfrm>
      </p:grpSpPr>
      <p:sp>
        <p:nvSpPr>
          <p:cNvPr id="519" name="Google Shape;519;p27"/>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20" name="Google Shape;520;p27"/>
          <p:cNvGrpSpPr/>
          <p:nvPr/>
        </p:nvGrpSpPr>
        <p:grpSpPr>
          <a:xfrm>
            <a:off x="4" y="1216597"/>
            <a:ext cx="731521" cy="673460"/>
            <a:chOff x="3940602" y="308034"/>
            <a:chExt cx="2116791" cy="3428999"/>
          </a:xfrm>
        </p:grpSpPr>
        <p:sp>
          <p:nvSpPr>
            <p:cNvPr id="521" name="Google Shape;521;p27"/>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2" name="Google Shape;522;p27"/>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3" name="Google Shape;523;p27"/>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24" name="Google Shape;524;p27"/>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5" name="Google Shape;525;p27"/>
          <p:cNvSpPr txBox="1"/>
          <p:nvPr>
            <p:ph type="title"/>
          </p:nvPr>
        </p:nvSpPr>
        <p:spPr>
          <a:xfrm>
            <a:off x="1043631" y="809898"/>
            <a:ext cx="10173010"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MULTICULTURAL </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WORKPLACE MEDIATION</a:t>
            </a:r>
            <a:endParaRPr/>
          </a:p>
        </p:txBody>
      </p:sp>
      <p:cxnSp>
        <p:nvCxnSpPr>
          <p:cNvPr id="526" name="Google Shape;526;p27"/>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grpSp>
        <p:nvGrpSpPr>
          <p:cNvPr id="527" name="Google Shape;527;p27"/>
          <p:cNvGrpSpPr/>
          <p:nvPr/>
        </p:nvGrpSpPr>
        <p:grpSpPr>
          <a:xfrm>
            <a:off x="904602" y="3541652"/>
            <a:ext cx="10378439" cy="2161634"/>
            <a:chOff x="0" y="524133"/>
            <a:chExt cx="10378439" cy="2161634"/>
          </a:xfrm>
        </p:grpSpPr>
        <p:sp>
          <p:nvSpPr>
            <p:cNvPr id="528" name="Google Shape;528;p27"/>
            <p:cNvSpPr/>
            <p:nvPr/>
          </p:nvSpPr>
          <p:spPr>
            <a:xfrm>
              <a:off x="0" y="524133"/>
              <a:ext cx="2918936" cy="1853524"/>
            </a:xfrm>
            <a:prstGeom prst="roundRect">
              <a:avLst>
                <a:gd fmla="val 10000" name="adj"/>
              </a:avLst>
            </a:prstGeom>
            <a:solidFill>
              <a:srgbClr val="B5E1E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7"/>
            <p:cNvSpPr/>
            <p:nvPr/>
          </p:nvSpPr>
          <p:spPr>
            <a:xfrm>
              <a:off x="324326" y="832243"/>
              <a:ext cx="2918936" cy="1853524"/>
            </a:xfrm>
            <a:prstGeom prst="roundRect">
              <a:avLst>
                <a:gd fmla="val 10000"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7"/>
            <p:cNvSpPr txBox="1"/>
            <p:nvPr/>
          </p:nvSpPr>
          <p:spPr>
            <a:xfrm>
              <a:off x="378614" y="886531"/>
              <a:ext cx="2810360" cy="1744948"/>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dk1"/>
                </a:buClr>
                <a:buSzPts val="1300"/>
                <a:buFont typeface="Calibri"/>
                <a:buNone/>
              </a:pPr>
              <a:r>
                <a:rPr b="0" i="0" lang="en-GB" sz="1300" u="none" cap="none" strike="noStrike">
                  <a:solidFill>
                    <a:schemeClr val="dk1"/>
                  </a:solidFill>
                  <a:latin typeface="Calibri"/>
                  <a:ea typeface="Calibri"/>
                  <a:cs typeface="Calibri"/>
                  <a:sym typeface="Calibri"/>
                </a:rPr>
                <a:t>Multicultural mediation within a workplace is not always the suitable course of action. Incidents of bullying, harassment, discrimination and racism can have serious consequences for those responsible, such as official warnings, dismissal, or even criminal proceedings. </a:t>
              </a:r>
              <a:endParaRPr b="0" i="0" sz="1300" u="none" cap="none" strike="noStrike">
                <a:solidFill>
                  <a:schemeClr val="dk1"/>
                </a:solidFill>
                <a:latin typeface="Calibri"/>
                <a:ea typeface="Calibri"/>
                <a:cs typeface="Calibri"/>
                <a:sym typeface="Calibri"/>
              </a:endParaRPr>
            </a:p>
          </p:txBody>
        </p:sp>
        <p:sp>
          <p:nvSpPr>
            <p:cNvPr id="531" name="Google Shape;531;p27"/>
            <p:cNvSpPr/>
            <p:nvPr/>
          </p:nvSpPr>
          <p:spPr>
            <a:xfrm>
              <a:off x="3567588" y="524133"/>
              <a:ext cx="2918936" cy="1853524"/>
            </a:xfrm>
            <a:prstGeom prst="roundRect">
              <a:avLst>
                <a:gd fmla="val 10000" name="adj"/>
              </a:avLst>
            </a:prstGeom>
            <a:solidFill>
              <a:srgbClr val="B7FFE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7"/>
            <p:cNvSpPr/>
            <p:nvPr/>
          </p:nvSpPr>
          <p:spPr>
            <a:xfrm>
              <a:off x="3891915" y="832243"/>
              <a:ext cx="2918936" cy="1853524"/>
            </a:xfrm>
            <a:prstGeom prst="roundRect">
              <a:avLst>
                <a:gd fmla="val 10000"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7"/>
            <p:cNvSpPr txBox="1"/>
            <p:nvPr/>
          </p:nvSpPr>
          <p:spPr>
            <a:xfrm>
              <a:off x="3946203" y="886531"/>
              <a:ext cx="2810360" cy="1744948"/>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dk1"/>
                </a:buClr>
                <a:buSzPts val="1300"/>
                <a:buFont typeface="Calibri"/>
                <a:buNone/>
              </a:pPr>
              <a:r>
                <a:rPr b="0" i="0" lang="en-GB" sz="1300" u="none" cap="none" strike="noStrike">
                  <a:solidFill>
                    <a:schemeClr val="dk1"/>
                  </a:solidFill>
                  <a:latin typeface="Calibri"/>
                  <a:ea typeface="Calibri"/>
                  <a:cs typeface="Calibri"/>
                  <a:sym typeface="Calibri"/>
                </a:rPr>
                <a:t>The alleged victim can feel too vulnerable to fully participate in the mediation process.</a:t>
              </a:r>
              <a:endParaRPr b="0" i="0" sz="1300" u="none" cap="none" strike="noStrike">
                <a:solidFill>
                  <a:schemeClr val="dk1"/>
                </a:solidFill>
                <a:latin typeface="Calibri"/>
                <a:ea typeface="Calibri"/>
                <a:cs typeface="Calibri"/>
                <a:sym typeface="Calibri"/>
              </a:endParaRPr>
            </a:p>
          </p:txBody>
        </p:sp>
        <p:sp>
          <p:nvSpPr>
            <p:cNvPr id="534" name="Google Shape;534;p27"/>
            <p:cNvSpPr/>
            <p:nvPr/>
          </p:nvSpPr>
          <p:spPr>
            <a:xfrm>
              <a:off x="7135177" y="524133"/>
              <a:ext cx="2918936" cy="1853524"/>
            </a:xfrm>
            <a:prstGeom prst="roundRect">
              <a:avLst>
                <a:gd fmla="val 10000" name="adj"/>
              </a:avLst>
            </a:prstGeom>
            <a:solidFill>
              <a:srgbClr val="BEEEFD"/>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7"/>
            <p:cNvSpPr/>
            <p:nvPr/>
          </p:nvSpPr>
          <p:spPr>
            <a:xfrm>
              <a:off x="7459503" y="832243"/>
              <a:ext cx="2918936" cy="1853524"/>
            </a:xfrm>
            <a:prstGeom prst="roundRect">
              <a:avLst>
                <a:gd fmla="val 10000"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7"/>
            <p:cNvSpPr txBox="1"/>
            <p:nvPr/>
          </p:nvSpPr>
          <p:spPr>
            <a:xfrm>
              <a:off x="7513791" y="886531"/>
              <a:ext cx="2810360" cy="1744948"/>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dk1"/>
                </a:buClr>
                <a:buSzPts val="1300"/>
                <a:buFont typeface="Calibri"/>
                <a:buNone/>
              </a:pPr>
              <a:r>
                <a:rPr b="0" i="0" lang="en-GB" sz="1300" u="none" cap="none" strike="noStrike">
                  <a:solidFill>
                    <a:schemeClr val="dk1"/>
                  </a:solidFill>
                  <a:latin typeface="Calibri"/>
                  <a:ea typeface="Calibri"/>
                  <a:cs typeface="Calibri"/>
                  <a:sym typeface="Calibri"/>
                </a:rPr>
                <a:t>In these situations, you'll  need to follow a formal procedure, and should get advice from your HR department.</a:t>
              </a:r>
              <a:endParaRPr b="0" i="0" sz="1300" u="none" cap="none" strike="noStrike">
                <a:solidFill>
                  <a:schemeClr val="dk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0" name="Shape 540"/>
        <p:cNvGrpSpPr/>
        <p:nvPr/>
      </p:nvGrpSpPr>
      <p:grpSpPr>
        <a:xfrm>
          <a:off x="0" y="0"/>
          <a:ext cx="0" cy="0"/>
          <a:chOff x="0" y="0"/>
          <a:chExt cx="0" cy="0"/>
        </a:xfrm>
      </p:grpSpPr>
      <p:sp>
        <p:nvSpPr>
          <p:cNvPr id="541" name="Google Shape;541;p28"/>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42" name="Google Shape;542;p28"/>
          <p:cNvGrpSpPr/>
          <p:nvPr/>
        </p:nvGrpSpPr>
        <p:grpSpPr>
          <a:xfrm>
            <a:off x="4" y="1216597"/>
            <a:ext cx="731521" cy="673460"/>
            <a:chOff x="3940602" y="308034"/>
            <a:chExt cx="2116791" cy="3428999"/>
          </a:xfrm>
        </p:grpSpPr>
        <p:sp>
          <p:nvSpPr>
            <p:cNvPr id="543" name="Google Shape;543;p28"/>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44" name="Google Shape;544;p28"/>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45" name="Google Shape;545;p28"/>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46" name="Google Shape;546;p28"/>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47" name="Google Shape;547;p28"/>
          <p:cNvSpPr txBox="1"/>
          <p:nvPr>
            <p:ph type="title"/>
          </p:nvPr>
        </p:nvSpPr>
        <p:spPr>
          <a:xfrm>
            <a:off x="408416" y="783772"/>
            <a:ext cx="11370811" cy="155448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MULTICULTURAL </a:t>
            </a:r>
            <a:br>
              <a:rPr lang="en-GB" sz="3600">
                <a:solidFill>
                  <a:schemeClr val="accent4"/>
                </a:solidFill>
                <a:latin typeface="Aharoni"/>
                <a:ea typeface="Aharoni"/>
                <a:cs typeface="Aharoni"/>
                <a:sym typeface="Aharoni"/>
              </a:rPr>
            </a:br>
            <a:r>
              <a:rPr lang="en-GB" sz="3600">
                <a:solidFill>
                  <a:schemeClr val="accent4"/>
                </a:solidFill>
                <a:latin typeface="Aharoni"/>
                <a:ea typeface="Aharoni"/>
                <a:cs typeface="Aharoni"/>
                <a:sym typeface="Aharoni"/>
              </a:rPr>
              <a:t>WORKPLACE MEDIATION: GENERATIONAL GAPS</a:t>
            </a:r>
            <a:endParaRPr/>
          </a:p>
        </p:txBody>
      </p:sp>
      <p:grpSp>
        <p:nvGrpSpPr>
          <p:cNvPr id="548" name="Google Shape;548;p28"/>
          <p:cNvGrpSpPr/>
          <p:nvPr/>
        </p:nvGrpSpPr>
        <p:grpSpPr>
          <a:xfrm>
            <a:off x="-3236357" y="2000721"/>
            <a:ext cx="14465174" cy="4855356"/>
            <a:chOff x="-4074557" y="-625387"/>
            <a:chExt cx="14465174" cy="4855356"/>
          </a:xfrm>
        </p:grpSpPr>
        <p:sp>
          <p:nvSpPr>
            <p:cNvPr id="549" name="Google Shape;549;p28"/>
            <p:cNvSpPr/>
            <p:nvPr/>
          </p:nvSpPr>
          <p:spPr>
            <a:xfrm>
              <a:off x="-4074557" y="-625387"/>
              <a:ext cx="4855356" cy="4855356"/>
            </a:xfrm>
            <a:prstGeom prst="blockArc">
              <a:avLst>
                <a:gd fmla="val 18900000" name="adj1"/>
                <a:gd fmla="val 2700000" name="adj2"/>
                <a:gd fmla="val 445" name="adj3"/>
              </a:avLst>
            </a:prstGeom>
            <a:noFill/>
            <a:ln cap="flat" cmpd="sng" w="12700">
              <a:solidFill>
                <a:srgbClr val="8AB83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8"/>
            <p:cNvSpPr/>
            <p:nvPr/>
          </p:nvSpPr>
          <p:spPr>
            <a:xfrm>
              <a:off x="409130" y="277120"/>
              <a:ext cx="9981487" cy="554528"/>
            </a:xfrm>
            <a:prstGeom prst="rect">
              <a:avLst/>
            </a:prstGeom>
            <a:solidFill>
              <a:srgbClr val="8AB8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8"/>
            <p:cNvSpPr txBox="1"/>
            <p:nvPr/>
          </p:nvSpPr>
          <p:spPr>
            <a:xfrm>
              <a:off x="409130" y="277120"/>
              <a:ext cx="9981487" cy="554528"/>
            </a:xfrm>
            <a:prstGeom prst="rect">
              <a:avLst/>
            </a:prstGeom>
            <a:noFill/>
            <a:ln>
              <a:noFill/>
            </a:ln>
          </p:spPr>
          <p:txBody>
            <a:bodyPr anchorCtr="0" anchor="ctr" bIns="38100" lIns="440150" spcFirstLastPara="1" rIns="38100" wrap="square" tIns="38100">
              <a:noAutofit/>
            </a:bodyPr>
            <a:lstStyle/>
            <a:p>
              <a:pPr indent="0" lvl="0" marL="0" marR="0" rtl="0" algn="l">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A varied team consists of individuals from all generations and age groups. Different ages may have different priorities or views, which can cause disagreement or make communication challenging. </a:t>
              </a:r>
              <a:endParaRPr b="0" i="0" sz="1500" u="none" cap="none" strike="noStrike">
                <a:solidFill>
                  <a:schemeClr val="lt1"/>
                </a:solidFill>
                <a:latin typeface="Calibri"/>
                <a:ea typeface="Calibri"/>
                <a:cs typeface="Calibri"/>
                <a:sym typeface="Calibri"/>
              </a:endParaRPr>
            </a:p>
          </p:txBody>
        </p:sp>
        <p:sp>
          <p:nvSpPr>
            <p:cNvPr id="552" name="Google Shape;552;p28"/>
            <p:cNvSpPr/>
            <p:nvPr/>
          </p:nvSpPr>
          <p:spPr>
            <a:xfrm>
              <a:off x="62549" y="207804"/>
              <a:ext cx="693160" cy="693160"/>
            </a:xfrm>
            <a:prstGeom prst="ellipse">
              <a:avLst/>
            </a:prstGeom>
            <a:solidFill>
              <a:schemeClr val="lt1"/>
            </a:solidFill>
            <a:ln cap="flat" cmpd="sng" w="12700">
              <a:solidFill>
                <a:srgbClr val="8AB83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8"/>
            <p:cNvSpPr/>
            <p:nvPr/>
          </p:nvSpPr>
          <p:spPr>
            <a:xfrm>
              <a:off x="727054" y="1109057"/>
              <a:ext cx="9663563" cy="554528"/>
            </a:xfrm>
            <a:prstGeom prst="rect">
              <a:avLst/>
            </a:prstGeom>
            <a:solidFill>
              <a:srgbClr val="BFCE3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8"/>
            <p:cNvSpPr txBox="1"/>
            <p:nvPr/>
          </p:nvSpPr>
          <p:spPr>
            <a:xfrm>
              <a:off x="727054" y="1109057"/>
              <a:ext cx="9663563" cy="554528"/>
            </a:xfrm>
            <a:prstGeom prst="rect">
              <a:avLst/>
            </a:prstGeom>
            <a:noFill/>
            <a:ln>
              <a:noFill/>
            </a:ln>
          </p:spPr>
          <p:txBody>
            <a:bodyPr anchorCtr="0" anchor="ctr" bIns="38100" lIns="440150" spcFirstLastPara="1" rIns="38100" wrap="square" tIns="38100">
              <a:noAutofit/>
            </a:bodyPr>
            <a:lstStyle/>
            <a:p>
              <a:pPr indent="0" lvl="0" marL="0" marR="0" rtl="0" algn="l">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On the basis of age, people occasionally criticise one another. While younger employees could think elderly workers should retire and make room for others, older workers can think younger workers have an entitlement mentality. </a:t>
              </a:r>
              <a:endParaRPr b="0" i="0" sz="1500" u="none" cap="none" strike="noStrike">
                <a:solidFill>
                  <a:schemeClr val="lt1"/>
                </a:solidFill>
                <a:latin typeface="Calibri"/>
                <a:ea typeface="Calibri"/>
                <a:cs typeface="Calibri"/>
                <a:sym typeface="Calibri"/>
              </a:endParaRPr>
            </a:p>
          </p:txBody>
        </p:sp>
        <p:sp>
          <p:nvSpPr>
            <p:cNvPr id="555" name="Google Shape;555;p28"/>
            <p:cNvSpPr/>
            <p:nvPr/>
          </p:nvSpPr>
          <p:spPr>
            <a:xfrm>
              <a:off x="380473" y="1039741"/>
              <a:ext cx="693160" cy="693160"/>
            </a:xfrm>
            <a:prstGeom prst="ellipse">
              <a:avLst/>
            </a:prstGeom>
            <a:solidFill>
              <a:schemeClr val="lt1"/>
            </a:solidFill>
            <a:ln cap="flat" cmpd="sng" w="12700">
              <a:solidFill>
                <a:srgbClr val="BFCE3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8"/>
            <p:cNvSpPr/>
            <p:nvPr/>
          </p:nvSpPr>
          <p:spPr>
            <a:xfrm>
              <a:off x="727054" y="1940994"/>
              <a:ext cx="9663563" cy="554528"/>
            </a:xfrm>
            <a:prstGeom prst="rect">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8"/>
            <p:cNvSpPr txBox="1"/>
            <p:nvPr/>
          </p:nvSpPr>
          <p:spPr>
            <a:xfrm>
              <a:off x="727054" y="1940994"/>
              <a:ext cx="9663563" cy="554528"/>
            </a:xfrm>
            <a:prstGeom prst="rect">
              <a:avLst/>
            </a:prstGeom>
            <a:noFill/>
            <a:ln>
              <a:noFill/>
            </a:ln>
          </p:spPr>
          <p:txBody>
            <a:bodyPr anchorCtr="0" anchor="ctr" bIns="38100" lIns="440150" spcFirstLastPara="1" rIns="38100" wrap="square" tIns="38100">
              <a:noAutofit/>
            </a:bodyPr>
            <a:lstStyle/>
            <a:p>
              <a:pPr indent="0" lvl="0" marL="0" marR="0" rtl="0" algn="l">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Conflict in the workplace can arise for a variety of reasons, but managers must discover the root cause of any dispute to see whether it may be connected to difficulties with inclusion and diversity. </a:t>
              </a:r>
              <a:endParaRPr b="0" i="0" sz="1500" u="none" cap="none" strike="noStrike">
                <a:solidFill>
                  <a:schemeClr val="lt1"/>
                </a:solidFill>
                <a:latin typeface="Calibri"/>
                <a:ea typeface="Calibri"/>
                <a:cs typeface="Calibri"/>
                <a:sym typeface="Calibri"/>
              </a:endParaRPr>
            </a:p>
          </p:txBody>
        </p:sp>
        <p:sp>
          <p:nvSpPr>
            <p:cNvPr id="558" name="Google Shape;558;p28"/>
            <p:cNvSpPr/>
            <p:nvPr/>
          </p:nvSpPr>
          <p:spPr>
            <a:xfrm>
              <a:off x="380473" y="1871678"/>
              <a:ext cx="693160" cy="693160"/>
            </a:xfrm>
            <a:prstGeom prst="ellipse">
              <a:avLst/>
            </a:prstGeom>
            <a:solidFill>
              <a:schemeClr val="lt1"/>
            </a:solidFill>
            <a:ln cap="flat" cmpd="sng" w="12700">
              <a:solidFill>
                <a:srgbClr val="00967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8"/>
            <p:cNvSpPr/>
            <p:nvPr/>
          </p:nvSpPr>
          <p:spPr>
            <a:xfrm>
              <a:off x="409130" y="2772932"/>
              <a:ext cx="9981487" cy="554528"/>
            </a:xfrm>
            <a:prstGeom prst="rect">
              <a:avLst/>
            </a:prstGeom>
            <a:solidFill>
              <a:schemeClr val="accent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8"/>
            <p:cNvSpPr txBox="1"/>
            <p:nvPr/>
          </p:nvSpPr>
          <p:spPr>
            <a:xfrm>
              <a:off x="409130" y="2772932"/>
              <a:ext cx="9981487" cy="554528"/>
            </a:xfrm>
            <a:prstGeom prst="rect">
              <a:avLst/>
            </a:prstGeom>
            <a:noFill/>
            <a:ln>
              <a:noFill/>
            </a:ln>
          </p:spPr>
          <p:txBody>
            <a:bodyPr anchorCtr="0" anchor="ctr" bIns="38100" lIns="440150" spcFirstLastPara="1" rIns="38100" wrap="square" tIns="38100">
              <a:noAutofit/>
            </a:bodyPr>
            <a:lstStyle/>
            <a:p>
              <a:pPr indent="0" lvl="0" marL="0" marR="0" rtl="0" algn="l">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Staff can better understand the many backgrounds and life experiences of those who work for the organisation by receiving regular diversity training that emphasises the value of respect and acceptance of others.</a:t>
              </a:r>
              <a:endParaRPr b="0" i="0" sz="1500" u="none" cap="none" strike="noStrike">
                <a:solidFill>
                  <a:schemeClr val="lt1"/>
                </a:solidFill>
                <a:latin typeface="Calibri"/>
                <a:ea typeface="Calibri"/>
                <a:cs typeface="Calibri"/>
                <a:sym typeface="Calibri"/>
              </a:endParaRPr>
            </a:p>
          </p:txBody>
        </p:sp>
        <p:sp>
          <p:nvSpPr>
            <p:cNvPr id="561" name="Google Shape;561;p28"/>
            <p:cNvSpPr/>
            <p:nvPr/>
          </p:nvSpPr>
          <p:spPr>
            <a:xfrm>
              <a:off x="62549" y="2703615"/>
              <a:ext cx="693160" cy="693160"/>
            </a:xfrm>
            <a:prstGeom prst="ellipse">
              <a:avLst/>
            </a:prstGeom>
            <a:solidFill>
              <a:schemeClr val="lt1"/>
            </a:solidFill>
            <a:ln cap="flat" cmpd="sng" w="12700">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62" name="Google Shape;562;p28"/>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pic>
        <p:nvPicPr>
          <p:cNvPr descr="Cheers with solid fill" id="563" name="Google Shape;563;p28"/>
          <p:cNvPicPr preferRelativeResize="0"/>
          <p:nvPr/>
        </p:nvPicPr>
        <p:blipFill rotWithShape="1">
          <a:blip r:embed="rId3">
            <a:alphaModFix/>
          </a:blip>
          <a:srcRect b="0" l="0" r="0" t="0"/>
          <a:stretch/>
        </p:blipFill>
        <p:spPr>
          <a:xfrm>
            <a:off x="992391" y="2946646"/>
            <a:ext cx="482036" cy="482036"/>
          </a:xfrm>
          <a:prstGeom prst="rect">
            <a:avLst/>
          </a:prstGeom>
          <a:noFill/>
          <a:ln>
            <a:noFill/>
          </a:ln>
        </p:spPr>
      </p:pic>
      <p:pic>
        <p:nvPicPr>
          <p:cNvPr descr="Blueprint with solid fill" id="564" name="Google Shape;564;p28"/>
          <p:cNvPicPr preferRelativeResize="0"/>
          <p:nvPr/>
        </p:nvPicPr>
        <p:blipFill rotWithShape="1">
          <a:blip r:embed="rId4">
            <a:alphaModFix/>
          </a:blip>
          <a:srcRect b="0" l="0" r="0" t="0"/>
          <a:stretch/>
        </p:blipFill>
        <p:spPr>
          <a:xfrm>
            <a:off x="992391" y="5429296"/>
            <a:ext cx="515343" cy="515343"/>
          </a:xfrm>
          <a:prstGeom prst="rect">
            <a:avLst/>
          </a:prstGeom>
          <a:noFill/>
          <a:ln>
            <a:noFill/>
          </a:ln>
        </p:spPr>
      </p:pic>
      <p:pic>
        <p:nvPicPr>
          <p:cNvPr descr="Chat with solid fill" id="565" name="Google Shape;565;p28"/>
          <p:cNvPicPr preferRelativeResize="0"/>
          <p:nvPr/>
        </p:nvPicPr>
        <p:blipFill rotWithShape="1">
          <a:blip r:embed="rId5">
            <a:alphaModFix/>
          </a:blip>
          <a:srcRect b="0" l="0" r="0" t="0"/>
          <a:stretch/>
        </p:blipFill>
        <p:spPr>
          <a:xfrm>
            <a:off x="1250063" y="4563480"/>
            <a:ext cx="611192" cy="611192"/>
          </a:xfrm>
          <a:prstGeom prst="rect">
            <a:avLst/>
          </a:prstGeom>
          <a:noFill/>
          <a:ln>
            <a:noFill/>
          </a:ln>
        </p:spPr>
      </p:pic>
      <p:pic>
        <p:nvPicPr>
          <p:cNvPr descr="Man with cane with solid fill" id="566" name="Google Shape;566;p28"/>
          <p:cNvPicPr preferRelativeResize="0"/>
          <p:nvPr/>
        </p:nvPicPr>
        <p:blipFill rotWithShape="1">
          <a:blip r:embed="rId6">
            <a:alphaModFix/>
          </a:blip>
          <a:srcRect b="0" l="0" r="0" t="0"/>
          <a:stretch/>
        </p:blipFill>
        <p:spPr>
          <a:xfrm>
            <a:off x="1285315" y="3760281"/>
            <a:ext cx="571600" cy="571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0" name="Shape 570"/>
        <p:cNvGrpSpPr/>
        <p:nvPr/>
      </p:nvGrpSpPr>
      <p:grpSpPr>
        <a:xfrm>
          <a:off x="0" y="0"/>
          <a:ext cx="0" cy="0"/>
          <a:chOff x="0" y="0"/>
          <a:chExt cx="0" cy="0"/>
        </a:xfrm>
      </p:grpSpPr>
      <p:sp>
        <p:nvSpPr>
          <p:cNvPr id="571" name="Google Shape;571;p29"/>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72" name="Google Shape;572;p29"/>
          <p:cNvSpPr txBox="1"/>
          <p:nvPr>
            <p:ph type="title"/>
          </p:nvPr>
        </p:nvSpPr>
        <p:spPr>
          <a:xfrm>
            <a:off x="788802" y="961381"/>
            <a:ext cx="4297680" cy="77129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4"/>
              </a:buClr>
              <a:buSzPts val="4000"/>
              <a:buFont typeface="Aharoni"/>
              <a:buNone/>
            </a:pPr>
            <a:r>
              <a:rPr lang="en-GB" sz="4000">
                <a:solidFill>
                  <a:schemeClr val="accent4"/>
                </a:solidFill>
                <a:latin typeface="Aharoni"/>
                <a:ea typeface="Aharoni"/>
                <a:cs typeface="Aharoni"/>
                <a:sym typeface="Aharoni"/>
              </a:rPr>
              <a:t>MULTICULTURAL WORKPLACE MEDIATION</a:t>
            </a:r>
            <a:endParaRPr/>
          </a:p>
        </p:txBody>
      </p:sp>
      <p:grpSp>
        <p:nvGrpSpPr>
          <p:cNvPr id="573" name="Google Shape;573;p29"/>
          <p:cNvGrpSpPr/>
          <p:nvPr/>
        </p:nvGrpSpPr>
        <p:grpSpPr>
          <a:xfrm>
            <a:off x="0" y="1083484"/>
            <a:ext cx="355196" cy="673460"/>
            <a:chOff x="0" y="823811"/>
            <a:chExt cx="355196" cy="673460"/>
          </a:xfrm>
        </p:grpSpPr>
        <p:sp>
          <p:nvSpPr>
            <p:cNvPr id="574" name="Google Shape;574;p29"/>
            <p:cNvSpPr/>
            <p:nvPr/>
          </p:nvSpPr>
          <p:spPr>
            <a:xfrm>
              <a:off x="0" y="823811"/>
              <a:ext cx="87363"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75" name="Google Shape;575;p29"/>
            <p:cNvSpPr/>
            <p:nvPr/>
          </p:nvSpPr>
          <p:spPr>
            <a:xfrm>
              <a:off x="159341" y="823811"/>
              <a:ext cx="195855"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76" name="Google Shape;576;p29"/>
          <p:cNvSpPr/>
          <p:nvPr/>
        </p:nvSpPr>
        <p:spPr>
          <a:xfrm flipH="1">
            <a:off x="665085" y="2090569"/>
            <a:ext cx="429768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77" name="Google Shape;577;p29"/>
          <p:cNvSpPr txBox="1"/>
          <p:nvPr>
            <p:ph idx="1" type="body"/>
          </p:nvPr>
        </p:nvSpPr>
        <p:spPr>
          <a:xfrm>
            <a:off x="87363" y="2330505"/>
            <a:ext cx="5482164" cy="4351620"/>
          </a:xfrm>
          <a:prstGeom prst="rect">
            <a:avLst/>
          </a:prstGeom>
          <a:noFill/>
          <a:ln>
            <a:noFill/>
          </a:ln>
        </p:spPr>
        <p:txBody>
          <a:bodyPr anchorCtr="0" anchor="ctr"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000"/>
              <a:buChar char="•"/>
            </a:pPr>
            <a:r>
              <a:rPr lang="en-GB" sz="2000"/>
              <a:t>In </a:t>
            </a:r>
            <a:r>
              <a:rPr b="0" i="0" lang="en-GB" sz="2000" u="none" strike="noStrike"/>
              <a:t>the workplace, it is never acceptable for someone to be hostile towards or cause conflict with those who are different from them because of their race or ethnicity. </a:t>
            </a:r>
            <a:endParaRPr/>
          </a:p>
          <a:p>
            <a:pPr indent="-228600" lvl="0" marL="228600" rtl="0" algn="l">
              <a:lnSpc>
                <a:spcPct val="90000"/>
              </a:lnSpc>
              <a:spcBef>
                <a:spcPts val="1000"/>
              </a:spcBef>
              <a:spcAft>
                <a:spcPts val="0"/>
              </a:spcAft>
              <a:buClr>
                <a:schemeClr val="dk1"/>
              </a:buClr>
              <a:buSzPts val="2000"/>
              <a:buChar char="•"/>
            </a:pPr>
            <a:r>
              <a:rPr b="0" i="0" lang="en-GB" sz="2000" u="none" strike="noStrike"/>
              <a:t>Ethnic and cultural conflict isn't often immediately apparent. Those with concealed prejudice, which are unaware unfavourable views, are more likely to experience this situation. </a:t>
            </a:r>
            <a:endParaRPr/>
          </a:p>
          <a:p>
            <a:pPr indent="-228600" lvl="0" marL="228600" rtl="0" algn="l">
              <a:lnSpc>
                <a:spcPct val="90000"/>
              </a:lnSpc>
              <a:spcBef>
                <a:spcPts val="1000"/>
              </a:spcBef>
              <a:spcAft>
                <a:spcPts val="0"/>
              </a:spcAft>
              <a:buClr>
                <a:schemeClr val="dk1"/>
              </a:buClr>
              <a:buSzPts val="2000"/>
              <a:buChar char="•"/>
            </a:pPr>
            <a:r>
              <a:rPr b="0" i="0" lang="en-GB" sz="2000" u="none" strike="noStrike"/>
              <a:t>Staff members' interactions with others may be impacted by unconscious prejudice even when they aren't aware of it. Due to ingrained prejudice towards working with individuals who are different from themselves, some people may find it difficult to get along with others.</a:t>
            </a:r>
            <a:endParaRPr sz="2000"/>
          </a:p>
        </p:txBody>
      </p:sp>
      <p:sp>
        <p:nvSpPr>
          <p:cNvPr id="578" name="Google Shape;578;p29"/>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79" name="Google Shape;579;p29"/>
          <p:cNvSpPr/>
          <p:nvPr/>
        </p:nvSpPr>
        <p:spPr>
          <a:xfrm>
            <a:off x="5685810" y="513853"/>
            <a:ext cx="6009366" cy="5834577"/>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Why Your Company Needs Multicultural Leadership" id="580" name="Google Shape;580;p29"/>
          <p:cNvPicPr preferRelativeResize="0"/>
          <p:nvPr/>
        </p:nvPicPr>
        <p:blipFill rotWithShape="1">
          <a:blip r:embed="rId3">
            <a:alphaModFix/>
          </a:blip>
          <a:srcRect b="3065" l="0" r="4" t="0"/>
          <a:stretch/>
        </p:blipFill>
        <p:spPr>
          <a:xfrm>
            <a:off x="5977788" y="799352"/>
            <a:ext cx="5425410" cy="525929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4" name="Shape 584"/>
        <p:cNvGrpSpPr/>
        <p:nvPr/>
      </p:nvGrpSpPr>
      <p:grpSpPr>
        <a:xfrm>
          <a:off x="0" y="0"/>
          <a:ext cx="0" cy="0"/>
          <a:chOff x="0" y="0"/>
          <a:chExt cx="0" cy="0"/>
        </a:xfrm>
      </p:grpSpPr>
      <p:sp>
        <p:nvSpPr>
          <p:cNvPr id="585" name="Google Shape;585;p30"/>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86" name="Google Shape;586;p30"/>
          <p:cNvGrpSpPr/>
          <p:nvPr/>
        </p:nvGrpSpPr>
        <p:grpSpPr>
          <a:xfrm>
            <a:off x="74300" y="2385102"/>
            <a:ext cx="574091" cy="2087796"/>
            <a:chOff x="209668" y="2857422"/>
            <a:chExt cx="463662" cy="2087796"/>
          </a:xfrm>
        </p:grpSpPr>
        <p:sp>
          <p:nvSpPr>
            <p:cNvPr id="587" name="Google Shape;587;p30"/>
            <p:cNvSpPr/>
            <p:nvPr/>
          </p:nvSpPr>
          <p:spPr>
            <a:xfrm rot="10800000">
              <a:off x="423947" y="2857422"/>
              <a:ext cx="249383" cy="2087795"/>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588" name="Google Shape;588;p30"/>
            <p:cNvCxnSpPr/>
            <p:nvPr/>
          </p:nvCxnSpPr>
          <p:spPr>
            <a:xfrm flipH="1">
              <a:off x="209668" y="2857423"/>
              <a:ext cx="1" cy="2087795"/>
            </a:xfrm>
            <a:prstGeom prst="straightConnector1">
              <a:avLst/>
            </a:prstGeom>
            <a:noFill/>
            <a:ln cap="flat" cmpd="sng" w="177800">
              <a:solidFill>
                <a:schemeClr val="accent4"/>
              </a:solidFill>
              <a:prstDash val="solid"/>
              <a:miter lim="800000"/>
              <a:headEnd len="sm" w="sm" type="none"/>
              <a:tailEnd len="sm" w="sm" type="none"/>
            </a:ln>
          </p:spPr>
        </p:cxnSp>
      </p:grpSp>
      <p:sp>
        <p:nvSpPr>
          <p:cNvPr id="589" name="Google Shape;589;p30"/>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90" name="Google Shape;590;p30"/>
          <p:cNvSpPr/>
          <p:nvPr/>
        </p:nvSpPr>
        <p:spPr>
          <a:xfrm>
            <a:off x="579528" y="631767"/>
            <a:ext cx="11111729" cy="5752404"/>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91" name="Google Shape;591;p30"/>
          <p:cNvSpPr txBox="1"/>
          <p:nvPr>
            <p:ph type="title"/>
          </p:nvPr>
        </p:nvSpPr>
        <p:spPr>
          <a:xfrm>
            <a:off x="300021" y="2209714"/>
            <a:ext cx="5261142" cy="243793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HOW TO PROMOTE </a:t>
            </a:r>
            <a:br>
              <a:rPr lang="en-GB" sz="3600">
                <a:solidFill>
                  <a:schemeClr val="accent4"/>
                </a:solidFill>
                <a:latin typeface="Aharoni"/>
                <a:ea typeface="Aharoni"/>
                <a:cs typeface="Aharoni"/>
                <a:sym typeface="Aharoni"/>
              </a:rPr>
            </a:br>
            <a:r>
              <a:rPr lang="en-GB" sz="3600">
                <a:solidFill>
                  <a:schemeClr val="accent4"/>
                </a:solidFill>
                <a:latin typeface="Aharoni"/>
                <a:ea typeface="Aharoni"/>
                <a:cs typeface="Aharoni"/>
                <a:sym typeface="Aharoni"/>
              </a:rPr>
              <a:t>AN INCLUSIVE WORKPLACE</a:t>
            </a:r>
            <a:endParaRPr/>
          </a:p>
        </p:txBody>
      </p:sp>
      <p:grpSp>
        <p:nvGrpSpPr>
          <p:cNvPr id="592" name="Google Shape;592;p30"/>
          <p:cNvGrpSpPr/>
          <p:nvPr/>
        </p:nvGrpSpPr>
        <p:grpSpPr>
          <a:xfrm>
            <a:off x="4329495" y="1252187"/>
            <a:ext cx="7253835" cy="5027065"/>
            <a:chOff x="121486" y="219034"/>
            <a:chExt cx="7253835" cy="5027065"/>
          </a:xfrm>
        </p:grpSpPr>
        <p:sp>
          <p:nvSpPr>
            <p:cNvPr id="593" name="Google Shape;593;p30"/>
            <p:cNvSpPr/>
            <p:nvPr/>
          </p:nvSpPr>
          <p:spPr>
            <a:xfrm>
              <a:off x="121486" y="219034"/>
              <a:ext cx="5147646" cy="5027065"/>
            </a:xfrm>
            <a:prstGeom prst="triangle">
              <a:avLst>
                <a:gd fmla="val 50000" name="adj"/>
              </a:avLst>
            </a:prstGeom>
            <a:solidFill>
              <a:srgbClr val="539E3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0"/>
            <p:cNvSpPr/>
            <p:nvPr/>
          </p:nvSpPr>
          <p:spPr>
            <a:xfrm>
              <a:off x="1135196" y="558846"/>
              <a:ext cx="6240125" cy="717064"/>
            </a:xfrm>
            <a:prstGeom prst="roundRect">
              <a:avLst>
                <a:gd fmla="val 16667"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0"/>
            <p:cNvSpPr txBox="1"/>
            <p:nvPr/>
          </p:nvSpPr>
          <p:spPr>
            <a:xfrm>
              <a:off x="1170200" y="593850"/>
              <a:ext cx="6170117" cy="647056"/>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Provide opportunities for group discussions so that staff may interact and converse </a:t>
              </a:r>
              <a:endParaRPr b="0" i="0" sz="1400" u="none" cap="none" strike="noStrike">
                <a:solidFill>
                  <a:schemeClr val="dk1"/>
                </a:solidFill>
                <a:latin typeface="Calibri"/>
                <a:ea typeface="Calibri"/>
                <a:cs typeface="Calibri"/>
                <a:sym typeface="Calibri"/>
              </a:endParaRPr>
            </a:p>
          </p:txBody>
        </p:sp>
        <p:sp>
          <p:nvSpPr>
            <p:cNvPr id="596" name="Google Shape;596;p30"/>
            <p:cNvSpPr/>
            <p:nvPr/>
          </p:nvSpPr>
          <p:spPr>
            <a:xfrm>
              <a:off x="1171516" y="1331773"/>
              <a:ext cx="6167486" cy="544873"/>
            </a:xfrm>
            <a:prstGeom prst="roundRect">
              <a:avLst>
                <a:gd fmla="val 16667"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0"/>
            <p:cNvSpPr txBox="1"/>
            <p:nvPr/>
          </p:nvSpPr>
          <p:spPr>
            <a:xfrm>
              <a:off x="1198115" y="1358372"/>
              <a:ext cx="6114288" cy="491675"/>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Create safe spaces</a:t>
              </a:r>
              <a:endParaRPr b="0" i="0" sz="1400" u="none" cap="none" strike="noStrike">
                <a:solidFill>
                  <a:schemeClr val="dk1"/>
                </a:solidFill>
                <a:latin typeface="Calibri"/>
                <a:ea typeface="Calibri"/>
                <a:cs typeface="Calibri"/>
                <a:sym typeface="Calibri"/>
              </a:endParaRPr>
            </a:p>
          </p:txBody>
        </p:sp>
        <p:sp>
          <p:nvSpPr>
            <p:cNvPr id="598" name="Google Shape;598;p30"/>
            <p:cNvSpPr/>
            <p:nvPr/>
          </p:nvSpPr>
          <p:spPr>
            <a:xfrm>
              <a:off x="1184845" y="1932510"/>
              <a:ext cx="6140827" cy="566512"/>
            </a:xfrm>
            <a:prstGeom prst="roundRect">
              <a:avLst>
                <a:gd fmla="val 16667"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0"/>
            <p:cNvSpPr txBox="1"/>
            <p:nvPr/>
          </p:nvSpPr>
          <p:spPr>
            <a:xfrm>
              <a:off x="1212500" y="1960165"/>
              <a:ext cx="6085517" cy="51120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Ensure sure the office is accessible to those with disabilities or temporary mobility issues</a:t>
              </a:r>
              <a:endParaRPr b="0" i="0" sz="1400" u="none" cap="none" strike="noStrike">
                <a:solidFill>
                  <a:schemeClr val="dk1"/>
                </a:solidFill>
                <a:latin typeface="Calibri"/>
                <a:ea typeface="Calibri"/>
                <a:cs typeface="Calibri"/>
                <a:sym typeface="Calibri"/>
              </a:endParaRPr>
            </a:p>
          </p:txBody>
        </p:sp>
        <p:sp>
          <p:nvSpPr>
            <p:cNvPr id="600" name="Google Shape;600;p30"/>
            <p:cNvSpPr/>
            <p:nvPr/>
          </p:nvSpPr>
          <p:spPr>
            <a:xfrm>
              <a:off x="1184845" y="2554885"/>
              <a:ext cx="6140827" cy="509980"/>
            </a:xfrm>
            <a:prstGeom prst="roundRect">
              <a:avLst>
                <a:gd fmla="val 16667"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0"/>
            <p:cNvSpPr txBox="1"/>
            <p:nvPr/>
          </p:nvSpPr>
          <p:spPr>
            <a:xfrm>
              <a:off x="1209740" y="2579780"/>
              <a:ext cx="6091037" cy="460190"/>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Invite staff to provide suggestions for enhancing workplace inclusion </a:t>
              </a:r>
              <a:endParaRPr b="0" i="0" sz="1400" u="none" cap="none" strike="noStrike">
                <a:solidFill>
                  <a:schemeClr val="dk1"/>
                </a:solidFill>
                <a:latin typeface="Calibri"/>
                <a:ea typeface="Calibri"/>
                <a:cs typeface="Calibri"/>
                <a:sym typeface="Calibri"/>
              </a:endParaRPr>
            </a:p>
          </p:txBody>
        </p:sp>
        <p:sp>
          <p:nvSpPr>
            <p:cNvPr id="602" name="Google Shape;602;p30"/>
            <p:cNvSpPr/>
            <p:nvPr/>
          </p:nvSpPr>
          <p:spPr>
            <a:xfrm>
              <a:off x="1184845" y="3120728"/>
              <a:ext cx="6140827" cy="846576"/>
            </a:xfrm>
            <a:prstGeom prst="roundRect">
              <a:avLst>
                <a:gd fmla="val 16667"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0"/>
            <p:cNvSpPr txBox="1"/>
            <p:nvPr/>
          </p:nvSpPr>
          <p:spPr>
            <a:xfrm>
              <a:off x="1226171" y="3162054"/>
              <a:ext cx="6058175" cy="763924"/>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Employers should select candidates for new hires based on skills rather than disqualifying applicants due to factors like age, race, sexual orientation, etc. </a:t>
              </a:r>
              <a:endParaRPr b="0" i="0" sz="1400" u="none" cap="none" strike="noStrike">
                <a:solidFill>
                  <a:schemeClr val="dk1"/>
                </a:solidFill>
                <a:latin typeface="Calibri"/>
                <a:ea typeface="Calibri"/>
                <a:cs typeface="Calibri"/>
                <a:sym typeface="Calibri"/>
              </a:endParaRPr>
            </a:p>
          </p:txBody>
        </p:sp>
        <p:sp>
          <p:nvSpPr>
            <p:cNvPr id="604" name="Google Shape;604;p30"/>
            <p:cNvSpPr/>
            <p:nvPr/>
          </p:nvSpPr>
          <p:spPr>
            <a:xfrm>
              <a:off x="1187224" y="4023167"/>
              <a:ext cx="6136070" cy="949738"/>
            </a:xfrm>
            <a:prstGeom prst="roundRect">
              <a:avLst>
                <a:gd fmla="val 16667" name="adj"/>
              </a:avLst>
            </a:prstGeom>
            <a:solidFill>
              <a:schemeClr val="lt1">
                <a:alpha val="89803"/>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0"/>
            <p:cNvSpPr txBox="1"/>
            <p:nvPr/>
          </p:nvSpPr>
          <p:spPr>
            <a:xfrm>
              <a:off x="1233586" y="4069529"/>
              <a:ext cx="6043346" cy="857014"/>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Recruiting a diverse workforce is only the start. People must feel at safe and secure at work after they have been employed.</a:t>
              </a:r>
              <a:endParaRPr b="0" i="0" sz="1400" u="none" cap="none" strike="noStrike">
                <a:solidFill>
                  <a:schemeClr val="dk1"/>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9" name="Shape 609"/>
        <p:cNvGrpSpPr/>
        <p:nvPr/>
      </p:nvGrpSpPr>
      <p:grpSpPr>
        <a:xfrm>
          <a:off x="0" y="0"/>
          <a:ext cx="0" cy="0"/>
          <a:chOff x="0" y="0"/>
          <a:chExt cx="0" cy="0"/>
        </a:xfrm>
      </p:grpSpPr>
      <p:sp>
        <p:nvSpPr>
          <p:cNvPr id="610" name="Google Shape;610;p31"/>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611" name="Google Shape;611;p31"/>
          <p:cNvGrpSpPr/>
          <p:nvPr/>
        </p:nvGrpSpPr>
        <p:grpSpPr>
          <a:xfrm>
            <a:off x="4" y="1216597"/>
            <a:ext cx="731521" cy="673460"/>
            <a:chOff x="3940602" y="308034"/>
            <a:chExt cx="2116791" cy="3428999"/>
          </a:xfrm>
        </p:grpSpPr>
        <p:sp>
          <p:nvSpPr>
            <p:cNvPr id="612" name="Google Shape;612;p31"/>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13" name="Google Shape;613;p31"/>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14" name="Google Shape;614;p31"/>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615" name="Google Shape;615;p31"/>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16" name="Google Shape;616;p31"/>
          <p:cNvSpPr txBox="1"/>
          <p:nvPr>
            <p:ph type="title"/>
          </p:nvPr>
        </p:nvSpPr>
        <p:spPr>
          <a:xfrm>
            <a:off x="1043631" y="809898"/>
            <a:ext cx="9942716"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BIBLIOGRAPHY</a:t>
            </a:r>
            <a:endParaRPr sz="4800">
              <a:solidFill>
                <a:schemeClr val="accent4"/>
              </a:solidFill>
              <a:latin typeface="Aharoni"/>
              <a:ea typeface="Aharoni"/>
              <a:cs typeface="Aharoni"/>
              <a:sym typeface="Aharoni"/>
            </a:endParaRPr>
          </a:p>
        </p:txBody>
      </p:sp>
      <p:sp>
        <p:nvSpPr>
          <p:cNvPr id="617" name="Google Shape;617;p31"/>
          <p:cNvSpPr txBox="1"/>
          <p:nvPr>
            <p:ph idx="1" type="body"/>
          </p:nvPr>
        </p:nvSpPr>
        <p:spPr>
          <a:xfrm>
            <a:off x="838200" y="4233962"/>
            <a:ext cx="10709366" cy="1457101"/>
          </a:xfrm>
          <a:prstGeom prst="rect">
            <a:avLst/>
          </a:prstGeom>
          <a:noFill/>
          <a:ln>
            <a:noFill/>
          </a:ln>
        </p:spPr>
        <p:txBody>
          <a:bodyPr anchorCtr="0" anchor="ctr" bIns="45700" lIns="90000" spcFirstLastPara="1" rIns="91425" wrap="square" tIns="45700">
            <a:normAutofit fontScale="25000" lnSpcReduction="20000"/>
          </a:bodyPr>
          <a:lstStyle/>
          <a:p>
            <a:pPr indent="-228600" lvl="0" marL="228600" rtl="0" algn="l">
              <a:lnSpc>
                <a:spcPct val="90000"/>
              </a:lnSpc>
              <a:spcBef>
                <a:spcPts val="0"/>
              </a:spcBef>
              <a:spcAft>
                <a:spcPts val="0"/>
              </a:spcAft>
              <a:buClr>
                <a:schemeClr val="dk1"/>
              </a:buClr>
              <a:buSzPct val="100000"/>
              <a:buChar char="•"/>
            </a:pPr>
            <a:r>
              <a:rPr lang="en-GB" sz="5600"/>
              <a:t>Winter, H. M. E., Klapprott, F., Naanaa, M., Turk, A. M., &amp; Winter, S. F. (2022). Psychosocial peer mediation as sustainable method for conflict prevention and management among refugee communities in Germany. Conflict Resolution Quarterly, 39(3), 195–210. </a:t>
            </a:r>
            <a:endParaRPr/>
          </a:p>
          <a:p>
            <a:pPr indent="-228600" lvl="0" marL="228600" rtl="0" algn="l">
              <a:lnSpc>
                <a:spcPct val="90000"/>
              </a:lnSpc>
              <a:spcBef>
                <a:spcPts val="1000"/>
              </a:spcBef>
              <a:spcAft>
                <a:spcPts val="0"/>
              </a:spcAft>
              <a:buClr>
                <a:schemeClr val="dk1"/>
              </a:buClr>
              <a:buSzPct val="100000"/>
              <a:buChar char="•"/>
            </a:pPr>
            <a:r>
              <a:rPr lang="en-GB" sz="5600"/>
              <a:t>Duryea, M. L., and Grundison,J. B. Conflict and Culture: Research in Five Communities in Vancouver, British Columbia. Victoria, B.C.: Institute for Dispute Resolution,University of Victoria, 1993. </a:t>
            </a:r>
            <a:endParaRPr/>
          </a:p>
          <a:p>
            <a:pPr indent="-228600" lvl="0" marL="228600" rtl="0" algn="l">
              <a:lnSpc>
                <a:spcPct val="90000"/>
              </a:lnSpc>
              <a:spcBef>
                <a:spcPts val="1000"/>
              </a:spcBef>
              <a:spcAft>
                <a:spcPts val="0"/>
              </a:spcAft>
              <a:buClr>
                <a:schemeClr val="dk1"/>
              </a:buClr>
              <a:buSzPct val="100000"/>
              <a:buChar char="•"/>
            </a:pPr>
            <a:r>
              <a:rPr lang="en-GB" sz="5600"/>
              <a:t>Kavanaugh, K. H.,and Kennedy, P. H. Promoting Cultural Diversity. Thousand Oaks, Calif.: Sage, 1992.</a:t>
            </a:r>
            <a:endParaRPr/>
          </a:p>
          <a:p>
            <a:pPr indent="-228600" lvl="0" marL="228600" rtl="0" algn="l">
              <a:lnSpc>
                <a:spcPct val="90000"/>
              </a:lnSpc>
              <a:spcBef>
                <a:spcPts val="1000"/>
              </a:spcBef>
              <a:spcAft>
                <a:spcPts val="0"/>
              </a:spcAft>
              <a:buClr>
                <a:schemeClr val="dk1"/>
              </a:buClr>
              <a:buSzPct val="100000"/>
              <a:buChar char="•"/>
            </a:pPr>
            <a:r>
              <a:rPr lang="en-GB" sz="5600"/>
              <a:t>Dabbagh, M. Cultural influences in Family Conflict: Family Mediation in a Multicultural Context, 2013</a:t>
            </a:r>
            <a:endParaRPr/>
          </a:p>
          <a:p>
            <a:pPr indent="-228600" lvl="0" marL="228600" rtl="0" algn="l">
              <a:lnSpc>
                <a:spcPct val="90000"/>
              </a:lnSpc>
              <a:spcBef>
                <a:spcPts val="1000"/>
              </a:spcBef>
              <a:spcAft>
                <a:spcPts val="0"/>
              </a:spcAft>
              <a:buClr>
                <a:schemeClr val="dk1"/>
              </a:buClr>
              <a:buSzPct val="100000"/>
              <a:buChar char="•"/>
            </a:pPr>
            <a:r>
              <a:rPr lang="en-GB" sz="5600"/>
              <a:t>Allan Barsky, David Este and Don Collins. Cultural Competence in Family Mediation , Mediation Quarterly, Spring 1996 </a:t>
            </a:r>
            <a:endParaRPr sz="5600"/>
          </a:p>
          <a:p>
            <a:pPr indent="-228600" lvl="0" marL="228600" rtl="0" algn="l">
              <a:lnSpc>
                <a:spcPct val="90000"/>
              </a:lnSpc>
              <a:spcBef>
                <a:spcPts val="1000"/>
              </a:spcBef>
              <a:spcAft>
                <a:spcPts val="0"/>
              </a:spcAft>
              <a:buClr>
                <a:schemeClr val="dk1"/>
              </a:buClr>
              <a:buSzPct val="100000"/>
              <a:buChar char="•"/>
            </a:pPr>
            <a:r>
              <a:rPr lang="en-GB" sz="5600"/>
              <a:t>https://www.caos-conflict-management.co.uk/equality-and-diversity-mediation.html</a:t>
            </a:r>
            <a:endParaRPr/>
          </a:p>
          <a:p>
            <a:pPr indent="-228600" lvl="0" marL="228600" rtl="0" algn="l">
              <a:lnSpc>
                <a:spcPct val="90000"/>
              </a:lnSpc>
              <a:spcBef>
                <a:spcPts val="1000"/>
              </a:spcBef>
              <a:spcAft>
                <a:spcPts val="0"/>
              </a:spcAft>
              <a:buClr>
                <a:schemeClr val="dk1"/>
              </a:buClr>
              <a:buSzPct val="100000"/>
              <a:buChar char="•"/>
            </a:pPr>
            <a:r>
              <a:rPr lang="en-GB" sz="5600"/>
              <a:t>https://pollackpeacebuilding.com/blog/3-examples-of-diversity-conflict-in-the-workplace/</a:t>
            </a:r>
            <a:endParaRPr/>
          </a:p>
          <a:p>
            <a:pPr indent="-228600" lvl="0" marL="228600" rtl="0" algn="l">
              <a:lnSpc>
                <a:spcPct val="90000"/>
              </a:lnSpc>
              <a:spcBef>
                <a:spcPts val="1000"/>
              </a:spcBef>
              <a:spcAft>
                <a:spcPts val="0"/>
              </a:spcAft>
              <a:buClr>
                <a:schemeClr val="dk1"/>
              </a:buClr>
              <a:buSzPct val="100000"/>
              <a:buChar char="•"/>
            </a:pPr>
            <a:r>
              <a:rPr lang="en-GB" sz="5600"/>
              <a:t>https://www.mindtools.com/aj565hn/resolving-workplace-conflict-through-mediation</a:t>
            </a:r>
            <a:endParaRPr/>
          </a:p>
          <a:p>
            <a:pPr indent="-228600" lvl="0" marL="228600" rtl="0" algn="l">
              <a:lnSpc>
                <a:spcPct val="90000"/>
              </a:lnSpc>
              <a:spcBef>
                <a:spcPts val="1000"/>
              </a:spcBef>
              <a:spcAft>
                <a:spcPts val="0"/>
              </a:spcAft>
              <a:buClr>
                <a:schemeClr val="dk1"/>
              </a:buClr>
              <a:buSzPct val="100000"/>
              <a:buChar char="•"/>
            </a:pPr>
            <a:r>
              <a:rPr lang="en-GB" sz="5600"/>
              <a:t>https://restorativejustice.ie/peer-mediation-in-castlerea-prison/</a:t>
            </a:r>
            <a:endParaRPr/>
          </a:p>
          <a:p>
            <a:pPr indent="-207962" lvl="0" marL="228600" rtl="0" algn="l">
              <a:lnSpc>
                <a:spcPct val="90000"/>
              </a:lnSpc>
              <a:spcBef>
                <a:spcPts val="1000"/>
              </a:spcBef>
              <a:spcAft>
                <a:spcPts val="0"/>
              </a:spcAft>
              <a:buClr>
                <a:schemeClr val="dk1"/>
              </a:buClr>
              <a:buSzPct val="100000"/>
              <a:buNone/>
            </a:pPr>
            <a:r>
              <a:t/>
            </a:r>
            <a:endParaRPr sz="1300"/>
          </a:p>
          <a:p>
            <a:pPr indent="0" lvl="0" marL="0" rtl="0" algn="l">
              <a:lnSpc>
                <a:spcPct val="90000"/>
              </a:lnSpc>
              <a:spcBef>
                <a:spcPts val="1000"/>
              </a:spcBef>
              <a:spcAft>
                <a:spcPts val="0"/>
              </a:spcAft>
              <a:buClr>
                <a:schemeClr val="dk1"/>
              </a:buClr>
              <a:buSzPct val="100000"/>
              <a:buNone/>
            </a:pPr>
            <a:r>
              <a:t/>
            </a:r>
            <a:endParaRPr sz="1300"/>
          </a:p>
          <a:p>
            <a:pPr indent="-207962" lvl="0" marL="228600" rtl="0" algn="l">
              <a:lnSpc>
                <a:spcPct val="90000"/>
              </a:lnSpc>
              <a:spcBef>
                <a:spcPts val="1000"/>
              </a:spcBef>
              <a:spcAft>
                <a:spcPts val="0"/>
              </a:spcAft>
              <a:buClr>
                <a:schemeClr val="dk1"/>
              </a:buClr>
              <a:buSzPct val="100000"/>
              <a:buNone/>
            </a:pPr>
            <a:r>
              <a:t/>
            </a:r>
            <a:endParaRPr sz="1300">
              <a:latin typeface="Calibri"/>
              <a:ea typeface="Calibri"/>
              <a:cs typeface="Calibri"/>
              <a:sym typeface="Calibri"/>
            </a:endParaRPr>
          </a:p>
          <a:p>
            <a:pPr indent="-207962" lvl="0" marL="228600" rtl="0" algn="l">
              <a:lnSpc>
                <a:spcPct val="90000"/>
              </a:lnSpc>
              <a:spcBef>
                <a:spcPts val="1000"/>
              </a:spcBef>
              <a:spcAft>
                <a:spcPts val="0"/>
              </a:spcAft>
              <a:buClr>
                <a:schemeClr val="dk1"/>
              </a:buClr>
              <a:buSzPct val="100000"/>
              <a:buNone/>
            </a:pPr>
            <a:r>
              <a:t/>
            </a:r>
            <a:endParaRPr sz="1300">
              <a:latin typeface="Times New Roman"/>
              <a:ea typeface="Times New Roman"/>
              <a:cs typeface="Times New Roman"/>
              <a:sym typeface="Times New Roman"/>
            </a:endParaRPr>
          </a:p>
          <a:p>
            <a:pPr indent="-207962" lvl="0" marL="228600" rtl="0" algn="l">
              <a:lnSpc>
                <a:spcPct val="90000"/>
              </a:lnSpc>
              <a:spcBef>
                <a:spcPts val="1000"/>
              </a:spcBef>
              <a:spcAft>
                <a:spcPts val="0"/>
              </a:spcAft>
              <a:buClr>
                <a:schemeClr val="dk1"/>
              </a:buClr>
              <a:buSzPct val="100000"/>
              <a:buNone/>
            </a:pPr>
            <a:r>
              <a:t/>
            </a:r>
            <a:endParaRPr sz="1300">
              <a:latin typeface="Calibri"/>
              <a:ea typeface="Calibri"/>
              <a:cs typeface="Calibri"/>
              <a:sym typeface="Calibri"/>
            </a:endParaRPr>
          </a:p>
          <a:p>
            <a:pPr indent="-207962" lvl="0" marL="228600" rtl="0" algn="l">
              <a:lnSpc>
                <a:spcPct val="90000"/>
              </a:lnSpc>
              <a:spcBef>
                <a:spcPts val="1000"/>
              </a:spcBef>
              <a:spcAft>
                <a:spcPts val="0"/>
              </a:spcAft>
              <a:buClr>
                <a:schemeClr val="dk1"/>
              </a:buClr>
              <a:buSzPct val="100000"/>
              <a:buNone/>
            </a:pPr>
            <a:r>
              <a:t/>
            </a:r>
            <a:endParaRPr sz="1300"/>
          </a:p>
          <a:p>
            <a:pPr indent="-207962" lvl="0" marL="228600" rtl="0" algn="l">
              <a:lnSpc>
                <a:spcPct val="90000"/>
              </a:lnSpc>
              <a:spcBef>
                <a:spcPts val="1000"/>
              </a:spcBef>
              <a:spcAft>
                <a:spcPts val="0"/>
              </a:spcAft>
              <a:buClr>
                <a:schemeClr val="dk1"/>
              </a:buClr>
              <a:buSzPct val="100000"/>
              <a:buNone/>
            </a:pPr>
            <a:r>
              <a:t/>
            </a:r>
            <a:endParaRPr sz="1300">
              <a:latin typeface="STIX Two Text"/>
              <a:ea typeface="STIX Two Text"/>
              <a:cs typeface="STIX Two Text"/>
              <a:sym typeface="STIX Two Text"/>
            </a:endParaRPr>
          </a:p>
          <a:p>
            <a:pPr indent="-207962" lvl="0" marL="228600" rtl="0" algn="l">
              <a:lnSpc>
                <a:spcPct val="90000"/>
              </a:lnSpc>
              <a:spcBef>
                <a:spcPts val="1000"/>
              </a:spcBef>
              <a:spcAft>
                <a:spcPts val="0"/>
              </a:spcAft>
              <a:buClr>
                <a:schemeClr val="dk1"/>
              </a:buClr>
              <a:buSzPct val="100000"/>
              <a:buNone/>
            </a:pPr>
            <a:r>
              <a:t/>
            </a:r>
            <a:endParaRPr sz="1300">
              <a:latin typeface="STIX Two Text"/>
              <a:ea typeface="STIX Two Text"/>
              <a:cs typeface="STIX Two Text"/>
              <a:sym typeface="STIX Two Text"/>
            </a:endParaRPr>
          </a:p>
          <a:p>
            <a:pPr indent="-207962" lvl="0" marL="228600" rtl="0" algn="l">
              <a:lnSpc>
                <a:spcPct val="90000"/>
              </a:lnSpc>
              <a:spcBef>
                <a:spcPts val="1000"/>
              </a:spcBef>
              <a:spcAft>
                <a:spcPts val="0"/>
              </a:spcAft>
              <a:buClr>
                <a:schemeClr val="dk1"/>
              </a:buClr>
              <a:buSzPct val="100000"/>
              <a:buNone/>
            </a:pPr>
            <a:r>
              <a:t/>
            </a:r>
            <a:endParaRPr sz="1300"/>
          </a:p>
          <a:p>
            <a:pPr indent="-207962" lvl="0" marL="228600" rtl="0" algn="l">
              <a:lnSpc>
                <a:spcPct val="90000"/>
              </a:lnSpc>
              <a:spcBef>
                <a:spcPts val="1000"/>
              </a:spcBef>
              <a:spcAft>
                <a:spcPts val="0"/>
              </a:spcAft>
              <a:buClr>
                <a:schemeClr val="dk1"/>
              </a:buClr>
              <a:buSzPct val="100000"/>
              <a:buNone/>
            </a:pPr>
            <a:r>
              <a:t/>
            </a:r>
            <a:endParaRPr sz="1300"/>
          </a:p>
        </p:txBody>
      </p:sp>
      <p:cxnSp>
        <p:nvCxnSpPr>
          <p:cNvPr id="618" name="Google Shape;618;p31"/>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pic>
        <p:nvPicPr>
          <p:cNvPr descr="Chart&#10;&#10;Description automatically generated with low confidence" id="619" name="Google Shape;619;p31"/>
          <p:cNvPicPr preferRelativeResize="0"/>
          <p:nvPr/>
        </p:nvPicPr>
        <p:blipFill rotWithShape="1">
          <a:blip r:embed="rId3">
            <a:alphaModFix/>
          </a:blip>
          <a:srcRect b="0" l="0" r="0" t="0"/>
          <a:stretch/>
        </p:blipFill>
        <p:spPr>
          <a:xfrm>
            <a:off x="3007180" y="5676455"/>
            <a:ext cx="6177640" cy="1135182"/>
          </a:xfrm>
          <a:prstGeom prst="rect">
            <a:avLst/>
          </a:prstGeom>
          <a:noFill/>
          <a:ln>
            <a:noFill/>
          </a:ln>
        </p:spPr>
      </p:pic>
      <p:pic>
        <p:nvPicPr>
          <p:cNvPr descr="Logo, icon, company name&#10;&#10;Description automatically generated" id="620" name="Google Shape;620;p31"/>
          <p:cNvPicPr preferRelativeResize="0"/>
          <p:nvPr/>
        </p:nvPicPr>
        <p:blipFill rotWithShape="1">
          <a:blip r:embed="rId4">
            <a:alphaModFix/>
          </a:blip>
          <a:srcRect b="0" l="0" r="0" t="0"/>
          <a:stretch/>
        </p:blipFill>
        <p:spPr>
          <a:xfrm>
            <a:off x="10046525" y="846554"/>
            <a:ext cx="1220431" cy="1173340"/>
          </a:xfrm>
          <a:prstGeom prst="rect">
            <a:avLst/>
          </a:prstGeom>
          <a:noFill/>
          <a:ln>
            <a:noFill/>
          </a:ln>
        </p:spPr>
      </p:pic>
      <p:sp>
        <p:nvSpPr>
          <p:cNvPr id="621" name="Google Shape;621;p31"/>
          <p:cNvSpPr/>
          <p:nvPr/>
        </p:nvSpPr>
        <p:spPr>
          <a:xfrm>
            <a:off x="535670" y="6032665"/>
            <a:ext cx="2471510" cy="6650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22" name="Google Shape;622;p31"/>
          <p:cNvSpPr/>
          <p:nvPr/>
        </p:nvSpPr>
        <p:spPr>
          <a:xfrm>
            <a:off x="9150124" y="6061363"/>
            <a:ext cx="2471510" cy="6650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Gree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2023-02-28T08:47:58Z</dcterms:created>
  <dc:creator>Marcinkowska, Dominika (Student)</dc:creator>
</cp:coreProperties>
</file>