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6858000" cx="12192000"/>
  <p:notesSz cx="6858000" cy="9144000"/>
  <p:embeddedFontLst>
    <p:embeddedFont>
      <p:font typeface="Work Sans"/>
      <p:regular r:id="rId35"/>
      <p:bold r:id="rId36"/>
      <p:italic r:id="rId37"/>
      <p:boldItalic r:id="rId38"/>
    </p:embeddedFont>
    <p:embeddedFont>
      <p:font typeface="DM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3" roundtripDataSignature="AMtx7mjcj0z9QNC6UcYsfNnw4/KZRdko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DMSans-bold.fntdata"/><Relationship Id="rId20" Type="http://schemas.openxmlformats.org/officeDocument/2006/relationships/slide" Target="slides/slide16.xml"/><Relationship Id="rId42" Type="http://schemas.openxmlformats.org/officeDocument/2006/relationships/font" Target="fonts/DMSans-boldItalic.fntdata"/><Relationship Id="rId41" Type="http://schemas.openxmlformats.org/officeDocument/2006/relationships/font" Target="fonts/DMSans-italic.fntdata"/><Relationship Id="rId22" Type="http://schemas.openxmlformats.org/officeDocument/2006/relationships/slide" Target="slides/slide18.xml"/><Relationship Id="rId21" Type="http://schemas.openxmlformats.org/officeDocument/2006/relationships/slide" Target="slides/slide17.xml"/><Relationship Id="rId43" Type="http://customschemas.google.com/relationships/presentationmetadata" Target="meta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WorkSans-regular.fntdata"/><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WorkSans-italic.fntdata"/><Relationship Id="rId14" Type="http://schemas.openxmlformats.org/officeDocument/2006/relationships/slide" Target="slides/slide10.xml"/><Relationship Id="rId36" Type="http://schemas.openxmlformats.org/officeDocument/2006/relationships/font" Target="fonts/WorkSans-bold.fntdata"/><Relationship Id="rId17" Type="http://schemas.openxmlformats.org/officeDocument/2006/relationships/slide" Target="slides/slide13.xml"/><Relationship Id="rId39" Type="http://schemas.openxmlformats.org/officeDocument/2006/relationships/font" Target="fonts/DMSans-regular.fntdata"/><Relationship Id="rId16" Type="http://schemas.openxmlformats.org/officeDocument/2006/relationships/slide" Target="slides/slide12.xml"/><Relationship Id="rId38" Type="http://schemas.openxmlformats.org/officeDocument/2006/relationships/font" Target="fonts/WorkSans-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34"/>
          <p:cNvSpPr txBox="1"/>
          <p:nvPr>
            <p:ph type="ctrTitle"/>
          </p:nvPr>
        </p:nvSpPr>
        <p:spPr>
          <a:xfrm>
            <a:off x="1517904" y="1517904"/>
            <a:ext cx="9144000" cy="2798064"/>
          </a:xfrm>
          <a:prstGeom prst="rect">
            <a:avLst/>
          </a:prstGeom>
          <a:noFill/>
          <a:ln>
            <a:noFill/>
          </a:ln>
        </p:spPr>
        <p:txBody>
          <a:bodyPr anchorCtr="0" anchor="b" bIns="45700" lIns="91425" spcFirstLastPara="1" rIns="91425" wrap="square" tIns="45700">
            <a:normAutofit/>
          </a:bodyPr>
          <a:lstStyle>
            <a:lvl1pPr lvl="0" algn="ctr">
              <a:lnSpc>
                <a:spcPct val="95000"/>
              </a:lnSpc>
              <a:spcBef>
                <a:spcPts val="0"/>
              </a:spcBef>
              <a:spcAft>
                <a:spcPts val="0"/>
              </a:spcAft>
              <a:buClr>
                <a:schemeClr val="dk1"/>
              </a:buClr>
              <a:buSzPts val="6000"/>
              <a:buFont typeface="Aharon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34"/>
          <p:cNvSpPr txBox="1"/>
          <p:nvPr>
            <p:ph idx="1" type="subTitle"/>
          </p:nvPr>
        </p:nvSpPr>
        <p:spPr>
          <a:xfrm>
            <a:off x="1517904" y="4572000"/>
            <a:ext cx="9144000" cy="1527048"/>
          </a:xfrm>
          <a:prstGeom prst="rect">
            <a:avLst/>
          </a:prstGeom>
          <a:noFill/>
          <a:ln>
            <a:noFill/>
          </a:ln>
        </p:spPr>
        <p:txBody>
          <a:bodyPr anchorCtr="0" anchor="t" bIns="45700" lIns="91425" spcFirstLastPara="1" rIns="91425" wrap="square" tIns="45700">
            <a:normAutofit/>
          </a:bodyPr>
          <a:lstStyle>
            <a:lvl1pPr lvl="0" algn="ctr">
              <a:lnSpc>
                <a:spcPct val="105000"/>
              </a:lnSpc>
              <a:spcBef>
                <a:spcPts val="900"/>
              </a:spcBef>
              <a:spcAft>
                <a:spcPts val="0"/>
              </a:spcAft>
              <a:buSzPts val="2400"/>
              <a:buNone/>
              <a:defRPr sz="2400">
                <a:solidFill>
                  <a:schemeClr val="dk1"/>
                </a:solidFill>
              </a:defRPr>
            </a:lvl1pPr>
            <a:lvl2pPr lvl="1" algn="ctr">
              <a:lnSpc>
                <a:spcPct val="105000"/>
              </a:lnSpc>
              <a:spcBef>
                <a:spcPts val="900"/>
              </a:spcBef>
              <a:spcAft>
                <a:spcPts val="0"/>
              </a:spcAft>
              <a:buClr>
                <a:srgbClr val="3F3F3F"/>
              </a:buClr>
              <a:buSzPts val="2000"/>
              <a:buNone/>
              <a:defRPr sz="2000"/>
            </a:lvl2pPr>
            <a:lvl3pPr lvl="2" algn="ctr">
              <a:lnSpc>
                <a:spcPct val="105000"/>
              </a:lnSpc>
              <a:spcBef>
                <a:spcPts val="600"/>
              </a:spcBef>
              <a:spcAft>
                <a:spcPts val="0"/>
              </a:spcAft>
              <a:buSzPts val="1800"/>
              <a:buNone/>
              <a:defRPr sz="1800"/>
            </a:lvl3pPr>
            <a:lvl4pPr lvl="3" algn="ctr">
              <a:lnSpc>
                <a:spcPct val="105000"/>
              </a:lnSpc>
              <a:spcBef>
                <a:spcPts val="600"/>
              </a:spcBef>
              <a:spcAft>
                <a:spcPts val="0"/>
              </a:spcAft>
              <a:buClr>
                <a:srgbClr val="3F3F3F"/>
              </a:buClr>
              <a:buSzPts val="1600"/>
              <a:buFont typeface="Avenir"/>
              <a:buNone/>
              <a:defRPr sz="1600"/>
            </a:lvl4pPr>
            <a:lvl5pPr lvl="4" algn="ctr">
              <a:lnSpc>
                <a:spcPct val="105000"/>
              </a:lnSpc>
              <a:spcBef>
                <a:spcPts val="6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 name="Google Shape;15;p34"/>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4"/>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4"/>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sz="10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sp>
        <p:nvSpPr>
          <p:cNvPr id="19" name="Google Shape;19;p35"/>
          <p:cNvSpPr txBox="1"/>
          <p:nvPr>
            <p:ph type="title"/>
          </p:nvPr>
        </p:nvSpPr>
        <p:spPr>
          <a:xfrm>
            <a:off x="1517904" y="1517904"/>
            <a:ext cx="9144000" cy="1344168"/>
          </a:xfrm>
          <a:prstGeom prst="rect">
            <a:avLst/>
          </a:prstGeom>
          <a:noFill/>
          <a:ln>
            <a:noFill/>
          </a:ln>
        </p:spPr>
        <p:txBody>
          <a:bodyPr anchorCtr="0" anchor="t" bIns="45700" lIns="91425" spcFirstLastPara="1" rIns="91425" wrap="square" tIns="4570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35"/>
          <p:cNvSpPr txBox="1"/>
          <p:nvPr>
            <p:ph idx="1" type="body"/>
          </p:nvPr>
        </p:nvSpPr>
        <p:spPr>
          <a:xfrm>
            <a:off x="1517904" y="2971800"/>
            <a:ext cx="9144000" cy="3127248"/>
          </a:xfrm>
          <a:prstGeom prst="rect">
            <a:avLst/>
          </a:prstGeom>
          <a:noFill/>
          <a:ln>
            <a:noFill/>
          </a:ln>
        </p:spPr>
        <p:txBody>
          <a:bodyPr anchorCtr="0" anchor="t" bIns="45700" lIns="91425" spcFirstLastPara="1" rIns="91425" wrap="square" tIns="45700">
            <a:normAutofit/>
          </a:bodyPr>
          <a:lstStyle>
            <a:lvl1pPr indent="-342900" lvl="0" marL="457200" algn="l">
              <a:lnSpc>
                <a:spcPct val="105000"/>
              </a:lnSpc>
              <a:spcBef>
                <a:spcPts val="900"/>
              </a:spcBef>
              <a:spcAft>
                <a:spcPts val="0"/>
              </a:spcAft>
              <a:buSzPts val="1800"/>
              <a:buChar char="+"/>
              <a:defRPr/>
            </a:lvl1pPr>
            <a:lvl2pPr indent="-228600" lvl="1" marL="914400" algn="l">
              <a:lnSpc>
                <a:spcPct val="105000"/>
              </a:lnSpc>
              <a:spcBef>
                <a:spcPts val="900"/>
              </a:spcBef>
              <a:spcAft>
                <a:spcPts val="0"/>
              </a:spcAft>
              <a:buClr>
                <a:srgbClr val="3F3F3F"/>
              </a:buClr>
              <a:buSzPts val="1800"/>
              <a:buNone/>
              <a:defRPr/>
            </a:lvl2pPr>
            <a:lvl3pPr indent="-342900" lvl="2" marL="1371600" algn="l">
              <a:lnSpc>
                <a:spcPct val="105000"/>
              </a:lnSpc>
              <a:spcBef>
                <a:spcPts val="600"/>
              </a:spcBef>
              <a:spcAft>
                <a:spcPts val="0"/>
              </a:spcAft>
              <a:buSzPts val="1800"/>
              <a:buChar char="+"/>
              <a:defRPr/>
            </a:lvl3pPr>
            <a:lvl4pPr indent="-228600" lvl="3" marL="1828800" algn="l">
              <a:lnSpc>
                <a:spcPct val="105000"/>
              </a:lnSpc>
              <a:spcBef>
                <a:spcPts val="600"/>
              </a:spcBef>
              <a:spcAft>
                <a:spcPts val="0"/>
              </a:spcAft>
              <a:buClr>
                <a:srgbClr val="3F3F3F"/>
              </a:buClr>
              <a:buSzPts val="1800"/>
              <a:buNone/>
              <a:defRPr/>
            </a:lvl4pPr>
            <a:lvl5pPr indent="-342900" lvl="4" marL="2286000" algn="l">
              <a:lnSpc>
                <a:spcPct val="105000"/>
              </a:lnSpc>
              <a:spcBef>
                <a:spcPts val="6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 name="Google Shape;21;p35"/>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5"/>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5"/>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sp>
        <p:nvSpPr>
          <p:cNvPr id="25" name="Google Shape;25;p36"/>
          <p:cNvSpPr txBox="1"/>
          <p:nvPr>
            <p:ph type="title"/>
          </p:nvPr>
        </p:nvSpPr>
        <p:spPr>
          <a:xfrm>
            <a:off x="1517904" y="1517904"/>
            <a:ext cx="9144000" cy="2852737"/>
          </a:xfrm>
          <a:prstGeom prst="rect">
            <a:avLst/>
          </a:prstGeom>
          <a:noFill/>
          <a:ln>
            <a:noFill/>
          </a:ln>
        </p:spPr>
        <p:txBody>
          <a:bodyPr anchorCtr="0" anchor="b" bIns="45700" lIns="91425" spcFirstLastPara="1" rIns="91425" wrap="square" tIns="45700">
            <a:normAutofit/>
          </a:bodyPr>
          <a:lstStyle>
            <a:lvl1pPr lvl="0" algn="l">
              <a:lnSpc>
                <a:spcPct val="95000"/>
              </a:lnSpc>
              <a:spcBef>
                <a:spcPts val="0"/>
              </a:spcBef>
              <a:spcAft>
                <a:spcPts val="0"/>
              </a:spcAft>
              <a:buClr>
                <a:schemeClr val="dk1"/>
              </a:buClr>
              <a:buSzPts val="6000"/>
              <a:buFont typeface="Aharon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36"/>
          <p:cNvSpPr txBox="1"/>
          <p:nvPr>
            <p:ph idx="1" type="body"/>
          </p:nvPr>
        </p:nvSpPr>
        <p:spPr>
          <a:xfrm>
            <a:off x="1517904" y="4572000"/>
            <a:ext cx="91440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5000"/>
              </a:lnSpc>
              <a:spcBef>
                <a:spcPts val="900"/>
              </a:spcBef>
              <a:spcAft>
                <a:spcPts val="0"/>
              </a:spcAft>
              <a:buSzPts val="2400"/>
              <a:buNone/>
              <a:defRPr sz="2400">
                <a:solidFill>
                  <a:schemeClr val="dk1"/>
                </a:solidFill>
              </a:defRPr>
            </a:lvl1pPr>
            <a:lvl2pPr indent="-228600" lvl="1" marL="914400" algn="l">
              <a:lnSpc>
                <a:spcPct val="105000"/>
              </a:lnSpc>
              <a:spcBef>
                <a:spcPts val="900"/>
              </a:spcBef>
              <a:spcAft>
                <a:spcPts val="0"/>
              </a:spcAft>
              <a:buClr>
                <a:srgbClr val="888888"/>
              </a:buClr>
              <a:buSzPts val="2000"/>
              <a:buNone/>
              <a:defRPr sz="2000">
                <a:solidFill>
                  <a:srgbClr val="888888"/>
                </a:solidFill>
              </a:defRPr>
            </a:lvl2pPr>
            <a:lvl3pPr indent="-228600" lvl="2" marL="1371600" algn="l">
              <a:lnSpc>
                <a:spcPct val="105000"/>
              </a:lnSpc>
              <a:spcBef>
                <a:spcPts val="600"/>
              </a:spcBef>
              <a:spcAft>
                <a:spcPts val="0"/>
              </a:spcAft>
              <a:buSzPts val="1800"/>
              <a:buNone/>
              <a:defRPr sz="1800">
                <a:solidFill>
                  <a:srgbClr val="888888"/>
                </a:solidFill>
              </a:defRPr>
            </a:lvl3pPr>
            <a:lvl4pPr indent="-228600" lvl="3" marL="1828800" algn="l">
              <a:lnSpc>
                <a:spcPct val="105000"/>
              </a:lnSpc>
              <a:spcBef>
                <a:spcPts val="600"/>
              </a:spcBef>
              <a:spcAft>
                <a:spcPts val="0"/>
              </a:spcAft>
              <a:buClr>
                <a:srgbClr val="888888"/>
              </a:buClr>
              <a:buSzPts val="1600"/>
              <a:buFont typeface="Avenir"/>
              <a:buNone/>
              <a:defRPr sz="1600">
                <a:solidFill>
                  <a:srgbClr val="888888"/>
                </a:solidFill>
              </a:defRPr>
            </a:lvl4pPr>
            <a:lvl5pPr indent="-228600" lvl="4" marL="2286000" algn="l">
              <a:lnSpc>
                <a:spcPct val="105000"/>
              </a:lnSpc>
              <a:spcBef>
                <a:spcPts val="600"/>
              </a:spcBef>
              <a:spcAft>
                <a:spcPts val="0"/>
              </a:spcAft>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7" name="Google Shape;27;p36"/>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6"/>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6"/>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 name="Shape 30"/>
        <p:cNvGrpSpPr/>
        <p:nvPr/>
      </p:nvGrpSpPr>
      <p:grpSpPr>
        <a:xfrm>
          <a:off x="0" y="0"/>
          <a:ext cx="0" cy="0"/>
          <a:chOff x="0" y="0"/>
          <a:chExt cx="0" cy="0"/>
        </a:xfrm>
      </p:grpSpPr>
      <p:sp>
        <p:nvSpPr>
          <p:cNvPr id="31" name="Google Shape;31;p37"/>
          <p:cNvSpPr txBox="1"/>
          <p:nvPr>
            <p:ph type="title"/>
          </p:nvPr>
        </p:nvSpPr>
        <p:spPr>
          <a:xfrm>
            <a:off x="1517904" y="1517904"/>
            <a:ext cx="9144000" cy="1344168"/>
          </a:xfrm>
          <a:prstGeom prst="rect">
            <a:avLst/>
          </a:prstGeom>
          <a:noFill/>
          <a:ln>
            <a:noFill/>
          </a:ln>
        </p:spPr>
        <p:txBody>
          <a:bodyPr anchorCtr="0" anchor="t" bIns="45700" lIns="91425" spcFirstLastPara="1" rIns="91425" wrap="square" tIns="4570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37"/>
          <p:cNvSpPr txBox="1"/>
          <p:nvPr>
            <p:ph idx="1" type="body"/>
          </p:nvPr>
        </p:nvSpPr>
        <p:spPr>
          <a:xfrm>
            <a:off x="1517904" y="2980944"/>
            <a:ext cx="4334256" cy="3118104"/>
          </a:xfrm>
          <a:prstGeom prst="rect">
            <a:avLst/>
          </a:prstGeom>
          <a:noFill/>
          <a:ln>
            <a:noFill/>
          </a:ln>
        </p:spPr>
        <p:txBody>
          <a:bodyPr anchorCtr="0" anchor="t" bIns="45700" lIns="91425" spcFirstLastPara="1" rIns="91425" wrap="square" tIns="45700">
            <a:normAutofit/>
          </a:bodyPr>
          <a:lstStyle>
            <a:lvl1pPr indent="-342900" lvl="0" marL="457200" algn="l">
              <a:lnSpc>
                <a:spcPct val="105000"/>
              </a:lnSpc>
              <a:spcBef>
                <a:spcPts val="900"/>
              </a:spcBef>
              <a:spcAft>
                <a:spcPts val="0"/>
              </a:spcAft>
              <a:buSzPts val="1800"/>
              <a:buChar char="+"/>
              <a:defRPr/>
            </a:lvl1pPr>
            <a:lvl2pPr indent="-228600" lvl="1" marL="914400" algn="l">
              <a:lnSpc>
                <a:spcPct val="105000"/>
              </a:lnSpc>
              <a:spcBef>
                <a:spcPts val="900"/>
              </a:spcBef>
              <a:spcAft>
                <a:spcPts val="0"/>
              </a:spcAft>
              <a:buClr>
                <a:srgbClr val="3F3F3F"/>
              </a:buClr>
              <a:buSzPts val="1800"/>
              <a:buNone/>
              <a:defRPr/>
            </a:lvl2pPr>
            <a:lvl3pPr indent="-342900" lvl="2" marL="1371600" algn="l">
              <a:lnSpc>
                <a:spcPct val="105000"/>
              </a:lnSpc>
              <a:spcBef>
                <a:spcPts val="600"/>
              </a:spcBef>
              <a:spcAft>
                <a:spcPts val="0"/>
              </a:spcAft>
              <a:buSzPts val="1800"/>
              <a:buChar char="+"/>
              <a:defRPr/>
            </a:lvl3pPr>
            <a:lvl4pPr indent="-228600" lvl="3" marL="1828800" algn="l">
              <a:lnSpc>
                <a:spcPct val="105000"/>
              </a:lnSpc>
              <a:spcBef>
                <a:spcPts val="600"/>
              </a:spcBef>
              <a:spcAft>
                <a:spcPts val="0"/>
              </a:spcAft>
              <a:buClr>
                <a:srgbClr val="3F3F3F"/>
              </a:buClr>
              <a:buSzPts val="1800"/>
              <a:buNone/>
              <a:defRPr/>
            </a:lvl4pPr>
            <a:lvl5pPr indent="-342900" lvl="4" marL="2286000" algn="l">
              <a:lnSpc>
                <a:spcPct val="105000"/>
              </a:lnSpc>
              <a:spcBef>
                <a:spcPts val="6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7"/>
          <p:cNvSpPr txBox="1"/>
          <p:nvPr>
            <p:ph idx="2" type="body"/>
          </p:nvPr>
        </p:nvSpPr>
        <p:spPr>
          <a:xfrm>
            <a:off x="6336792" y="2980944"/>
            <a:ext cx="4334256" cy="3118104"/>
          </a:xfrm>
          <a:prstGeom prst="rect">
            <a:avLst/>
          </a:prstGeom>
          <a:noFill/>
          <a:ln>
            <a:noFill/>
          </a:ln>
        </p:spPr>
        <p:txBody>
          <a:bodyPr anchorCtr="0" anchor="t" bIns="45700" lIns="91425" spcFirstLastPara="1" rIns="91425" wrap="square" tIns="45700">
            <a:normAutofit/>
          </a:bodyPr>
          <a:lstStyle>
            <a:lvl1pPr indent="-342900" lvl="0" marL="457200" algn="l">
              <a:lnSpc>
                <a:spcPct val="105000"/>
              </a:lnSpc>
              <a:spcBef>
                <a:spcPts val="900"/>
              </a:spcBef>
              <a:spcAft>
                <a:spcPts val="0"/>
              </a:spcAft>
              <a:buSzPts val="1800"/>
              <a:buChar char="+"/>
              <a:defRPr/>
            </a:lvl1pPr>
            <a:lvl2pPr indent="-228600" lvl="1" marL="914400" algn="l">
              <a:lnSpc>
                <a:spcPct val="105000"/>
              </a:lnSpc>
              <a:spcBef>
                <a:spcPts val="900"/>
              </a:spcBef>
              <a:spcAft>
                <a:spcPts val="0"/>
              </a:spcAft>
              <a:buClr>
                <a:srgbClr val="3F3F3F"/>
              </a:buClr>
              <a:buSzPts val="1800"/>
              <a:buNone/>
              <a:defRPr/>
            </a:lvl2pPr>
            <a:lvl3pPr indent="-342900" lvl="2" marL="1371600" algn="l">
              <a:lnSpc>
                <a:spcPct val="105000"/>
              </a:lnSpc>
              <a:spcBef>
                <a:spcPts val="600"/>
              </a:spcBef>
              <a:spcAft>
                <a:spcPts val="0"/>
              </a:spcAft>
              <a:buSzPts val="1800"/>
              <a:buChar char="+"/>
              <a:defRPr/>
            </a:lvl3pPr>
            <a:lvl4pPr indent="-228600" lvl="3" marL="1828800" algn="l">
              <a:lnSpc>
                <a:spcPct val="105000"/>
              </a:lnSpc>
              <a:spcBef>
                <a:spcPts val="600"/>
              </a:spcBef>
              <a:spcAft>
                <a:spcPts val="0"/>
              </a:spcAft>
              <a:buClr>
                <a:srgbClr val="3F3F3F"/>
              </a:buClr>
              <a:buSzPts val="1800"/>
              <a:buNone/>
              <a:defRPr/>
            </a:lvl4pPr>
            <a:lvl5pPr indent="-342900" lvl="4" marL="2286000" algn="l">
              <a:lnSpc>
                <a:spcPct val="105000"/>
              </a:lnSpc>
              <a:spcBef>
                <a:spcPts val="6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37"/>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7"/>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7"/>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37" name="Shape 37"/>
        <p:cNvGrpSpPr/>
        <p:nvPr/>
      </p:nvGrpSpPr>
      <p:grpSpPr>
        <a:xfrm>
          <a:off x="0" y="0"/>
          <a:ext cx="0" cy="0"/>
          <a:chOff x="0" y="0"/>
          <a:chExt cx="0" cy="0"/>
        </a:xfrm>
      </p:grpSpPr>
      <p:sp>
        <p:nvSpPr>
          <p:cNvPr id="38" name="Google Shape;38;p38"/>
          <p:cNvSpPr txBox="1"/>
          <p:nvPr>
            <p:ph idx="1" type="body"/>
          </p:nvPr>
        </p:nvSpPr>
        <p:spPr>
          <a:xfrm>
            <a:off x="1517905" y="2944368"/>
            <a:ext cx="4334256" cy="60602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900"/>
              </a:spcBef>
              <a:spcAft>
                <a:spcPts val="0"/>
              </a:spcAft>
              <a:buSzPts val="2400"/>
              <a:buNone/>
              <a:defRPr b="1" sz="2400"/>
            </a:lvl1pPr>
            <a:lvl2pPr indent="-228600" lvl="1" marL="914400" algn="l">
              <a:lnSpc>
                <a:spcPct val="105000"/>
              </a:lnSpc>
              <a:spcBef>
                <a:spcPts val="900"/>
              </a:spcBef>
              <a:spcAft>
                <a:spcPts val="0"/>
              </a:spcAft>
              <a:buClr>
                <a:srgbClr val="3F3F3F"/>
              </a:buClr>
              <a:buSzPts val="2000"/>
              <a:buNone/>
              <a:defRPr b="1" sz="2000"/>
            </a:lvl2pPr>
            <a:lvl3pPr indent="-228600" lvl="2" marL="1371600" algn="l">
              <a:lnSpc>
                <a:spcPct val="105000"/>
              </a:lnSpc>
              <a:spcBef>
                <a:spcPts val="600"/>
              </a:spcBef>
              <a:spcAft>
                <a:spcPts val="0"/>
              </a:spcAft>
              <a:buSzPts val="1800"/>
              <a:buNone/>
              <a:defRPr b="1" sz="1800"/>
            </a:lvl3pPr>
            <a:lvl4pPr indent="-228600" lvl="3" marL="1828800" algn="l">
              <a:lnSpc>
                <a:spcPct val="105000"/>
              </a:lnSpc>
              <a:spcBef>
                <a:spcPts val="600"/>
              </a:spcBef>
              <a:spcAft>
                <a:spcPts val="0"/>
              </a:spcAft>
              <a:buClr>
                <a:srgbClr val="3F3F3F"/>
              </a:buClr>
              <a:buSzPts val="1600"/>
              <a:buFont typeface="Avenir"/>
              <a:buNone/>
              <a:defRPr b="1" sz="1600"/>
            </a:lvl4pPr>
            <a:lvl5pPr indent="-228600" lvl="4" marL="2286000" algn="l">
              <a:lnSpc>
                <a:spcPct val="105000"/>
              </a:lnSpc>
              <a:spcBef>
                <a:spcPts val="6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38"/>
          <p:cNvSpPr txBox="1"/>
          <p:nvPr>
            <p:ph idx="2" type="body"/>
          </p:nvPr>
        </p:nvSpPr>
        <p:spPr>
          <a:xfrm>
            <a:off x="1517904" y="3644987"/>
            <a:ext cx="4334256" cy="2449645"/>
          </a:xfrm>
          <a:prstGeom prst="rect">
            <a:avLst/>
          </a:prstGeom>
          <a:noFill/>
          <a:ln>
            <a:noFill/>
          </a:ln>
        </p:spPr>
        <p:txBody>
          <a:bodyPr anchorCtr="0" anchor="t" bIns="45700" lIns="91425" spcFirstLastPara="1" rIns="91425" wrap="square" tIns="45700">
            <a:normAutofit/>
          </a:bodyPr>
          <a:lstStyle>
            <a:lvl1pPr indent="-342900" lvl="0" marL="457200" algn="l">
              <a:lnSpc>
                <a:spcPct val="105000"/>
              </a:lnSpc>
              <a:spcBef>
                <a:spcPts val="900"/>
              </a:spcBef>
              <a:spcAft>
                <a:spcPts val="0"/>
              </a:spcAft>
              <a:buSzPts val="1800"/>
              <a:buChar char="+"/>
              <a:defRPr/>
            </a:lvl1pPr>
            <a:lvl2pPr indent="-228600" lvl="1" marL="914400" algn="l">
              <a:lnSpc>
                <a:spcPct val="105000"/>
              </a:lnSpc>
              <a:spcBef>
                <a:spcPts val="900"/>
              </a:spcBef>
              <a:spcAft>
                <a:spcPts val="0"/>
              </a:spcAft>
              <a:buClr>
                <a:srgbClr val="3F3F3F"/>
              </a:buClr>
              <a:buSzPts val="1800"/>
              <a:buNone/>
              <a:defRPr/>
            </a:lvl2pPr>
            <a:lvl3pPr indent="-342900" lvl="2" marL="1371600" algn="l">
              <a:lnSpc>
                <a:spcPct val="105000"/>
              </a:lnSpc>
              <a:spcBef>
                <a:spcPts val="600"/>
              </a:spcBef>
              <a:spcAft>
                <a:spcPts val="0"/>
              </a:spcAft>
              <a:buSzPts val="1800"/>
              <a:buChar char="+"/>
              <a:defRPr/>
            </a:lvl3pPr>
            <a:lvl4pPr indent="-228600" lvl="3" marL="1828800" algn="l">
              <a:lnSpc>
                <a:spcPct val="105000"/>
              </a:lnSpc>
              <a:spcBef>
                <a:spcPts val="600"/>
              </a:spcBef>
              <a:spcAft>
                <a:spcPts val="0"/>
              </a:spcAft>
              <a:buClr>
                <a:srgbClr val="3F3F3F"/>
              </a:buClr>
              <a:buSzPts val="1800"/>
              <a:buNone/>
              <a:defRPr/>
            </a:lvl4pPr>
            <a:lvl5pPr indent="-342900" lvl="4" marL="2286000" algn="l">
              <a:lnSpc>
                <a:spcPct val="105000"/>
              </a:lnSpc>
              <a:spcBef>
                <a:spcPts val="6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8"/>
          <p:cNvSpPr txBox="1"/>
          <p:nvPr>
            <p:ph idx="3" type="body"/>
          </p:nvPr>
        </p:nvSpPr>
        <p:spPr>
          <a:xfrm>
            <a:off x="6336792" y="2944368"/>
            <a:ext cx="4334256" cy="60602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900"/>
              </a:spcBef>
              <a:spcAft>
                <a:spcPts val="0"/>
              </a:spcAft>
              <a:buSzPts val="2400"/>
              <a:buNone/>
              <a:defRPr b="1" sz="2400"/>
            </a:lvl1pPr>
            <a:lvl2pPr indent="-228600" lvl="1" marL="914400" algn="l">
              <a:lnSpc>
                <a:spcPct val="105000"/>
              </a:lnSpc>
              <a:spcBef>
                <a:spcPts val="900"/>
              </a:spcBef>
              <a:spcAft>
                <a:spcPts val="0"/>
              </a:spcAft>
              <a:buClr>
                <a:srgbClr val="3F3F3F"/>
              </a:buClr>
              <a:buSzPts val="2000"/>
              <a:buNone/>
              <a:defRPr b="1" sz="2000"/>
            </a:lvl2pPr>
            <a:lvl3pPr indent="-228600" lvl="2" marL="1371600" algn="l">
              <a:lnSpc>
                <a:spcPct val="105000"/>
              </a:lnSpc>
              <a:spcBef>
                <a:spcPts val="600"/>
              </a:spcBef>
              <a:spcAft>
                <a:spcPts val="0"/>
              </a:spcAft>
              <a:buSzPts val="1800"/>
              <a:buNone/>
              <a:defRPr b="1" sz="1800"/>
            </a:lvl3pPr>
            <a:lvl4pPr indent="-228600" lvl="3" marL="1828800" algn="l">
              <a:lnSpc>
                <a:spcPct val="105000"/>
              </a:lnSpc>
              <a:spcBef>
                <a:spcPts val="600"/>
              </a:spcBef>
              <a:spcAft>
                <a:spcPts val="0"/>
              </a:spcAft>
              <a:buClr>
                <a:srgbClr val="3F3F3F"/>
              </a:buClr>
              <a:buSzPts val="1600"/>
              <a:buFont typeface="Avenir"/>
              <a:buNone/>
              <a:defRPr b="1" sz="1600"/>
            </a:lvl4pPr>
            <a:lvl5pPr indent="-228600" lvl="4" marL="2286000" algn="l">
              <a:lnSpc>
                <a:spcPct val="105000"/>
              </a:lnSpc>
              <a:spcBef>
                <a:spcPts val="6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38"/>
          <p:cNvSpPr txBox="1"/>
          <p:nvPr>
            <p:ph idx="4" type="body"/>
          </p:nvPr>
        </p:nvSpPr>
        <p:spPr>
          <a:xfrm>
            <a:off x="6336792" y="3644987"/>
            <a:ext cx="4334256" cy="2449645"/>
          </a:xfrm>
          <a:prstGeom prst="rect">
            <a:avLst/>
          </a:prstGeom>
          <a:noFill/>
          <a:ln>
            <a:noFill/>
          </a:ln>
        </p:spPr>
        <p:txBody>
          <a:bodyPr anchorCtr="0" anchor="t" bIns="45700" lIns="91425" spcFirstLastPara="1" rIns="91425" wrap="square" tIns="45700">
            <a:normAutofit/>
          </a:bodyPr>
          <a:lstStyle>
            <a:lvl1pPr indent="-342900" lvl="0" marL="457200" algn="l">
              <a:lnSpc>
                <a:spcPct val="105000"/>
              </a:lnSpc>
              <a:spcBef>
                <a:spcPts val="900"/>
              </a:spcBef>
              <a:spcAft>
                <a:spcPts val="0"/>
              </a:spcAft>
              <a:buSzPts val="1800"/>
              <a:buChar char="+"/>
              <a:defRPr/>
            </a:lvl1pPr>
            <a:lvl2pPr indent="-228600" lvl="1" marL="914400" algn="l">
              <a:lnSpc>
                <a:spcPct val="105000"/>
              </a:lnSpc>
              <a:spcBef>
                <a:spcPts val="900"/>
              </a:spcBef>
              <a:spcAft>
                <a:spcPts val="0"/>
              </a:spcAft>
              <a:buClr>
                <a:srgbClr val="3F3F3F"/>
              </a:buClr>
              <a:buSzPts val="1800"/>
              <a:buNone/>
              <a:defRPr/>
            </a:lvl2pPr>
            <a:lvl3pPr indent="-342900" lvl="2" marL="1371600" algn="l">
              <a:lnSpc>
                <a:spcPct val="105000"/>
              </a:lnSpc>
              <a:spcBef>
                <a:spcPts val="600"/>
              </a:spcBef>
              <a:spcAft>
                <a:spcPts val="0"/>
              </a:spcAft>
              <a:buSzPts val="1800"/>
              <a:buChar char="+"/>
              <a:defRPr/>
            </a:lvl3pPr>
            <a:lvl4pPr indent="-228600" lvl="3" marL="1828800" algn="l">
              <a:lnSpc>
                <a:spcPct val="105000"/>
              </a:lnSpc>
              <a:spcBef>
                <a:spcPts val="600"/>
              </a:spcBef>
              <a:spcAft>
                <a:spcPts val="0"/>
              </a:spcAft>
              <a:buClr>
                <a:srgbClr val="3F3F3F"/>
              </a:buClr>
              <a:buSzPts val="1800"/>
              <a:buNone/>
              <a:defRPr/>
            </a:lvl4pPr>
            <a:lvl5pPr indent="-342900" lvl="4" marL="2286000" algn="l">
              <a:lnSpc>
                <a:spcPct val="105000"/>
              </a:lnSpc>
              <a:spcBef>
                <a:spcPts val="6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8"/>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8"/>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8"/>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45" name="Google Shape;45;p38"/>
          <p:cNvSpPr txBox="1"/>
          <p:nvPr>
            <p:ph type="title"/>
          </p:nvPr>
        </p:nvSpPr>
        <p:spPr>
          <a:xfrm>
            <a:off x="1517904" y="1517904"/>
            <a:ext cx="9144000" cy="1344168"/>
          </a:xfrm>
          <a:prstGeom prst="rect">
            <a:avLst/>
          </a:prstGeom>
          <a:noFill/>
          <a:ln>
            <a:noFill/>
          </a:ln>
        </p:spPr>
        <p:txBody>
          <a:bodyPr anchorCtr="0" anchor="t" bIns="45700" lIns="91425" spcFirstLastPara="1" rIns="91425" wrap="square" tIns="4570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 name="Shape 46"/>
        <p:cNvGrpSpPr/>
        <p:nvPr/>
      </p:nvGrpSpPr>
      <p:grpSpPr>
        <a:xfrm>
          <a:off x="0" y="0"/>
          <a:ext cx="0" cy="0"/>
          <a:chOff x="0" y="0"/>
          <a:chExt cx="0" cy="0"/>
        </a:xfrm>
      </p:grpSpPr>
      <p:sp>
        <p:nvSpPr>
          <p:cNvPr id="47" name="Google Shape;47;p39"/>
          <p:cNvSpPr txBox="1"/>
          <p:nvPr>
            <p:ph type="title"/>
          </p:nvPr>
        </p:nvSpPr>
        <p:spPr>
          <a:xfrm>
            <a:off x="1517904" y="1517904"/>
            <a:ext cx="9144000" cy="1344168"/>
          </a:xfrm>
          <a:prstGeom prst="rect">
            <a:avLst/>
          </a:prstGeom>
          <a:noFill/>
          <a:ln>
            <a:noFill/>
          </a:ln>
        </p:spPr>
        <p:txBody>
          <a:bodyPr anchorCtr="0" anchor="t" bIns="45700" lIns="91425" spcFirstLastPara="1" rIns="91425" wrap="square" tIns="4570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9"/>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9"/>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9"/>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40"/>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0"/>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0"/>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5" name="Shape 55"/>
        <p:cNvGrpSpPr/>
        <p:nvPr/>
      </p:nvGrpSpPr>
      <p:grpSpPr>
        <a:xfrm>
          <a:off x="0" y="0"/>
          <a:ext cx="0" cy="0"/>
          <a:chOff x="0" y="0"/>
          <a:chExt cx="0" cy="0"/>
        </a:xfrm>
      </p:grpSpPr>
      <p:sp>
        <p:nvSpPr>
          <p:cNvPr id="56" name="Google Shape;56;p41"/>
          <p:cNvSpPr txBox="1"/>
          <p:nvPr>
            <p:ph type="title"/>
          </p:nvPr>
        </p:nvSpPr>
        <p:spPr>
          <a:xfrm>
            <a:off x="1517904" y="1517904"/>
            <a:ext cx="3145536" cy="1792224"/>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3600"/>
              <a:buFont typeface="Ahar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41"/>
          <p:cNvSpPr txBox="1"/>
          <p:nvPr>
            <p:ph idx="1" type="body"/>
          </p:nvPr>
        </p:nvSpPr>
        <p:spPr>
          <a:xfrm>
            <a:off x="5330952" y="1517904"/>
            <a:ext cx="5330952" cy="4581144"/>
          </a:xfrm>
          <a:prstGeom prst="rect">
            <a:avLst/>
          </a:prstGeom>
          <a:noFill/>
          <a:ln>
            <a:noFill/>
          </a:ln>
        </p:spPr>
        <p:txBody>
          <a:bodyPr anchorCtr="0" anchor="t" bIns="45700" lIns="91425" spcFirstLastPara="1" rIns="91425" wrap="square" tIns="45700">
            <a:normAutofit/>
          </a:bodyPr>
          <a:lstStyle>
            <a:lvl1pPr indent="-431800" lvl="0" marL="457200" algn="l">
              <a:lnSpc>
                <a:spcPct val="105000"/>
              </a:lnSpc>
              <a:spcBef>
                <a:spcPts val="900"/>
              </a:spcBef>
              <a:spcAft>
                <a:spcPts val="0"/>
              </a:spcAft>
              <a:buSzPts val="3200"/>
              <a:buChar char="+"/>
              <a:defRPr sz="3200"/>
            </a:lvl1pPr>
            <a:lvl2pPr indent="-228600" lvl="1" marL="914400" algn="l">
              <a:lnSpc>
                <a:spcPct val="105000"/>
              </a:lnSpc>
              <a:spcBef>
                <a:spcPts val="900"/>
              </a:spcBef>
              <a:spcAft>
                <a:spcPts val="0"/>
              </a:spcAft>
              <a:buClr>
                <a:srgbClr val="3F3F3F"/>
              </a:buClr>
              <a:buSzPts val="2800"/>
              <a:buNone/>
              <a:defRPr sz="2800"/>
            </a:lvl2pPr>
            <a:lvl3pPr indent="-381000" lvl="2" marL="1371600" algn="l">
              <a:lnSpc>
                <a:spcPct val="105000"/>
              </a:lnSpc>
              <a:spcBef>
                <a:spcPts val="600"/>
              </a:spcBef>
              <a:spcAft>
                <a:spcPts val="0"/>
              </a:spcAft>
              <a:buSzPts val="2400"/>
              <a:buChar char="+"/>
              <a:defRPr sz="2400"/>
            </a:lvl3pPr>
            <a:lvl4pPr indent="-228600" lvl="3" marL="1828800" algn="l">
              <a:lnSpc>
                <a:spcPct val="105000"/>
              </a:lnSpc>
              <a:spcBef>
                <a:spcPts val="600"/>
              </a:spcBef>
              <a:spcAft>
                <a:spcPts val="0"/>
              </a:spcAft>
              <a:buClr>
                <a:srgbClr val="3F3F3F"/>
              </a:buClr>
              <a:buSzPts val="2000"/>
              <a:buFont typeface="Avenir"/>
              <a:buNone/>
              <a:defRPr sz="2000"/>
            </a:lvl4pPr>
            <a:lvl5pPr indent="-355600" lvl="4" marL="2286000" algn="l">
              <a:lnSpc>
                <a:spcPct val="105000"/>
              </a:lnSpc>
              <a:spcBef>
                <a:spcPts val="600"/>
              </a:spcBef>
              <a:spcAft>
                <a:spcPts val="0"/>
              </a:spcAft>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8" name="Google Shape;58;p41"/>
          <p:cNvSpPr txBox="1"/>
          <p:nvPr>
            <p:ph idx="2" type="body"/>
          </p:nvPr>
        </p:nvSpPr>
        <p:spPr>
          <a:xfrm>
            <a:off x="1517904" y="3483864"/>
            <a:ext cx="3145536" cy="2615184"/>
          </a:xfrm>
          <a:prstGeom prst="rect">
            <a:avLst/>
          </a:prstGeom>
          <a:noFill/>
          <a:ln>
            <a:noFill/>
          </a:ln>
        </p:spPr>
        <p:txBody>
          <a:bodyPr anchorCtr="0" anchor="t" bIns="45700" lIns="91425" spcFirstLastPara="1" rIns="91425" wrap="square" tIns="45700">
            <a:normAutofit/>
          </a:bodyPr>
          <a:lstStyle>
            <a:lvl1pPr indent="-228600" lvl="0" marL="457200" algn="l">
              <a:lnSpc>
                <a:spcPct val="105000"/>
              </a:lnSpc>
              <a:spcBef>
                <a:spcPts val="900"/>
              </a:spcBef>
              <a:spcAft>
                <a:spcPts val="0"/>
              </a:spcAft>
              <a:buSzPts val="2000"/>
              <a:buNone/>
              <a:defRPr sz="2000"/>
            </a:lvl1pPr>
            <a:lvl2pPr indent="-228600" lvl="1" marL="914400" algn="l">
              <a:lnSpc>
                <a:spcPct val="105000"/>
              </a:lnSpc>
              <a:spcBef>
                <a:spcPts val="900"/>
              </a:spcBef>
              <a:spcAft>
                <a:spcPts val="0"/>
              </a:spcAft>
              <a:buClr>
                <a:srgbClr val="3F3F3F"/>
              </a:buClr>
              <a:buSzPts val="1400"/>
              <a:buNone/>
              <a:defRPr sz="1400"/>
            </a:lvl2pPr>
            <a:lvl3pPr indent="-228600" lvl="2" marL="1371600" algn="l">
              <a:lnSpc>
                <a:spcPct val="105000"/>
              </a:lnSpc>
              <a:spcBef>
                <a:spcPts val="600"/>
              </a:spcBef>
              <a:spcAft>
                <a:spcPts val="0"/>
              </a:spcAft>
              <a:buSzPts val="1200"/>
              <a:buNone/>
              <a:defRPr sz="1200"/>
            </a:lvl3pPr>
            <a:lvl4pPr indent="-228600" lvl="3" marL="1828800" algn="l">
              <a:lnSpc>
                <a:spcPct val="105000"/>
              </a:lnSpc>
              <a:spcBef>
                <a:spcPts val="600"/>
              </a:spcBef>
              <a:spcAft>
                <a:spcPts val="0"/>
              </a:spcAft>
              <a:buClr>
                <a:srgbClr val="3F3F3F"/>
              </a:buClr>
              <a:buSzPts val="1000"/>
              <a:buFont typeface="Avenir"/>
              <a:buNone/>
              <a:defRPr sz="1000"/>
            </a:lvl4pPr>
            <a:lvl5pPr indent="-228600" lvl="4" marL="2286000" algn="l">
              <a:lnSpc>
                <a:spcPct val="105000"/>
              </a:lnSpc>
              <a:spcBef>
                <a:spcPts val="600"/>
              </a:spcBef>
              <a:spcAft>
                <a:spcPts val="0"/>
              </a:spcAft>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 name="Google Shape;59;p41"/>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1"/>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1"/>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2" name="Shape 62"/>
        <p:cNvGrpSpPr/>
        <p:nvPr/>
      </p:nvGrpSpPr>
      <p:grpSpPr>
        <a:xfrm>
          <a:off x="0" y="0"/>
          <a:ext cx="0" cy="0"/>
          <a:chOff x="0" y="0"/>
          <a:chExt cx="0" cy="0"/>
        </a:xfrm>
      </p:grpSpPr>
      <p:sp>
        <p:nvSpPr>
          <p:cNvPr id="63" name="Google Shape;63;p42"/>
          <p:cNvSpPr txBox="1"/>
          <p:nvPr>
            <p:ph type="title"/>
          </p:nvPr>
        </p:nvSpPr>
        <p:spPr>
          <a:xfrm>
            <a:off x="1517904" y="1517904"/>
            <a:ext cx="3145536" cy="1792224"/>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3600"/>
              <a:buFont typeface="Ahar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42"/>
          <p:cNvSpPr/>
          <p:nvPr>
            <p:ph idx="2" type="pic"/>
          </p:nvPr>
        </p:nvSpPr>
        <p:spPr>
          <a:xfrm>
            <a:off x="5349240" y="764032"/>
            <a:ext cx="6089904" cy="5330952"/>
          </a:xfrm>
          <a:prstGeom prst="rect">
            <a:avLst/>
          </a:prstGeom>
          <a:solidFill>
            <a:srgbClr val="F2F2F2"/>
          </a:solidFill>
          <a:ln>
            <a:noFill/>
          </a:ln>
        </p:spPr>
      </p:sp>
      <p:sp>
        <p:nvSpPr>
          <p:cNvPr id="65" name="Google Shape;65;p42"/>
          <p:cNvSpPr txBox="1"/>
          <p:nvPr>
            <p:ph idx="1" type="body"/>
          </p:nvPr>
        </p:nvSpPr>
        <p:spPr>
          <a:xfrm>
            <a:off x="1517904" y="3483864"/>
            <a:ext cx="3145536" cy="2615184"/>
          </a:xfrm>
          <a:prstGeom prst="rect">
            <a:avLst/>
          </a:prstGeom>
          <a:noFill/>
          <a:ln>
            <a:noFill/>
          </a:ln>
        </p:spPr>
        <p:txBody>
          <a:bodyPr anchorCtr="0" anchor="t" bIns="45700" lIns="91425" spcFirstLastPara="1" rIns="91425" wrap="square" tIns="45700">
            <a:normAutofit/>
          </a:bodyPr>
          <a:lstStyle>
            <a:lvl1pPr indent="-228600" lvl="0" marL="457200" algn="l">
              <a:lnSpc>
                <a:spcPct val="105000"/>
              </a:lnSpc>
              <a:spcBef>
                <a:spcPts val="900"/>
              </a:spcBef>
              <a:spcAft>
                <a:spcPts val="0"/>
              </a:spcAft>
              <a:buSzPts val="2000"/>
              <a:buNone/>
              <a:defRPr sz="2000"/>
            </a:lvl1pPr>
            <a:lvl2pPr indent="-228600" lvl="1" marL="914400" algn="l">
              <a:lnSpc>
                <a:spcPct val="105000"/>
              </a:lnSpc>
              <a:spcBef>
                <a:spcPts val="900"/>
              </a:spcBef>
              <a:spcAft>
                <a:spcPts val="0"/>
              </a:spcAft>
              <a:buClr>
                <a:srgbClr val="3F3F3F"/>
              </a:buClr>
              <a:buSzPts val="1400"/>
              <a:buNone/>
              <a:defRPr sz="1400"/>
            </a:lvl2pPr>
            <a:lvl3pPr indent="-228600" lvl="2" marL="1371600" algn="l">
              <a:lnSpc>
                <a:spcPct val="105000"/>
              </a:lnSpc>
              <a:spcBef>
                <a:spcPts val="600"/>
              </a:spcBef>
              <a:spcAft>
                <a:spcPts val="0"/>
              </a:spcAft>
              <a:buSzPts val="1200"/>
              <a:buNone/>
              <a:defRPr sz="1200"/>
            </a:lvl3pPr>
            <a:lvl4pPr indent="-228600" lvl="3" marL="1828800" algn="l">
              <a:lnSpc>
                <a:spcPct val="105000"/>
              </a:lnSpc>
              <a:spcBef>
                <a:spcPts val="600"/>
              </a:spcBef>
              <a:spcAft>
                <a:spcPts val="0"/>
              </a:spcAft>
              <a:buClr>
                <a:srgbClr val="3F3F3F"/>
              </a:buClr>
              <a:buSzPts val="1000"/>
              <a:buFont typeface="Avenir"/>
              <a:buNone/>
              <a:defRPr sz="1000"/>
            </a:lvl4pPr>
            <a:lvl5pPr indent="-228600" lvl="4" marL="2286000" algn="l">
              <a:lnSpc>
                <a:spcPct val="105000"/>
              </a:lnSpc>
              <a:spcBef>
                <a:spcPts val="600"/>
              </a:spcBef>
              <a:spcAft>
                <a:spcPts val="0"/>
              </a:spcAft>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 name="Google Shape;66;p42"/>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2"/>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42"/>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9" name="Shape 69"/>
        <p:cNvGrpSpPr/>
        <p:nvPr/>
      </p:nvGrpSpPr>
      <p:grpSpPr>
        <a:xfrm>
          <a:off x="0" y="0"/>
          <a:ext cx="0" cy="0"/>
          <a:chOff x="0" y="0"/>
          <a:chExt cx="0" cy="0"/>
        </a:xfrm>
      </p:grpSpPr>
      <p:sp>
        <p:nvSpPr>
          <p:cNvPr id="70" name="Google Shape;70;p43"/>
          <p:cNvSpPr txBox="1"/>
          <p:nvPr>
            <p:ph type="title"/>
          </p:nvPr>
        </p:nvSpPr>
        <p:spPr>
          <a:xfrm>
            <a:off x="1517904" y="1517904"/>
            <a:ext cx="9144000" cy="1344168"/>
          </a:xfrm>
          <a:prstGeom prst="rect">
            <a:avLst/>
          </a:prstGeom>
          <a:noFill/>
          <a:ln>
            <a:noFill/>
          </a:ln>
        </p:spPr>
        <p:txBody>
          <a:bodyPr anchorCtr="0" anchor="t" bIns="45700" lIns="91425" spcFirstLastPara="1" rIns="91425" wrap="square" tIns="4570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43"/>
          <p:cNvSpPr txBox="1"/>
          <p:nvPr>
            <p:ph idx="1" type="body"/>
          </p:nvPr>
        </p:nvSpPr>
        <p:spPr>
          <a:xfrm rot="5400000">
            <a:off x="4526280" y="-36576"/>
            <a:ext cx="3127248" cy="9144000"/>
          </a:xfrm>
          <a:prstGeom prst="rect">
            <a:avLst/>
          </a:prstGeom>
          <a:noFill/>
          <a:ln>
            <a:noFill/>
          </a:ln>
        </p:spPr>
        <p:txBody>
          <a:bodyPr anchorCtr="0" anchor="t" bIns="45700" lIns="91425" spcFirstLastPara="1" rIns="91425" wrap="square" tIns="45700">
            <a:normAutofit/>
          </a:bodyPr>
          <a:lstStyle>
            <a:lvl1pPr indent="-342900" lvl="0" marL="457200" algn="l">
              <a:lnSpc>
                <a:spcPct val="105000"/>
              </a:lnSpc>
              <a:spcBef>
                <a:spcPts val="900"/>
              </a:spcBef>
              <a:spcAft>
                <a:spcPts val="0"/>
              </a:spcAft>
              <a:buSzPts val="1800"/>
              <a:buChar char="+"/>
              <a:defRPr/>
            </a:lvl1pPr>
            <a:lvl2pPr indent="-228600" lvl="1" marL="914400" algn="l">
              <a:lnSpc>
                <a:spcPct val="105000"/>
              </a:lnSpc>
              <a:spcBef>
                <a:spcPts val="900"/>
              </a:spcBef>
              <a:spcAft>
                <a:spcPts val="0"/>
              </a:spcAft>
              <a:buClr>
                <a:srgbClr val="3F3F3F"/>
              </a:buClr>
              <a:buSzPts val="1800"/>
              <a:buNone/>
              <a:defRPr/>
            </a:lvl2pPr>
            <a:lvl3pPr indent="-342900" lvl="2" marL="1371600" algn="l">
              <a:lnSpc>
                <a:spcPct val="105000"/>
              </a:lnSpc>
              <a:spcBef>
                <a:spcPts val="600"/>
              </a:spcBef>
              <a:spcAft>
                <a:spcPts val="0"/>
              </a:spcAft>
              <a:buSzPts val="1800"/>
              <a:buChar char="+"/>
              <a:defRPr/>
            </a:lvl3pPr>
            <a:lvl4pPr indent="-228600" lvl="3" marL="1828800" algn="l">
              <a:lnSpc>
                <a:spcPct val="105000"/>
              </a:lnSpc>
              <a:spcBef>
                <a:spcPts val="600"/>
              </a:spcBef>
              <a:spcAft>
                <a:spcPts val="0"/>
              </a:spcAft>
              <a:buClr>
                <a:srgbClr val="3F3F3F"/>
              </a:buClr>
              <a:buSzPts val="1800"/>
              <a:buNone/>
              <a:defRPr/>
            </a:lvl4pPr>
            <a:lvl5pPr indent="-342900" lvl="4" marL="2286000" algn="l">
              <a:lnSpc>
                <a:spcPct val="105000"/>
              </a:lnSpc>
              <a:spcBef>
                <a:spcPts val="6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43"/>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3"/>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3"/>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5" name="Shape 75"/>
        <p:cNvGrpSpPr/>
        <p:nvPr/>
      </p:nvGrpSpPr>
      <p:grpSpPr>
        <a:xfrm>
          <a:off x="0" y="0"/>
          <a:ext cx="0" cy="0"/>
          <a:chOff x="0" y="0"/>
          <a:chExt cx="0" cy="0"/>
        </a:xfrm>
      </p:grpSpPr>
      <p:sp>
        <p:nvSpPr>
          <p:cNvPr id="76" name="Google Shape;76;p44"/>
          <p:cNvSpPr txBox="1"/>
          <p:nvPr>
            <p:ph type="title"/>
          </p:nvPr>
        </p:nvSpPr>
        <p:spPr>
          <a:xfrm rot="5400000">
            <a:off x="7287289" y="2680932"/>
            <a:ext cx="4546786" cy="2220731"/>
          </a:xfrm>
          <a:prstGeom prst="rect">
            <a:avLst/>
          </a:prstGeom>
          <a:noFill/>
          <a:ln>
            <a:noFill/>
          </a:ln>
        </p:spPr>
        <p:txBody>
          <a:bodyPr anchorCtr="0" anchor="t" bIns="45700" lIns="91425" spcFirstLastPara="1" rIns="91425" wrap="square" tIns="45700">
            <a:normAutofit/>
          </a:bodyPr>
          <a:lstStyle>
            <a:lvl1pPr lvl="0" algn="l">
              <a:lnSpc>
                <a:spcPct val="9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44"/>
          <p:cNvSpPr txBox="1"/>
          <p:nvPr>
            <p:ph idx="1" type="body"/>
          </p:nvPr>
        </p:nvSpPr>
        <p:spPr>
          <a:xfrm rot="5400000">
            <a:off x="2525788" y="510021"/>
            <a:ext cx="4546786" cy="6562553"/>
          </a:xfrm>
          <a:prstGeom prst="rect">
            <a:avLst/>
          </a:prstGeom>
          <a:noFill/>
          <a:ln>
            <a:noFill/>
          </a:ln>
        </p:spPr>
        <p:txBody>
          <a:bodyPr anchorCtr="0" anchor="t" bIns="45700" lIns="91425" spcFirstLastPara="1" rIns="91425" wrap="square" tIns="45700">
            <a:normAutofit/>
          </a:bodyPr>
          <a:lstStyle>
            <a:lvl1pPr indent="-342900" lvl="0" marL="457200" algn="l">
              <a:lnSpc>
                <a:spcPct val="105000"/>
              </a:lnSpc>
              <a:spcBef>
                <a:spcPts val="900"/>
              </a:spcBef>
              <a:spcAft>
                <a:spcPts val="0"/>
              </a:spcAft>
              <a:buSzPts val="1800"/>
              <a:buChar char="+"/>
              <a:defRPr/>
            </a:lvl1pPr>
            <a:lvl2pPr indent="-228600" lvl="1" marL="914400" algn="l">
              <a:lnSpc>
                <a:spcPct val="105000"/>
              </a:lnSpc>
              <a:spcBef>
                <a:spcPts val="900"/>
              </a:spcBef>
              <a:spcAft>
                <a:spcPts val="0"/>
              </a:spcAft>
              <a:buClr>
                <a:srgbClr val="3F3F3F"/>
              </a:buClr>
              <a:buSzPts val="1800"/>
              <a:buNone/>
              <a:defRPr/>
            </a:lvl2pPr>
            <a:lvl3pPr indent="-342900" lvl="2" marL="1371600" algn="l">
              <a:lnSpc>
                <a:spcPct val="105000"/>
              </a:lnSpc>
              <a:spcBef>
                <a:spcPts val="600"/>
              </a:spcBef>
              <a:spcAft>
                <a:spcPts val="0"/>
              </a:spcAft>
              <a:buSzPts val="1800"/>
              <a:buChar char="+"/>
              <a:defRPr/>
            </a:lvl3pPr>
            <a:lvl4pPr indent="-228600" lvl="3" marL="1828800" algn="l">
              <a:lnSpc>
                <a:spcPct val="105000"/>
              </a:lnSpc>
              <a:spcBef>
                <a:spcPts val="600"/>
              </a:spcBef>
              <a:spcAft>
                <a:spcPts val="0"/>
              </a:spcAft>
              <a:buClr>
                <a:srgbClr val="3F3F3F"/>
              </a:buClr>
              <a:buSzPts val="1800"/>
              <a:buNone/>
              <a:defRPr/>
            </a:lvl4pPr>
            <a:lvl5pPr indent="-342900" lvl="4" marL="2286000" algn="l">
              <a:lnSpc>
                <a:spcPct val="105000"/>
              </a:lnSpc>
              <a:spcBef>
                <a:spcPts val="6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44"/>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4"/>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44"/>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3"/>
          <p:cNvSpPr txBox="1"/>
          <p:nvPr>
            <p:ph type="title"/>
          </p:nvPr>
        </p:nvSpPr>
        <p:spPr>
          <a:xfrm>
            <a:off x="1517904" y="1517904"/>
            <a:ext cx="9144000" cy="1344168"/>
          </a:xfrm>
          <a:prstGeom prst="rect">
            <a:avLst/>
          </a:prstGeom>
          <a:noFill/>
          <a:ln>
            <a:noFill/>
          </a:ln>
        </p:spPr>
        <p:txBody>
          <a:bodyPr anchorCtr="0" anchor="t" bIns="45700" lIns="91425" spcFirstLastPara="1" rIns="91425" wrap="square" tIns="45700">
            <a:normAutofit/>
          </a:bodyPr>
          <a:lstStyle>
            <a:lvl1pPr lvl="0" marR="0" rtl="0" algn="l">
              <a:lnSpc>
                <a:spcPct val="95000"/>
              </a:lnSpc>
              <a:spcBef>
                <a:spcPts val="0"/>
              </a:spcBef>
              <a:spcAft>
                <a:spcPts val="0"/>
              </a:spcAft>
              <a:buClr>
                <a:schemeClr val="dk1"/>
              </a:buClr>
              <a:buSzPts val="4200"/>
              <a:buFont typeface="Aharoni"/>
              <a:buNone/>
              <a:defRPr b="0" i="0" sz="4200" u="none" cap="none" strike="noStrike">
                <a:solidFill>
                  <a:schemeClr val="dk1"/>
                </a:solidFill>
                <a:latin typeface="Aharoni"/>
                <a:ea typeface="Aharoni"/>
                <a:cs typeface="Aharoni"/>
                <a:sym typeface="Aharon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3"/>
          <p:cNvSpPr txBox="1"/>
          <p:nvPr>
            <p:ph idx="1" type="body"/>
          </p:nvPr>
        </p:nvSpPr>
        <p:spPr>
          <a:xfrm>
            <a:off x="1517904" y="2971800"/>
            <a:ext cx="9144000" cy="3127248"/>
          </a:xfrm>
          <a:prstGeom prst="rect">
            <a:avLst/>
          </a:prstGeom>
          <a:noFill/>
          <a:ln>
            <a:noFill/>
          </a:ln>
        </p:spPr>
        <p:txBody>
          <a:bodyPr anchorCtr="0" anchor="t" bIns="45700" lIns="91425" spcFirstLastPara="1" rIns="91425" wrap="square" tIns="45700">
            <a:normAutofit/>
          </a:bodyPr>
          <a:lstStyle>
            <a:lvl1pPr indent="-393700" lvl="0" marL="457200" marR="0" rtl="0" algn="l">
              <a:lnSpc>
                <a:spcPct val="105000"/>
              </a:lnSpc>
              <a:spcBef>
                <a:spcPts val="900"/>
              </a:spcBef>
              <a:spcAft>
                <a:spcPts val="0"/>
              </a:spcAft>
              <a:buClr>
                <a:schemeClr val="accent5"/>
              </a:buClr>
              <a:buSzPts val="2600"/>
              <a:buFont typeface="Avenir"/>
              <a:buChar char="+"/>
              <a:defRPr b="0" i="0" sz="2600" u="none" cap="none" strike="noStrike">
                <a:solidFill>
                  <a:schemeClr val="dk1"/>
                </a:solidFill>
                <a:latin typeface="Avenir"/>
                <a:ea typeface="Avenir"/>
                <a:cs typeface="Avenir"/>
                <a:sym typeface="Avenir"/>
              </a:defRPr>
            </a:lvl1pPr>
            <a:lvl2pPr indent="-228600" lvl="1" marL="914400" marR="0" rtl="0" algn="l">
              <a:lnSpc>
                <a:spcPct val="105000"/>
              </a:lnSpc>
              <a:spcBef>
                <a:spcPts val="900"/>
              </a:spcBef>
              <a:spcAft>
                <a:spcPts val="0"/>
              </a:spcAft>
              <a:buClr>
                <a:srgbClr val="3F3F3F"/>
              </a:buClr>
              <a:buSzPts val="2000"/>
              <a:buFont typeface="Arial"/>
              <a:buNone/>
              <a:defRPr b="0" i="0" sz="2000" u="none" cap="none" strike="noStrike">
                <a:solidFill>
                  <a:srgbClr val="3F3F3F"/>
                </a:solidFill>
                <a:latin typeface="Avenir"/>
                <a:ea typeface="Avenir"/>
                <a:cs typeface="Avenir"/>
                <a:sym typeface="Avenir"/>
              </a:defRPr>
            </a:lvl2pPr>
            <a:lvl3pPr indent="-355600" lvl="2" marL="1371600" marR="0" rtl="0" algn="l">
              <a:lnSpc>
                <a:spcPct val="105000"/>
              </a:lnSpc>
              <a:spcBef>
                <a:spcPts val="600"/>
              </a:spcBef>
              <a:spcAft>
                <a:spcPts val="0"/>
              </a:spcAft>
              <a:buClr>
                <a:schemeClr val="accent5"/>
              </a:buClr>
              <a:buSzPts val="2000"/>
              <a:buFont typeface="Avenir"/>
              <a:buChar char="+"/>
              <a:defRPr b="0" i="0" sz="2000" u="none" cap="none" strike="noStrike">
                <a:solidFill>
                  <a:schemeClr val="dk1"/>
                </a:solidFill>
                <a:latin typeface="Avenir"/>
                <a:ea typeface="Avenir"/>
                <a:cs typeface="Avenir"/>
                <a:sym typeface="Avenir"/>
              </a:defRPr>
            </a:lvl3pPr>
            <a:lvl4pPr indent="-228600" lvl="3" marL="1828800" marR="0" rtl="0" algn="l">
              <a:lnSpc>
                <a:spcPct val="105000"/>
              </a:lnSpc>
              <a:spcBef>
                <a:spcPts val="600"/>
              </a:spcBef>
              <a:spcAft>
                <a:spcPts val="0"/>
              </a:spcAft>
              <a:buClr>
                <a:srgbClr val="3F3F3F"/>
              </a:buClr>
              <a:buSzPts val="1800"/>
              <a:buFont typeface="Avenir"/>
              <a:buNone/>
              <a:defRPr b="0" i="1" sz="1800" u="none" cap="none" strike="noStrike">
                <a:solidFill>
                  <a:srgbClr val="3F3F3F"/>
                </a:solidFill>
                <a:latin typeface="Avenir"/>
                <a:ea typeface="Avenir"/>
                <a:cs typeface="Avenir"/>
                <a:sym typeface="Avenir"/>
              </a:defRPr>
            </a:lvl4pPr>
            <a:lvl5pPr indent="-342900" lvl="4" marL="2286000" marR="0" rtl="0" algn="l">
              <a:lnSpc>
                <a:spcPct val="105000"/>
              </a:lnSpc>
              <a:spcBef>
                <a:spcPts val="600"/>
              </a:spcBef>
              <a:spcAft>
                <a:spcPts val="0"/>
              </a:spcAft>
              <a:buClr>
                <a:schemeClr val="accent5"/>
              </a:buClr>
              <a:buSzPts val="1800"/>
              <a:buFont typeface="Avenir"/>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 name="Google Shape;8;p33"/>
          <p:cNvSpPr txBox="1"/>
          <p:nvPr>
            <p:ph idx="10" type="dt"/>
          </p:nvPr>
        </p:nvSpPr>
        <p:spPr>
          <a:xfrm>
            <a:off x="8805672" y="6400800"/>
            <a:ext cx="1865376"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9" name="Google Shape;9;p33"/>
          <p:cNvSpPr txBox="1"/>
          <p:nvPr>
            <p:ph idx="11" type="ftr"/>
          </p:nvPr>
        </p:nvSpPr>
        <p:spPr>
          <a:xfrm>
            <a:off x="758952" y="6400800"/>
            <a:ext cx="60990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10" name="Google Shape;10;p33"/>
          <p:cNvSpPr txBox="1"/>
          <p:nvPr>
            <p:ph idx="12" type="sldNum"/>
          </p:nvPr>
        </p:nvSpPr>
        <p:spPr>
          <a:xfrm>
            <a:off x="10899648" y="6400800"/>
            <a:ext cx="530352"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i="0" sz="1000" u="none" cap="none" strike="noStrike">
                <a:solidFill>
                  <a:schemeClr val="dk1"/>
                </a:solidFill>
                <a:latin typeface="Avenir"/>
                <a:ea typeface="Avenir"/>
                <a:cs typeface="Avenir"/>
                <a:sym typeface="Avenir"/>
              </a:defRPr>
            </a:lvl1pPr>
            <a:lvl2pPr indent="0" lvl="1" marL="0" marR="0" rtl="0" algn="r">
              <a:spcBef>
                <a:spcPts val="0"/>
              </a:spcBef>
              <a:buNone/>
              <a:defRPr b="1" i="0" sz="1000" u="none" cap="none" strike="noStrike">
                <a:solidFill>
                  <a:schemeClr val="dk1"/>
                </a:solidFill>
                <a:latin typeface="Avenir"/>
                <a:ea typeface="Avenir"/>
                <a:cs typeface="Avenir"/>
                <a:sym typeface="Avenir"/>
              </a:defRPr>
            </a:lvl2pPr>
            <a:lvl3pPr indent="0" lvl="2" marL="0" marR="0" rtl="0" algn="r">
              <a:spcBef>
                <a:spcPts val="0"/>
              </a:spcBef>
              <a:buNone/>
              <a:defRPr b="1" i="0" sz="1000" u="none" cap="none" strike="noStrike">
                <a:solidFill>
                  <a:schemeClr val="dk1"/>
                </a:solidFill>
                <a:latin typeface="Avenir"/>
                <a:ea typeface="Avenir"/>
                <a:cs typeface="Avenir"/>
                <a:sym typeface="Avenir"/>
              </a:defRPr>
            </a:lvl3pPr>
            <a:lvl4pPr indent="0" lvl="3" marL="0" marR="0" rtl="0" algn="r">
              <a:spcBef>
                <a:spcPts val="0"/>
              </a:spcBef>
              <a:buNone/>
              <a:defRPr b="1" i="0" sz="1000" u="none" cap="none" strike="noStrike">
                <a:solidFill>
                  <a:schemeClr val="dk1"/>
                </a:solidFill>
                <a:latin typeface="Avenir"/>
                <a:ea typeface="Avenir"/>
                <a:cs typeface="Avenir"/>
                <a:sym typeface="Avenir"/>
              </a:defRPr>
            </a:lvl4pPr>
            <a:lvl5pPr indent="0" lvl="4" marL="0" marR="0" rtl="0" algn="r">
              <a:spcBef>
                <a:spcPts val="0"/>
              </a:spcBef>
              <a:buNone/>
              <a:defRPr b="1" i="0" sz="1000" u="none" cap="none" strike="noStrike">
                <a:solidFill>
                  <a:schemeClr val="dk1"/>
                </a:solidFill>
                <a:latin typeface="Avenir"/>
                <a:ea typeface="Avenir"/>
                <a:cs typeface="Avenir"/>
                <a:sym typeface="Avenir"/>
              </a:defRPr>
            </a:lvl5pPr>
            <a:lvl6pPr indent="0" lvl="5" marL="0" marR="0" rtl="0" algn="r">
              <a:spcBef>
                <a:spcPts val="0"/>
              </a:spcBef>
              <a:buNone/>
              <a:defRPr b="1" i="0" sz="1000" u="none" cap="none" strike="noStrike">
                <a:solidFill>
                  <a:schemeClr val="dk1"/>
                </a:solidFill>
                <a:latin typeface="Avenir"/>
                <a:ea typeface="Avenir"/>
                <a:cs typeface="Avenir"/>
                <a:sym typeface="Avenir"/>
              </a:defRPr>
            </a:lvl6pPr>
            <a:lvl7pPr indent="0" lvl="6" marL="0" marR="0" rtl="0" algn="r">
              <a:spcBef>
                <a:spcPts val="0"/>
              </a:spcBef>
              <a:buNone/>
              <a:defRPr b="1" i="0" sz="1000" u="none" cap="none" strike="noStrike">
                <a:solidFill>
                  <a:schemeClr val="dk1"/>
                </a:solidFill>
                <a:latin typeface="Avenir"/>
                <a:ea typeface="Avenir"/>
                <a:cs typeface="Avenir"/>
                <a:sym typeface="Avenir"/>
              </a:defRPr>
            </a:lvl7pPr>
            <a:lvl8pPr indent="0" lvl="7" marL="0" marR="0" rtl="0" algn="r">
              <a:spcBef>
                <a:spcPts val="0"/>
              </a:spcBef>
              <a:buNone/>
              <a:defRPr b="1" i="0" sz="1000" u="none" cap="none" strike="noStrike">
                <a:solidFill>
                  <a:schemeClr val="dk1"/>
                </a:solidFill>
                <a:latin typeface="Avenir"/>
                <a:ea typeface="Avenir"/>
                <a:cs typeface="Avenir"/>
                <a:sym typeface="Avenir"/>
              </a:defRPr>
            </a:lvl8pPr>
            <a:lvl9pPr indent="0" lvl="8" marL="0" marR="0" rtl="0" algn="r">
              <a:spcBef>
                <a:spcPts val="0"/>
              </a:spcBef>
              <a:buNone/>
              <a:defRPr b="1" i="0" sz="1000" u="none" cap="none" strike="noStrike">
                <a:solidFill>
                  <a:schemeClr val="dk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33"/>
          <p:cNvSpPr/>
          <p:nvPr/>
        </p:nvSpPr>
        <p:spPr>
          <a:xfrm>
            <a:off x="0" y="0"/>
            <a:ext cx="12192000" cy="6105524"/>
          </a:xfrm>
          <a:custGeom>
            <a:rect b="b" l="l" r="r" t="t"/>
            <a:pathLst>
              <a:path extrusionOk="0" h="6105524" w="12192000">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86" name="Google Shape;86;p1"/>
          <p:cNvSpPr/>
          <p:nvPr/>
        </p:nvSpPr>
        <p:spPr>
          <a:xfrm>
            <a:off x="0" y="-1"/>
            <a:ext cx="12192000" cy="6858000"/>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87" name="Google Shape;87;p1"/>
          <p:cNvSpPr/>
          <p:nvPr/>
        </p:nvSpPr>
        <p:spPr>
          <a:xfrm>
            <a:off x="0" y="-1"/>
            <a:ext cx="11430001" cy="6858000"/>
          </a:xfrm>
          <a:custGeom>
            <a:rect b="b" l="l" r="r" t="t"/>
            <a:pathLst>
              <a:path extrusionOk="0" h="6858000" w="11430001">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88" name="Google Shape;88;p1"/>
          <p:cNvSpPr txBox="1"/>
          <p:nvPr>
            <p:ph type="ctrTitle"/>
          </p:nvPr>
        </p:nvSpPr>
        <p:spPr>
          <a:xfrm>
            <a:off x="5219206" y="1743276"/>
            <a:ext cx="6210795" cy="2796945"/>
          </a:xfrm>
          <a:prstGeom prst="rect">
            <a:avLst/>
          </a:prstGeom>
          <a:noFill/>
          <a:ln>
            <a:noFill/>
          </a:ln>
        </p:spPr>
        <p:txBody>
          <a:bodyPr anchorCtr="0" anchor="b" bIns="45700" lIns="91425" spcFirstLastPara="1" rIns="91425" wrap="square" tIns="45700">
            <a:normAutofit/>
          </a:bodyPr>
          <a:lstStyle/>
          <a:p>
            <a:pPr indent="0" lvl="0" marL="0" rtl="0" algn="ctr">
              <a:lnSpc>
                <a:spcPct val="95000"/>
              </a:lnSpc>
              <a:spcBef>
                <a:spcPts val="0"/>
              </a:spcBef>
              <a:spcAft>
                <a:spcPts val="0"/>
              </a:spcAft>
              <a:buClr>
                <a:schemeClr val="accent4"/>
              </a:buClr>
              <a:buSzPts val="6000"/>
              <a:buFont typeface="Aharoni"/>
              <a:buNone/>
            </a:pPr>
            <a:r>
              <a:rPr lang="en-GB">
                <a:solidFill>
                  <a:schemeClr val="accent4"/>
                </a:solidFill>
              </a:rPr>
              <a:t>MULTICULTURAL CONFLICT</a:t>
            </a:r>
            <a:endParaRPr/>
          </a:p>
        </p:txBody>
      </p:sp>
      <p:pic>
        <p:nvPicPr>
          <p:cNvPr descr="Logo, icon, company name&#10;&#10;Description automatically generated" id="89" name="Google Shape;89;p1"/>
          <p:cNvPicPr preferRelativeResize="0"/>
          <p:nvPr/>
        </p:nvPicPr>
        <p:blipFill rotWithShape="1">
          <a:blip r:embed="rId3">
            <a:alphaModFix/>
          </a:blip>
          <a:srcRect b="0" l="0" r="0" t="0"/>
          <a:stretch/>
        </p:blipFill>
        <p:spPr>
          <a:xfrm>
            <a:off x="9974094" y="758953"/>
            <a:ext cx="1421034" cy="1366202"/>
          </a:xfrm>
          <a:prstGeom prst="rect">
            <a:avLst/>
          </a:prstGeom>
          <a:noFill/>
          <a:ln>
            <a:noFill/>
          </a:ln>
        </p:spPr>
      </p:pic>
      <p:pic>
        <p:nvPicPr>
          <p:cNvPr descr="Chart&#10;&#10;Description automatically generated with low confidence" id="90" name="Google Shape;90;p1"/>
          <p:cNvPicPr preferRelativeResize="0"/>
          <p:nvPr/>
        </p:nvPicPr>
        <p:blipFill rotWithShape="1">
          <a:blip r:embed="rId4">
            <a:alphaModFix/>
          </a:blip>
          <a:srcRect b="0" l="0" r="0" t="0"/>
          <a:stretch/>
        </p:blipFill>
        <p:spPr>
          <a:xfrm>
            <a:off x="2918353" y="5692555"/>
            <a:ext cx="6731167" cy="1161074"/>
          </a:xfrm>
          <a:prstGeom prst="rect">
            <a:avLst/>
          </a:prstGeom>
          <a:noFill/>
          <a:ln>
            <a:noFill/>
          </a:ln>
        </p:spPr>
      </p:pic>
      <p:sp>
        <p:nvSpPr>
          <p:cNvPr id="91" name="Google Shape;91;p1"/>
          <p:cNvSpPr/>
          <p:nvPr/>
        </p:nvSpPr>
        <p:spPr>
          <a:xfrm>
            <a:off x="223283" y="5705666"/>
            <a:ext cx="2695069" cy="116107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92" name="Google Shape;92;p1"/>
          <p:cNvSpPr/>
          <p:nvPr/>
        </p:nvSpPr>
        <p:spPr>
          <a:xfrm>
            <a:off x="9602843" y="5696927"/>
            <a:ext cx="2616332" cy="116107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pic>
        <p:nvPicPr>
          <p:cNvPr descr="40 Comics That I Made To Show The Differences And Similarities Between  Chinese And Western Cultures | Bored Panda" id="93" name="Google Shape;93;p1"/>
          <p:cNvPicPr preferRelativeResize="0"/>
          <p:nvPr/>
        </p:nvPicPr>
        <p:blipFill rotWithShape="1">
          <a:blip r:embed="rId5">
            <a:alphaModFix/>
          </a:blip>
          <a:srcRect b="9433" l="0" r="0" t="0"/>
          <a:stretch/>
        </p:blipFill>
        <p:spPr>
          <a:xfrm>
            <a:off x="72770" y="992471"/>
            <a:ext cx="5380598" cy="487305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type="title"/>
          </p:nvPr>
        </p:nvSpPr>
        <p:spPr>
          <a:xfrm>
            <a:off x="1624230" y="862137"/>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400"/>
              <a:buFont typeface="Aharoni"/>
              <a:buNone/>
            </a:pPr>
            <a:r>
              <a:rPr b="1" lang="en-GB" sz="4400">
                <a:latin typeface="Aharoni"/>
                <a:ea typeface="Aharoni"/>
                <a:cs typeface="Aharoni"/>
                <a:sym typeface="Aharoni"/>
              </a:rPr>
              <a:t>MULTICULTURAL CONFLICT </a:t>
            </a:r>
            <a:endParaRPr/>
          </a:p>
        </p:txBody>
      </p:sp>
      <p:grpSp>
        <p:nvGrpSpPr>
          <p:cNvPr id="99" name="Google Shape;99;p2"/>
          <p:cNvGrpSpPr/>
          <p:nvPr/>
        </p:nvGrpSpPr>
        <p:grpSpPr>
          <a:xfrm>
            <a:off x="961901" y="1947553"/>
            <a:ext cx="10268197" cy="4239491"/>
            <a:chOff x="0" y="0"/>
            <a:chExt cx="10268197" cy="4239491"/>
          </a:xfrm>
        </p:grpSpPr>
        <p:sp>
          <p:nvSpPr>
            <p:cNvPr id="100" name="Google Shape;100;p2"/>
            <p:cNvSpPr/>
            <p:nvPr/>
          </p:nvSpPr>
          <p:spPr>
            <a:xfrm>
              <a:off x="0" y="0"/>
              <a:ext cx="8727968" cy="1271847"/>
            </a:xfrm>
            <a:prstGeom prst="roundRect">
              <a:avLst>
                <a:gd fmla="val 10000" name="adj"/>
              </a:avLst>
            </a:prstGeom>
            <a:solidFill>
              <a:srgbClr val="A3A74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txBox="1"/>
            <p:nvPr/>
          </p:nvSpPr>
          <p:spPr>
            <a:xfrm>
              <a:off x="37251" y="37251"/>
              <a:ext cx="7355545" cy="1197345"/>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Avenir"/>
                <a:buNone/>
              </a:pPr>
              <a:r>
                <a:rPr b="0" i="0" lang="en-GB" sz="1400" u="none" cap="none" strike="noStrike">
                  <a:solidFill>
                    <a:schemeClr val="lt1"/>
                  </a:solidFill>
                  <a:latin typeface="Avenir"/>
                  <a:ea typeface="Avenir"/>
                  <a:cs typeface="Avenir"/>
                  <a:sym typeface="Avenir"/>
                </a:rPr>
                <a:t>Conflict that arises between people or social groups that are divided by cultural barriers can be referred to as "cross-cultural conflict". </a:t>
              </a:r>
              <a:endParaRPr/>
            </a:p>
          </p:txBody>
        </p:sp>
        <p:sp>
          <p:nvSpPr>
            <p:cNvPr id="102" name="Google Shape;102;p2"/>
            <p:cNvSpPr/>
            <p:nvPr/>
          </p:nvSpPr>
          <p:spPr>
            <a:xfrm>
              <a:off x="770114" y="1483822"/>
              <a:ext cx="8727968" cy="1271847"/>
            </a:xfrm>
            <a:prstGeom prst="roundRect">
              <a:avLst>
                <a:gd fmla="val 10000" name="adj"/>
              </a:avLst>
            </a:prstGeom>
            <a:solidFill>
              <a:srgbClr val="52AC4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txBox="1"/>
            <p:nvPr/>
          </p:nvSpPr>
          <p:spPr>
            <a:xfrm>
              <a:off x="807365" y="1521073"/>
              <a:ext cx="7056650" cy="1197345"/>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Avenir"/>
                <a:buNone/>
              </a:pPr>
              <a:r>
                <a:rPr b="0" i="0" lang="en-GB" sz="1400" u="none" cap="none" strike="noStrike">
                  <a:solidFill>
                    <a:schemeClr val="lt1"/>
                  </a:solidFill>
                  <a:latin typeface="Avenir"/>
                  <a:ea typeface="Avenir"/>
                  <a:cs typeface="Avenir"/>
                  <a:sym typeface="Avenir"/>
                </a:rPr>
                <a:t>However, people can belong to a variety of groups, even within the same society, based on a variety of factors, such as kinship into families or clans, language, religion, ethnicity, or nationality; socioeconomic status, social classes; geographic location, political interest groups; or institutional memberships, professions, trade unions, organisations and industries.</a:t>
              </a:r>
              <a:endParaRPr/>
            </a:p>
          </p:txBody>
        </p:sp>
        <p:sp>
          <p:nvSpPr>
            <p:cNvPr id="104" name="Google Shape;104;p2"/>
            <p:cNvSpPr/>
            <p:nvPr/>
          </p:nvSpPr>
          <p:spPr>
            <a:xfrm>
              <a:off x="1540229" y="2967644"/>
              <a:ext cx="8727968" cy="1271847"/>
            </a:xfrm>
            <a:prstGeom prst="roundRect">
              <a:avLst>
                <a:gd fmla="val 10000" name="adj"/>
              </a:avLst>
            </a:prstGeom>
            <a:solidFill>
              <a:srgbClr val="40B19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txBox="1"/>
            <p:nvPr/>
          </p:nvSpPr>
          <p:spPr>
            <a:xfrm>
              <a:off x="1577480" y="3004895"/>
              <a:ext cx="7056650" cy="1197345"/>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Avenir"/>
                <a:buNone/>
              </a:pPr>
              <a:r>
                <a:rPr b="0" i="0" lang="en-GB" sz="1400" u="none" cap="none" strike="noStrike">
                  <a:solidFill>
                    <a:schemeClr val="lt1"/>
                  </a:solidFill>
                  <a:latin typeface="Avenir"/>
                  <a:ea typeface="Avenir"/>
                  <a:cs typeface="Avenir"/>
                  <a:sym typeface="Avenir"/>
                </a:rPr>
                <a:t>Potential groups increase in number as a society becomes more complex and diverse. Each of these groups is a possible "container" for culture, therefore any complex society is likely to consist of a variety of "subcultures," or people who are themselves "multicultural" due to their participation in many, overlapping groups. This implies that conflicts across cultural boundaries may take place concurrently at several levels.</a:t>
              </a:r>
              <a:endParaRPr/>
            </a:p>
          </p:txBody>
        </p:sp>
        <p:sp>
          <p:nvSpPr>
            <p:cNvPr id="106" name="Google Shape;106;p2"/>
            <p:cNvSpPr/>
            <p:nvPr/>
          </p:nvSpPr>
          <p:spPr>
            <a:xfrm>
              <a:off x="7901267" y="964484"/>
              <a:ext cx="826700" cy="826700"/>
            </a:xfrm>
            <a:prstGeom prst="downArrow">
              <a:avLst>
                <a:gd fmla="val 55000" name="adj1"/>
                <a:gd fmla="val 45000" name="adj2"/>
              </a:avLst>
            </a:prstGeom>
            <a:solidFill>
              <a:srgbClr val="E0E1CF">
                <a:alpha val="89803"/>
              </a:srgbClr>
            </a:solidFill>
            <a:ln cap="flat" cmpd="sng" w="12700">
              <a:solidFill>
                <a:srgbClr val="E0E1CF">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txBox="1"/>
            <p:nvPr/>
          </p:nvSpPr>
          <p:spPr>
            <a:xfrm>
              <a:off x="8087274" y="964484"/>
              <a:ext cx="454686" cy="622092"/>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3600"/>
                <a:buFont typeface="Avenir"/>
                <a:buNone/>
              </a:pPr>
              <a:r>
                <a:t/>
              </a:r>
              <a:endParaRPr b="0" i="0" sz="3600" u="none" cap="none" strike="noStrike">
                <a:solidFill>
                  <a:schemeClr val="dk1"/>
                </a:solidFill>
                <a:latin typeface="Avenir"/>
                <a:ea typeface="Avenir"/>
                <a:cs typeface="Avenir"/>
                <a:sym typeface="Avenir"/>
              </a:endParaRPr>
            </a:p>
          </p:txBody>
        </p:sp>
        <p:sp>
          <p:nvSpPr>
            <p:cNvPr id="108" name="Google Shape;108;p2"/>
            <p:cNvSpPr/>
            <p:nvPr/>
          </p:nvSpPr>
          <p:spPr>
            <a:xfrm>
              <a:off x="8671382" y="2439827"/>
              <a:ext cx="826700" cy="826700"/>
            </a:xfrm>
            <a:prstGeom prst="downArrow">
              <a:avLst>
                <a:gd fmla="val 55000" name="adj1"/>
                <a:gd fmla="val 45000" name="adj2"/>
              </a:avLst>
            </a:prstGeom>
            <a:solidFill>
              <a:srgbClr val="CCE3DB">
                <a:alpha val="89803"/>
              </a:srgbClr>
            </a:solidFill>
            <a:ln cap="flat" cmpd="sng" w="12700">
              <a:solidFill>
                <a:srgbClr val="CCE3D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txBox="1"/>
            <p:nvPr/>
          </p:nvSpPr>
          <p:spPr>
            <a:xfrm>
              <a:off x="8857389" y="2439827"/>
              <a:ext cx="454686" cy="622092"/>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3600"/>
                <a:buFont typeface="Avenir"/>
                <a:buNone/>
              </a:pPr>
              <a:r>
                <a:t/>
              </a:r>
              <a:endParaRPr b="0" i="0" sz="3600" u="none" cap="none" strike="noStrike">
                <a:solidFill>
                  <a:schemeClr val="dk1"/>
                </a:solidFill>
                <a:latin typeface="Avenir"/>
                <a:ea typeface="Avenir"/>
                <a:cs typeface="Avenir"/>
                <a:sym typeface="Aveni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4"/>
          <p:cNvSpPr txBox="1"/>
          <p:nvPr>
            <p:ph type="title"/>
          </p:nvPr>
        </p:nvSpPr>
        <p:spPr>
          <a:xfrm>
            <a:off x="1067869" y="1102267"/>
            <a:ext cx="10056262"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SOURCES OF MULTICULTURAL CONFLICT</a:t>
            </a:r>
            <a:endParaRPr/>
          </a:p>
        </p:txBody>
      </p:sp>
      <p:grpSp>
        <p:nvGrpSpPr>
          <p:cNvPr id="115" name="Google Shape;115;p4"/>
          <p:cNvGrpSpPr/>
          <p:nvPr/>
        </p:nvGrpSpPr>
        <p:grpSpPr>
          <a:xfrm>
            <a:off x="894154" y="2711992"/>
            <a:ext cx="10403689" cy="3925863"/>
            <a:chOff x="2" y="0"/>
            <a:chExt cx="10403689" cy="3925863"/>
          </a:xfrm>
        </p:grpSpPr>
        <p:sp>
          <p:nvSpPr>
            <p:cNvPr id="116" name="Google Shape;116;p4"/>
            <p:cNvSpPr/>
            <p:nvPr/>
          </p:nvSpPr>
          <p:spPr>
            <a:xfrm>
              <a:off x="2" y="0"/>
              <a:ext cx="10403689" cy="3925863"/>
            </a:xfrm>
            <a:prstGeom prst="rightArrow">
              <a:avLst>
                <a:gd fmla="val 50000" name="adj1"/>
                <a:gd fmla="val 50000" name="adj2"/>
              </a:avLst>
            </a:prstGeom>
            <a:solidFill>
              <a:srgbClr val="CDE3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4"/>
            <p:cNvSpPr/>
            <p:nvPr/>
          </p:nvSpPr>
          <p:spPr>
            <a:xfrm>
              <a:off x="1358" y="1177758"/>
              <a:ext cx="1406171" cy="1570345"/>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4"/>
            <p:cNvSpPr txBox="1"/>
            <p:nvPr/>
          </p:nvSpPr>
          <p:spPr>
            <a:xfrm>
              <a:off x="70002" y="1246402"/>
              <a:ext cx="1268883" cy="143305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Language</a:t>
              </a:r>
              <a:endParaRPr/>
            </a:p>
          </p:txBody>
        </p:sp>
        <p:sp>
          <p:nvSpPr>
            <p:cNvPr id="119" name="Google Shape;119;p4"/>
            <p:cNvSpPr/>
            <p:nvPr/>
          </p:nvSpPr>
          <p:spPr>
            <a:xfrm>
              <a:off x="1500493" y="1177758"/>
              <a:ext cx="1406171" cy="1570345"/>
            </a:xfrm>
            <a:prstGeom prst="roundRect">
              <a:avLst>
                <a:gd fmla="val 16667" name="adj"/>
              </a:avLst>
            </a:prstGeom>
            <a:solidFill>
              <a:srgbClr val="3FB5A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4"/>
            <p:cNvSpPr txBox="1"/>
            <p:nvPr/>
          </p:nvSpPr>
          <p:spPr>
            <a:xfrm>
              <a:off x="1569137" y="1246402"/>
              <a:ext cx="1268883" cy="143305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Social values</a:t>
              </a:r>
              <a:endParaRPr/>
            </a:p>
          </p:txBody>
        </p:sp>
        <p:sp>
          <p:nvSpPr>
            <p:cNvPr id="121" name="Google Shape;121;p4"/>
            <p:cNvSpPr/>
            <p:nvPr/>
          </p:nvSpPr>
          <p:spPr>
            <a:xfrm>
              <a:off x="2999627" y="1177758"/>
              <a:ext cx="1406171" cy="1570345"/>
            </a:xfrm>
            <a:prstGeom prst="roundRect">
              <a:avLst>
                <a:gd fmla="val 16667" name="adj"/>
              </a:avLst>
            </a:prstGeom>
            <a:solidFill>
              <a:srgbClr val="3CB9A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
            <p:cNvSpPr txBox="1"/>
            <p:nvPr/>
          </p:nvSpPr>
          <p:spPr>
            <a:xfrm>
              <a:off x="3068271" y="1246402"/>
              <a:ext cx="1268883" cy="143305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Traditions</a:t>
              </a:r>
              <a:endParaRPr/>
            </a:p>
          </p:txBody>
        </p:sp>
        <p:sp>
          <p:nvSpPr>
            <p:cNvPr id="123" name="Google Shape;123;p4"/>
            <p:cNvSpPr/>
            <p:nvPr/>
          </p:nvSpPr>
          <p:spPr>
            <a:xfrm>
              <a:off x="4498761" y="1177758"/>
              <a:ext cx="1406171" cy="1570345"/>
            </a:xfrm>
            <a:prstGeom prst="roundRect">
              <a:avLst>
                <a:gd fmla="val 16667" name="adj"/>
              </a:avLst>
            </a:prstGeom>
            <a:solidFill>
              <a:srgbClr val="3ABDB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4"/>
            <p:cNvSpPr txBox="1"/>
            <p:nvPr/>
          </p:nvSpPr>
          <p:spPr>
            <a:xfrm>
              <a:off x="4567405" y="1246402"/>
              <a:ext cx="1268883" cy="143305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Beliefs and values</a:t>
              </a:r>
              <a:endParaRPr/>
            </a:p>
          </p:txBody>
        </p:sp>
        <p:sp>
          <p:nvSpPr>
            <p:cNvPr id="125" name="Google Shape;125;p4"/>
            <p:cNvSpPr/>
            <p:nvPr/>
          </p:nvSpPr>
          <p:spPr>
            <a:xfrm>
              <a:off x="5997895" y="1177758"/>
              <a:ext cx="1406171" cy="1570345"/>
            </a:xfrm>
            <a:prstGeom prst="roundRect">
              <a:avLst>
                <a:gd fmla="val 16667" name="adj"/>
              </a:avLst>
            </a:prstGeom>
            <a:solidFill>
              <a:srgbClr val="37BAC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
            <p:cNvSpPr txBox="1"/>
            <p:nvPr/>
          </p:nvSpPr>
          <p:spPr>
            <a:xfrm>
              <a:off x="6066539" y="1246402"/>
              <a:ext cx="1268883" cy="143305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Ethnic background</a:t>
              </a:r>
              <a:endParaRPr/>
            </a:p>
          </p:txBody>
        </p:sp>
        <p:sp>
          <p:nvSpPr>
            <p:cNvPr id="127" name="Google Shape;127;p4"/>
            <p:cNvSpPr/>
            <p:nvPr/>
          </p:nvSpPr>
          <p:spPr>
            <a:xfrm>
              <a:off x="7497030" y="1177758"/>
              <a:ext cx="1406171" cy="1570345"/>
            </a:xfrm>
            <a:prstGeom prst="roundRect">
              <a:avLst>
                <a:gd fmla="val 16667" name="adj"/>
              </a:avLst>
            </a:prstGeom>
            <a:solidFill>
              <a:srgbClr val="34B3C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
            <p:cNvSpPr txBox="1"/>
            <p:nvPr/>
          </p:nvSpPr>
          <p:spPr>
            <a:xfrm>
              <a:off x="7565674" y="1246402"/>
              <a:ext cx="1268883" cy="143305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Religion</a:t>
              </a:r>
              <a:endParaRPr/>
            </a:p>
          </p:txBody>
        </p:sp>
        <p:sp>
          <p:nvSpPr>
            <p:cNvPr id="129" name="Google Shape;129;p4"/>
            <p:cNvSpPr/>
            <p:nvPr/>
          </p:nvSpPr>
          <p:spPr>
            <a:xfrm>
              <a:off x="8996164" y="1177758"/>
              <a:ext cx="1406171" cy="1570345"/>
            </a:xfrm>
            <a:prstGeom prst="roundRect">
              <a:avLst>
                <a:gd fmla="val 16667"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
            <p:cNvSpPr txBox="1"/>
            <p:nvPr/>
          </p:nvSpPr>
          <p:spPr>
            <a:xfrm>
              <a:off x="9064808" y="1246402"/>
              <a:ext cx="1268883" cy="143305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Politics</a:t>
              </a:r>
              <a:endParaRPr/>
            </a:p>
          </p:txBody>
        </p:sp>
      </p:grpSp>
      <p:sp>
        <p:nvSpPr>
          <p:cNvPr id="131" name="Google Shape;131;p4"/>
          <p:cNvSpPr txBox="1"/>
          <p:nvPr/>
        </p:nvSpPr>
        <p:spPr>
          <a:xfrm>
            <a:off x="1067869" y="2048108"/>
            <a:ext cx="9766708" cy="796653"/>
          </a:xfrm>
          <a:prstGeom prst="rect">
            <a:avLst/>
          </a:prstGeom>
          <a:noFill/>
          <a:ln>
            <a:noFill/>
          </a:ln>
        </p:spPr>
        <p:txBody>
          <a:bodyPr anchorCtr="0" anchor="ctr" bIns="30475" lIns="30475" spcFirstLastPara="1" rIns="30475" wrap="square" tIns="30475">
            <a:noAutofit/>
          </a:bodyPr>
          <a:lstStyle/>
          <a:p>
            <a:pPr indent="0" lvl="0" marL="0" marR="0" rtl="0" algn="l">
              <a:lnSpc>
                <a:spcPct val="90000"/>
              </a:lnSpc>
              <a:spcBef>
                <a:spcPts val="0"/>
              </a:spcBef>
              <a:spcAft>
                <a:spcPts val="0"/>
              </a:spcAft>
              <a:buClr>
                <a:schemeClr val="dk1"/>
              </a:buClr>
              <a:buSzPts val="1800"/>
              <a:buFont typeface="Calibri"/>
              <a:buNone/>
            </a:pPr>
            <a:r>
              <a:rPr b="1" i="0" lang="en-GB" sz="1800" u="none" cap="none" strike="noStrike">
                <a:solidFill>
                  <a:schemeClr val="dk1"/>
                </a:solidFill>
                <a:latin typeface="Calibri"/>
                <a:ea typeface="Calibri"/>
                <a:cs typeface="Calibri"/>
                <a:sym typeface="Calibri"/>
              </a:rPr>
              <a:t>Seeing as people from various cultures have distinct cultural values, thoughts, traditions, etc., there are obstacles that prevent successful communication. A barrier due to culture can be:</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sp>
        <p:nvSpPr>
          <p:cNvPr id="136" name="Google Shape;13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37" name="Google Shape;137;p5"/>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38" name="Google Shape;138;p5"/>
          <p:cNvSpPr/>
          <p:nvPr/>
        </p:nvSpPr>
        <p:spPr>
          <a:xfrm>
            <a:off x="0" y="0"/>
            <a:ext cx="11430001" cy="6168789"/>
          </a:xfrm>
          <a:custGeom>
            <a:rect b="b" l="l" r="r" t="t"/>
            <a:pathLst>
              <a:path extrusionOk="0" h="6168789" w="11430001">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39" name="Google Shape;139;p5"/>
          <p:cNvSpPr txBox="1"/>
          <p:nvPr>
            <p:ph type="title"/>
          </p:nvPr>
        </p:nvSpPr>
        <p:spPr>
          <a:xfrm>
            <a:off x="6542567" y="1039185"/>
            <a:ext cx="4565650" cy="1344613"/>
          </a:xfrm>
          <a:prstGeom prst="rect">
            <a:avLst/>
          </a:prstGeom>
          <a:noFill/>
          <a:ln>
            <a:noFill/>
          </a:ln>
        </p:spPr>
        <p:txBody>
          <a:bodyPr anchorCtr="0" anchor="t" bIns="45700" lIns="91425" spcFirstLastPara="1" rIns="91425" wrap="square" tIns="45700">
            <a:normAutofit/>
          </a:bodyPr>
          <a:lstStyle/>
          <a:p>
            <a:pPr indent="0" lvl="0" marL="0" rtl="0" algn="l">
              <a:lnSpc>
                <a:spcPct val="95000"/>
              </a:lnSpc>
              <a:spcBef>
                <a:spcPts val="0"/>
              </a:spcBef>
              <a:spcAft>
                <a:spcPts val="0"/>
              </a:spcAft>
              <a:buClr>
                <a:schemeClr val="dk1"/>
              </a:buClr>
              <a:buSzPts val="3900"/>
              <a:buFont typeface="Aharoni"/>
              <a:buNone/>
            </a:pPr>
            <a:r>
              <a:rPr lang="en-GB" sz="3900"/>
              <a:t>ETHNOCENTRISM </a:t>
            </a:r>
            <a:endParaRPr/>
          </a:p>
        </p:txBody>
      </p:sp>
      <p:pic>
        <p:nvPicPr>
          <p:cNvPr descr="Careful Trevor, Your Ethnocentrism is Showing | by Cool Black Dudes | Medium" id="140" name="Google Shape;140;p5"/>
          <p:cNvPicPr preferRelativeResize="0"/>
          <p:nvPr/>
        </p:nvPicPr>
        <p:blipFill rotWithShape="1">
          <a:blip r:embed="rId3">
            <a:alphaModFix/>
          </a:blip>
          <a:srcRect b="13512" l="8580" r="8624" t="21226"/>
          <a:stretch/>
        </p:blipFill>
        <p:spPr>
          <a:xfrm>
            <a:off x="93644" y="2091238"/>
            <a:ext cx="5908713" cy="3493004"/>
          </a:xfrm>
          <a:prstGeom prst="rect">
            <a:avLst/>
          </a:prstGeom>
          <a:noFill/>
          <a:ln>
            <a:noFill/>
          </a:ln>
        </p:spPr>
      </p:pic>
      <p:sp>
        <p:nvSpPr>
          <p:cNvPr id="141" name="Google Shape;141;p5"/>
          <p:cNvSpPr txBox="1"/>
          <p:nvPr>
            <p:ph idx="1" type="body"/>
          </p:nvPr>
        </p:nvSpPr>
        <p:spPr>
          <a:xfrm>
            <a:off x="6096000" y="1975589"/>
            <a:ext cx="5142615" cy="4088184"/>
          </a:xfrm>
          <a:prstGeom prst="rect">
            <a:avLst/>
          </a:prstGeom>
          <a:noFill/>
          <a:ln>
            <a:noFill/>
          </a:ln>
        </p:spPr>
        <p:txBody>
          <a:bodyPr anchorCtr="0" anchor="t" bIns="45700" lIns="91425" spcFirstLastPara="1" rIns="91425" wrap="square" tIns="45700">
            <a:normAutofit/>
          </a:bodyPr>
          <a:lstStyle/>
          <a:p>
            <a:pPr indent="-365760" lvl="0" marL="365760" rtl="0" algn="l">
              <a:lnSpc>
                <a:spcPct val="95000"/>
              </a:lnSpc>
              <a:spcBef>
                <a:spcPts val="0"/>
              </a:spcBef>
              <a:spcAft>
                <a:spcPts val="0"/>
              </a:spcAft>
              <a:buSzPts val="1800"/>
              <a:buChar char="+"/>
            </a:pPr>
            <a:r>
              <a:rPr lang="en-GB" sz="1800">
                <a:latin typeface="Calibri"/>
                <a:ea typeface="Calibri"/>
                <a:cs typeface="Calibri"/>
                <a:sym typeface="Calibri"/>
              </a:rPr>
              <a:t>E</a:t>
            </a:r>
            <a:r>
              <a:rPr i="0" lang="en-GB" sz="1800" u="none" strike="noStrike">
                <a:latin typeface="Calibri"/>
                <a:ea typeface="Calibri"/>
                <a:cs typeface="Calibri"/>
                <a:sym typeface="Calibri"/>
              </a:rPr>
              <a:t>thnocentrism is the most frequent cause of multicultural conflict. </a:t>
            </a:r>
            <a:endParaRPr/>
          </a:p>
          <a:p>
            <a:pPr indent="-365760" lvl="0" marL="365760" rtl="0" algn="l">
              <a:lnSpc>
                <a:spcPct val="95000"/>
              </a:lnSpc>
              <a:spcBef>
                <a:spcPts val="900"/>
              </a:spcBef>
              <a:spcAft>
                <a:spcPts val="0"/>
              </a:spcAft>
              <a:buSzPts val="1800"/>
              <a:buChar char="+"/>
            </a:pPr>
            <a:r>
              <a:rPr i="0" lang="en-GB" sz="1800" u="none" strike="noStrike">
                <a:latin typeface="Calibri"/>
                <a:ea typeface="Calibri"/>
                <a:cs typeface="Calibri"/>
                <a:sym typeface="Calibri"/>
              </a:rPr>
              <a:t>Ethnocentrism ultimately results from a person's conviction that their culture and way of life are correct. Although there are many varying levels of ethnocentrism, someone who is extremely ethnocentric would see the world as they have experienced it. </a:t>
            </a:r>
            <a:endParaRPr/>
          </a:p>
          <a:p>
            <a:pPr indent="-365760" lvl="0" marL="365760" rtl="0" algn="l">
              <a:lnSpc>
                <a:spcPct val="95000"/>
              </a:lnSpc>
              <a:spcBef>
                <a:spcPts val="900"/>
              </a:spcBef>
              <a:spcAft>
                <a:spcPts val="0"/>
              </a:spcAft>
              <a:buSzPts val="1800"/>
              <a:buChar char="+"/>
            </a:pPr>
            <a:r>
              <a:rPr i="0" lang="en-GB" sz="1800" u="none" strike="noStrike">
                <a:latin typeface="Calibri"/>
                <a:ea typeface="Calibri"/>
                <a:cs typeface="Calibri"/>
                <a:sym typeface="Calibri"/>
              </a:rPr>
              <a:t>Any alternative world is invisible to them. </a:t>
            </a:r>
            <a:endParaRPr/>
          </a:p>
          <a:p>
            <a:pPr indent="-365760" lvl="0" marL="365760" rtl="0" algn="l">
              <a:lnSpc>
                <a:spcPct val="95000"/>
              </a:lnSpc>
              <a:spcBef>
                <a:spcPts val="900"/>
              </a:spcBef>
              <a:spcAft>
                <a:spcPts val="0"/>
              </a:spcAft>
              <a:buSzPts val="1800"/>
              <a:buChar char="+"/>
            </a:pPr>
            <a:r>
              <a:rPr i="0" lang="en-GB" sz="1800" u="none" strike="noStrike">
                <a:latin typeface="Calibri"/>
                <a:ea typeface="Calibri"/>
                <a:cs typeface="Calibri"/>
                <a:sym typeface="Calibri"/>
              </a:rPr>
              <a:t>A person who holds this extreme viewpoint will not understand that they are products of culture; everyone else has a culture, but they do not. They do things correctly, whilst everyone else does them incorrectly.</a:t>
            </a:r>
            <a:endParaRPr sz="18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 name="Shape 145"/>
        <p:cNvGrpSpPr/>
        <p:nvPr/>
      </p:nvGrpSpPr>
      <p:grpSpPr>
        <a:xfrm>
          <a:off x="0" y="0"/>
          <a:ext cx="0" cy="0"/>
          <a:chOff x="0" y="0"/>
          <a:chExt cx="0" cy="0"/>
        </a:xfrm>
      </p:grpSpPr>
      <p:sp>
        <p:nvSpPr>
          <p:cNvPr id="146" name="Google Shape;146;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47" name="Google Shape;147;p6"/>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48" name="Google Shape;148;p6"/>
          <p:cNvSpPr/>
          <p:nvPr/>
        </p:nvSpPr>
        <p:spPr>
          <a:xfrm>
            <a:off x="0" y="0"/>
            <a:ext cx="11430001" cy="6168789"/>
          </a:xfrm>
          <a:custGeom>
            <a:rect b="b" l="l" r="r" t="t"/>
            <a:pathLst>
              <a:path extrusionOk="0" h="6168789" w="11430001">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49" name="Google Shape;149;p6"/>
          <p:cNvSpPr txBox="1"/>
          <p:nvPr>
            <p:ph type="title"/>
          </p:nvPr>
        </p:nvSpPr>
        <p:spPr>
          <a:xfrm>
            <a:off x="6181852" y="953293"/>
            <a:ext cx="4565650" cy="1344613"/>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3600"/>
              <a:buFont typeface="Aharoni"/>
              <a:buNone/>
            </a:pPr>
            <a:r>
              <a:rPr lang="en-GB" sz="3600"/>
              <a:t>LACK OF CULTURAL AWARENESS</a:t>
            </a:r>
            <a:endParaRPr/>
          </a:p>
        </p:txBody>
      </p:sp>
      <p:pic>
        <p:nvPicPr>
          <p:cNvPr descr="40 Comics That I Made To Show The Differences And Similarities Between  Chinese And Western Cultures | Bored Panda" id="150" name="Google Shape;150;p6"/>
          <p:cNvPicPr preferRelativeResize="0"/>
          <p:nvPr/>
        </p:nvPicPr>
        <p:blipFill rotWithShape="1">
          <a:blip r:embed="rId3">
            <a:alphaModFix/>
          </a:blip>
          <a:srcRect b="0" l="0" r="0" t="0"/>
          <a:stretch/>
        </p:blipFill>
        <p:spPr>
          <a:xfrm>
            <a:off x="253124" y="1154570"/>
            <a:ext cx="5246229" cy="5246229"/>
          </a:xfrm>
          <a:prstGeom prst="rect">
            <a:avLst/>
          </a:prstGeom>
          <a:noFill/>
          <a:ln>
            <a:noFill/>
          </a:ln>
        </p:spPr>
      </p:pic>
      <p:sp>
        <p:nvSpPr>
          <p:cNvPr id="151" name="Google Shape;151;p6"/>
          <p:cNvSpPr txBox="1"/>
          <p:nvPr>
            <p:ph idx="1" type="body"/>
          </p:nvPr>
        </p:nvSpPr>
        <p:spPr>
          <a:xfrm>
            <a:off x="5882736" y="2297906"/>
            <a:ext cx="5163881" cy="3817088"/>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lnSpc>
                <a:spcPct val="95000"/>
              </a:lnSpc>
              <a:spcBef>
                <a:spcPts val="0"/>
              </a:spcBef>
              <a:spcAft>
                <a:spcPts val="0"/>
              </a:spcAft>
              <a:buSzPct val="100000"/>
              <a:buChar char="+"/>
            </a:pPr>
            <a:r>
              <a:rPr i="0" lang="en-GB" sz="1800" u="none" strike="noStrike">
                <a:latin typeface="Calibri"/>
                <a:ea typeface="Calibri"/>
                <a:cs typeface="Calibri"/>
                <a:sym typeface="Calibri"/>
              </a:rPr>
              <a:t>Cultural misunderstanding occurs when people from different cultures interpret situations differently.</a:t>
            </a:r>
            <a:endParaRPr/>
          </a:p>
          <a:p>
            <a:pPr indent="-365760" lvl="0" marL="365760" rtl="0" algn="l">
              <a:lnSpc>
                <a:spcPct val="95000"/>
              </a:lnSpc>
              <a:spcBef>
                <a:spcPts val="900"/>
              </a:spcBef>
              <a:spcAft>
                <a:spcPts val="0"/>
              </a:spcAft>
              <a:buSzPct val="100000"/>
              <a:buChar char="+"/>
            </a:pPr>
            <a:r>
              <a:rPr i="0" lang="en-GB" sz="1800" u="none" strike="noStrike">
                <a:latin typeface="Calibri"/>
                <a:ea typeface="Calibri"/>
                <a:cs typeface="Calibri"/>
                <a:sym typeface="Calibri"/>
              </a:rPr>
              <a:t>Misunderstanding is a normal part of an interpersonal conflict.</a:t>
            </a:r>
            <a:endParaRPr/>
          </a:p>
          <a:p>
            <a:pPr indent="-365760" lvl="0" marL="365760" rtl="0" algn="l">
              <a:lnSpc>
                <a:spcPct val="95000"/>
              </a:lnSpc>
              <a:spcBef>
                <a:spcPts val="900"/>
              </a:spcBef>
              <a:spcAft>
                <a:spcPts val="0"/>
              </a:spcAft>
              <a:buSzPct val="100000"/>
              <a:buChar char="+"/>
            </a:pPr>
            <a:r>
              <a:rPr i="0" lang="en-GB" sz="1800" u="none" strike="noStrike">
                <a:latin typeface="Calibri"/>
                <a:ea typeface="Calibri"/>
                <a:cs typeface="Calibri"/>
                <a:sym typeface="Calibri"/>
              </a:rPr>
              <a:t>The way we perceive and interpret what is happening around us depends on our beliefs and values, which are influenced by our language, culture, and cultural background.</a:t>
            </a:r>
            <a:endParaRPr/>
          </a:p>
          <a:p>
            <a:pPr indent="-365760" lvl="0" marL="365760" rtl="0" algn="l">
              <a:lnSpc>
                <a:spcPct val="95000"/>
              </a:lnSpc>
              <a:spcBef>
                <a:spcPts val="900"/>
              </a:spcBef>
              <a:spcAft>
                <a:spcPts val="0"/>
              </a:spcAft>
              <a:buSzPct val="100000"/>
              <a:buChar char="+"/>
            </a:pPr>
            <a:r>
              <a:rPr i="0" lang="en-GB" sz="1800" u="none" strike="noStrike">
                <a:latin typeface="Calibri"/>
                <a:ea typeface="Calibri"/>
                <a:cs typeface="Calibri"/>
                <a:sym typeface="Calibri"/>
              </a:rPr>
              <a:t>When we are with people who share the same language, culture, and background, there is a good chance that we can communicate easily and get along well. But when someone comes from a different culture, we may have difficulty understanding or being understood by them.</a:t>
            </a:r>
            <a:endParaRPr/>
          </a:p>
          <a:p>
            <a:pPr indent="-295275" lvl="0" marL="365760" rtl="0" algn="l">
              <a:lnSpc>
                <a:spcPct val="95000"/>
              </a:lnSpc>
              <a:spcBef>
                <a:spcPts val="900"/>
              </a:spcBef>
              <a:spcAft>
                <a:spcPts val="0"/>
              </a:spcAft>
              <a:buSzPct val="100000"/>
              <a:buNone/>
            </a:pPr>
            <a:r>
              <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57" name="Google Shape;157;p7"/>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58" name="Google Shape;158;p7"/>
          <p:cNvSpPr/>
          <p:nvPr/>
        </p:nvSpPr>
        <p:spPr>
          <a:xfrm>
            <a:off x="0" y="0"/>
            <a:ext cx="11430001" cy="6168789"/>
          </a:xfrm>
          <a:custGeom>
            <a:rect b="b" l="l" r="r" t="t"/>
            <a:pathLst>
              <a:path extrusionOk="0" h="6168789" w="11430001">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59" name="Google Shape;159;p7"/>
          <p:cNvSpPr txBox="1"/>
          <p:nvPr>
            <p:ph type="title"/>
          </p:nvPr>
        </p:nvSpPr>
        <p:spPr>
          <a:xfrm>
            <a:off x="6095999" y="953293"/>
            <a:ext cx="4565650" cy="1344613"/>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STEREOTYPES</a:t>
            </a:r>
            <a:endParaRPr/>
          </a:p>
        </p:txBody>
      </p:sp>
      <p:pic>
        <p:nvPicPr>
          <p:cNvPr descr="Chai Time Comics — Chaitanya Limaye" id="160" name="Google Shape;160;p7"/>
          <p:cNvPicPr preferRelativeResize="0"/>
          <p:nvPr/>
        </p:nvPicPr>
        <p:blipFill rotWithShape="1">
          <a:blip r:embed="rId3">
            <a:alphaModFix/>
          </a:blip>
          <a:srcRect b="0" l="0" r="0" t="0"/>
          <a:stretch/>
        </p:blipFill>
        <p:spPr>
          <a:xfrm>
            <a:off x="853607" y="758953"/>
            <a:ext cx="4375400" cy="5335854"/>
          </a:xfrm>
          <a:prstGeom prst="rect">
            <a:avLst/>
          </a:prstGeom>
          <a:noFill/>
          <a:ln>
            <a:noFill/>
          </a:ln>
        </p:spPr>
      </p:pic>
      <p:sp>
        <p:nvSpPr>
          <p:cNvPr id="161" name="Google Shape;161;p7"/>
          <p:cNvSpPr txBox="1"/>
          <p:nvPr>
            <p:ph idx="1" type="body"/>
          </p:nvPr>
        </p:nvSpPr>
        <p:spPr>
          <a:xfrm>
            <a:off x="5664530" y="2042557"/>
            <a:ext cx="5569527" cy="4052250"/>
          </a:xfrm>
          <a:prstGeom prst="rect">
            <a:avLst/>
          </a:prstGeom>
          <a:noFill/>
          <a:ln>
            <a:noFill/>
          </a:ln>
        </p:spPr>
        <p:txBody>
          <a:bodyPr anchorCtr="0" anchor="t" bIns="45700" lIns="91425" spcFirstLastPara="1" rIns="91425" wrap="square" tIns="45700">
            <a:normAutofit fontScale="92500" lnSpcReduction="10000"/>
          </a:bodyPr>
          <a:lstStyle/>
          <a:p>
            <a:pPr indent="-365760" lvl="0" marL="365760" rtl="0" algn="l">
              <a:lnSpc>
                <a:spcPct val="95000"/>
              </a:lnSpc>
              <a:spcBef>
                <a:spcPts val="0"/>
              </a:spcBef>
              <a:spcAft>
                <a:spcPts val="0"/>
              </a:spcAft>
              <a:buSzPct val="100000"/>
              <a:buChar char="+"/>
            </a:pPr>
            <a:r>
              <a:rPr b="0" i="0" lang="en-GB" sz="3200" u="none" strike="noStrike">
                <a:latin typeface="Calibri"/>
                <a:ea typeface="Calibri"/>
                <a:cs typeface="Calibri"/>
                <a:sym typeface="Calibri"/>
              </a:rPr>
              <a:t>Stereotypes are simplifications of reality. They reduce people and cultures to a few familiar characteristics and ignore their rich diversity. Even if they are shared by a large number of people, they do not reflect reality.</a:t>
            </a:r>
            <a:endParaRPr/>
          </a:p>
          <a:p>
            <a:pPr indent="0" lvl="0" marL="0" rtl="0" algn="l">
              <a:lnSpc>
                <a:spcPct val="95000"/>
              </a:lnSpc>
              <a:spcBef>
                <a:spcPts val="900"/>
              </a:spcBef>
              <a:spcAft>
                <a:spcPts val="0"/>
              </a:spcAft>
              <a:buSzPct val="100000"/>
              <a:buNone/>
            </a:pPr>
            <a:br>
              <a:rPr lang="en-GB" sz="2200"/>
            </a:b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67" name="Google Shape;167;p8"/>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68" name="Google Shape;168;p8"/>
          <p:cNvSpPr/>
          <p:nvPr/>
        </p:nvSpPr>
        <p:spPr>
          <a:xfrm>
            <a:off x="0" y="0"/>
            <a:ext cx="11430001" cy="6168789"/>
          </a:xfrm>
          <a:custGeom>
            <a:rect b="b" l="l" r="r" t="t"/>
            <a:pathLst>
              <a:path extrusionOk="0" h="6168789" w="11430001">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69" name="Google Shape;169;p8"/>
          <p:cNvSpPr txBox="1"/>
          <p:nvPr>
            <p:ph type="title"/>
          </p:nvPr>
        </p:nvSpPr>
        <p:spPr>
          <a:xfrm>
            <a:off x="5137424" y="1229740"/>
            <a:ext cx="6483055" cy="1344613"/>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3900"/>
              <a:buFont typeface="Aharoni"/>
              <a:buNone/>
            </a:pPr>
            <a:r>
              <a:rPr lang="en-GB" sz="3900"/>
              <a:t>COMMUNICATION STYLE</a:t>
            </a:r>
            <a:endParaRPr/>
          </a:p>
        </p:txBody>
      </p:sp>
      <p:pic>
        <p:nvPicPr>
          <p:cNvPr descr="7 Barriers to communication and a lesson from YouTube · ShiftWorkPlace" id="170" name="Google Shape;170;p8"/>
          <p:cNvPicPr preferRelativeResize="0"/>
          <p:nvPr/>
        </p:nvPicPr>
        <p:blipFill rotWithShape="1">
          <a:blip r:embed="rId3">
            <a:alphaModFix/>
          </a:blip>
          <a:srcRect b="0" l="0" r="0" t="0"/>
          <a:stretch/>
        </p:blipFill>
        <p:spPr>
          <a:xfrm>
            <a:off x="182108" y="1766681"/>
            <a:ext cx="4981117" cy="3647197"/>
          </a:xfrm>
          <a:prstGeom prst="rect">
            <a:avLst/>
          </a:prstGeom>
          <a:noFill/>
          <a:ln>
            <a:noFill/>
          </a:ln>
        </p:spPr>
      </p:pic>
      <p:sp>
        <p:nvSpPr>
          <p:cNvPr id="171" name="Google Shape;171;p8"/>
          <p:cNvSpPr txBox="1"/>
          <p:nvPr>
            <p:ph idx="1" type="body"/>
          </p:nvPr>
        </p:nvSpPr>
        <p:spPr>
          <a:xfrm>
            <a:off x="5137424" y="2222205"/>
            <a:ext cx="6181431" cy="3888748"/>
          </a:xfrm>
          <a:prstGeom prst="rect">
            <a:avLst/>
          </a:prstGeom>
          <a:noFill/>
          <a:ln>
            <a:noFill/>
          </a:ln>
        </p:spPr>
        <p:txBody>
          <a:bodyPr anchorCtr="0" anchor="t" bIns="45700" lIns="91425" spcFirstLastPara="1" rIns="91425" wrap="square" tIns="45700">
            <a:normAutofit/>
          </a:bodyPr>
          <a:lstStyle/>
          <a:p>
            <a:pPr indent="-365760" lvl="0" marL="365760" rtl="0" algn="l">
              <a:lnSpc>
                <a:spcPct val="95000"/>
              </a:lnSpc>
              <a:spcBef>
                <a:spcPts val="0"/>
              </a:spcBef>
              <a:spcAft>
                <a:spcPts val="0"/>
              </a:spcAft>
              <a:buSzPts val="1800"/>
              <a:buChar char="+"/>
            </a:pPr>
            <a:r>
              <a:rPr b="0" i="0" lang="en-GB" sz="1800" u="none" strike="noStrike">
                <a:latin typeface="Calibri"/>
                <a:ea typeface="Calibri"/>
                <a:cs typeface="Calibri"/>
                <a:sym typeface="Calibri"/>
              </a:rPr>
              <a:t>In our daily lives, communication is crucial. Nonetheless, there are occasions when we are unable to converse with others because of the differences in their beliefs and culture. Training in effective communication can improve our understanding of people and their true nature. </a:t>
            </a:r>
            <a:endParaRPr/>
          </a:p>
          <a:p>
            <a:pPr indent="-365760" lvl="0" marL="365760" rtl="0" algn="l">
              <a:lnSpc>
                <a:spcPct val="95000"/>
              </a:lnSpc>
              <a:spcBef>
                <a:spcPts val="900"/>
              </a:spcBef>
              <a:spcAft>
                <a:spcPts val="0"/>
              </a:spcAft>
              <a:buSzPts val="1800"/>
              <a:buChar char="+"/>
            </a:pPr>
            <a:r>
              <a:rPr b="0" i="0" lang="en-GB" sz="1800" u="none" strike="noStrike">
                <a:latin typeface="Calibri"/>
                <a:ea typeface="Calibri"/>
                <a:cs typeface="Calibri"/>
                <a:sym typeface="Calibri"/>
              </a:rPr>
              <a:t>To be effective in your relationship with others, you must choose the appropriate means of communication. Everyone needs to be aware of and embrace the fact that there are several cultures across the world, and each one has a unique communication style that differs from your own.</a:t>
            </a:r>
            <a:endParaRPr sz="18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9"/>
          <p:cNvSpPr txBox="1"/>
          <p:nvPr>
            <p:ph type="title"/>
          </p:nvPr>
        </p:nvSpPr>
        <p:spPr>
          <a:xfrm>
            <a:off x="1517904" y="1102149"/>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NON VERBAL COMMUNICATION</a:t>
            </a:r>
            <a:endParaRPr/>
          </a:p>
        </p:txBody>
      </p:sp>
      <p:grpSp>
        <p:nvGrpSpPr>
          <p:cNvPr id="177" name="Google Shape;177;p9"/>
          <p:cNvGrpSpPr/>
          <p:nvPr/>
        </p:nvGrpSpPr>
        <p:grpSpPr>
          <a:xfrm>
            <a:off x="1334905" y="2281846"/>
            <a:ext cx="9509998" cy="3649163"/>
            <a:chOff x="0" y="1783"/>
            <a:chExt cx="9509998" cy="3649163"/>
          </a:xfrm>
        </p:grpSpPr>
        <p:cxnSp>
          <p:nvCxnSpPr>
            <p:cNvPr id="178" name="Google Shape;178;p9"/>
            <p:cNvCxnSpPr/>
            <p:nvPr/>
          </p:nvCxnSpPr>
          <p:spPr>
            <a:xfrm>
              <a:off x="0" y="1783"/>
              <a:ext cx="9509998" cy="0"/>
            </a:xfrm>
            <a:prstGeom prst="straightConnector1">
              <a:avLst/>
            </a:prstGeom>
            <a:solidFill>
              <a:schemeClr val="accent4"/>
            </a:solidFill>
            <a:ln cap="flat" cmpd="sng" w="12700">
              <a:solidFill>
                <a:schemeClr val="accent4"/>
              </a:solidFill>
              <a:prstDash val="solid"/>
              <a:miter lim="800000"/>
              <a:headEnd len="sm" w="sm" type="none"/>
              <a:tailEnd len="sm" w="sm" type="none"/>
            </a:ln>
          </p:spPr>
        </p:cxnSp>
        <p:sp>
          <p:nvSpPr>
            <p:cNvPr id="179" name="Google Shape;179;p9"/>
            <p:cNvSpPr/>
            <p:nvPr/>
          </p:nvSpPr>
          <p:spPr>
            <a:xfrm>
              <a:off x="0" y="1783"/>
              <a:ext cx="9509998" cy="121638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
            <p:cNvSpPr txBox="1"/>
            <p:nvPr/>
          </p:nvSpPr>
          <p:spPr>
            <a:xfrm>
              <a:off x="0" y="1783"/>
              <a:ext cx="9509998" cy="1216387"/>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dk1"/>
                </a:buClr>
                <a:buSzPts val="1800"/>
                <a:buFont typeface="Avenir"/>
                <a:buNone/>
              </a:pPr>
              <a:r>
                <a:rPr b="0" i="0" lang="en-GB" sz="1800" u="none" cap="none" strike="noStrike">
                  <a:solidFill>
                    <a:schemeClr val="dk1"/>
                  </a:solidFill>
                  <a:latin typeface="Avenir"/>
                  <a:ea typeface="Avenir"/>
                  <a:cs typeface="Avenir"/>
                  <a:sym typeface="Avenir"/>
                </a:rPr>
                <a:t>Nonverbal Communication - In order to effectively communicate with someone, you must use both words and nonverbal cues. </a:t>
              </a:r>
              <a:endParaRPr b="0" i="0" sz="1800" u="none" cap="none" strike="noStrike">
                <a:solidFill>
                  <a:schemeClr val="dk1"/>
                </a:solidFill>
                <a:latin typeface="Avenir"/>
                <a:ea typeface="Avenir"/>
                <a:cs typeface="Avenir"/>
                <a:sym typeface="Avenir"/>
              </a:endParaRPr>
            </a:p>
          </p:txBody>
        </p:sp>
        <p:cxnSp>
          <p:nvCxnSpPr>
            <p:cNvPr id="181" name="Google Shape;181;p9"/>
            <p:cNvCxnSpPr/>
            <p:nvPr/>
          </p:nvCxnSpPr>
          <p:spPr>
            <a:xfrm>
              <a:off x="0" y="1218171"/>
              <a:ext cx="9509998" cy="0"/>
            </a:xfrm>
            <a:prstGeom prst="straightConnector1">
              <a:avLst/>
            </a:prstGeom>
            <a:solidFill>
              <a:srgbClr val="3ABDBB"/>
            </a:solidFill>
            <a:ln cap="flat" cmpd="sng" w="12700">
              <a:solidFill>
                <a:srgbClr val="3ABDBB"/>
              </a:solidFill>
              <a:prstDash val="solid"/>
              <a:miter lim="800000"/>
              <a:headEnd len="sm" w="sm" type="none"/>
              <a:tailEnd len="sm" w="sm" type="none"/>
            </a:ln>
          </p:spPr>
        </p:cxnSp>
        <p:sp>
          <p:nvSpPr>
            <p:cNvPr id="182" name="Google Shape;182;p9"/>
            <p:cNvSpPr/>
            <p:nvPr/>
          </p:nvSpPr>
          <p:spPr>
            <a:xfrm>
              <a:off x="0" y="1218171"/>
              <a:ext cx="9509998" cy="121638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txBox="1"/>
            <p:nvPr/>
          </p:nvSpPr>
          <p:spPr>
            <a:xfrm>
              <a:off x="0" y="1218171"/>
              <a:ext cx="9509998" cy="1216387"/>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dk1"/>
                </a:buClr>
                <a:buSzPts val="1800"/>
                <a:buFont typeface="Avenir"/>
                <a:buNone/>
              </a:pPr>
              <a:r>
                <a:rPr b="0" i="0" lang="en-GB" sz="1800" u="none" cap="none" strike="noStrike">
                  <a:solidFill>
                    <a:schemeClr val="dk1"/>
                  </a:solidFill>
                  <a:latin typeface="Avenir"/>
                  <a:ea typeface="Avenir"/>
                  <a:cs typeface="Avenir"/>
                  <a:sym typeface="Avenir"/>
                </a:rPr>
                <a:t>Nonverbal communication has different levels of significance and varies from culture to culture. Making eye contact or smiling may be viewed as impolite in some cultures. Always be mindful of the cultural background of your adversary. </a:t>
              </a:r>
              <a:endParaRPr b="0" i="0" sz="1800" u="none" cap="none" strike="noStrike">
                <a:solidFill>
                  <a:schemeClr val="dk1"/>
                </a:solidFill>
                <a:latin typeface="Avenir"/>
                <a:ea typeface="Avenir"/>
                <a:cs typeface="Avenir"/>
                <a:sym typeface="Avenir"/>
              </a:endParaRPr>
            </a:p>
          </p:txBody>
        </p:sp>
        <p:cxnSp>
          <p:nvCxnSpPr>
            <p:cNvPr id="184" name="Google Shape;184;p9"/>
            <p:cNvCxnSpPr/>
            <p:nvPr/>
          </p:nvCxnSpPr>
          <p:spPr>
            <a:xfrm>
              <a:off x="0" y="2434559"/>
              <a:ext cx="9509998" cy="0"/>
            </a:xfrm>
            <a:prstGeom prst="straightConnector1">
              <a:avLst/>
            </a:prstGeom>
            <a:solidFill>
              <a:srgbClr val="31ACCB"/>
            </a:solidFill>
            <a:ln cap="flat" cmpd="sng" w="12700">
              <a:solidFill>
                <a:srgbClr val="31ACCB"/>
              </a:solidFill>
              <a:prstDash val="solid"/>
              <a:miter lim="800000"/>
              <a:headEnd len="sm" w="sm" type="none"/>
              <a:tailEnd len="sm" w="sm" type="none"/>
            </a:ln>
          </p:spPr>
        </p:cxnSp>
        <p:sp>
          <p:nvSpPr>
            <p:cNvPr id="185" name="Google Shape;185;p9"/>
            <p:cNvSpPr/>
            <p:nvPr/>
          </p:nvSpPr>
          <p:spPr>
            <a:xfrm>
              <a:off x="0" y="2434559"/>
              <a:ext cx="9509998" cy="121638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txBox="1"/>
            <p:nvPr/>
          </p:nvSpPr>
          <p:spPr>
            <a:xfrm>
              <a:off x="0" y="2434559"/>
              <a:ext cx="9509998" cy="1216387"/>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dk1"/>
                </a:buClr>
                <a:buSzPts val="1800"/>
                <a:buFont typeface="Avenir"/>
                <a:buNone/>
              </a:pPr>
              <a:r>
                <a:rPr b="0" i="0" lang="en-GB" sz="1800" u="none" cap="none" strike="noStrike">
                  <a:solidFill>
                    <a:schemeClr val="dk1"/>
                  </a:solidFill>
                  <a:latin typeface="Avenir"/>
                  <a:ea typeface="Avenir"/>
                  <a:cs typeface="Avenir"/>
                  <a:sym typeface="Avenir"/>
                </a:rPr>
                <a:t>Although while nonverbal communication has a lot to say at once, it can be challenging to understand if you are not aware of the cultural background. It's critical to understand that different cultures and regions of the world assign different meanings to specific gestures.</a:t>
              </a:r>
              <a:br>
                <a:rPr b="0" i="0" lang="en-GB" sz="1800" u="none" cap="none" strike="noStrike">
                  <a:solidFill>
                    <a:schemeClr val="dk1"/>
                  </a:solidFill>
                  <a:latin typeface="Avenir"/>
                  <a:ea typeface="Avenir"/>
                  <a:cs typeface="Avenir"/>
                  <a:sym typeface="Avenir"/>
                </a:rPr>
              </a:br>
              <a:endParaRPr b="0" i="0" sz="1800" u="none" cap="none" strike="noStrike">
                <a:solidFill>
                  <a:schemeClr val="dk1"/>
                </a:solidFill>
                <a:latin typeface="Avenir"/>
                <a:ea typeface="Avenir"/>
                <a:cs typeface="Avenir"/>
                <a:sym typeface="Aveni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0"/>
          <p:cNvSpPr txBox="1"/>
          <p:nvPr>
            <p:ph type="title"/>
          </p:nvPr>
        </p:nvSpPr>
        <p:spPr>
          <a:xfrm>
            <a:off x="1524000" y="1066642"/>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b="1" lang="en-GB"/>
              <a:t>BODY LANGUAGE</a:t>
            </a:r>
            <a:endParaRPr/>
          </a:p>
        </p:txBody>
      </p:sp>
      <p:grpSp>
        <p:nvGrpSpPr>
          <p:cNvPr id="192" name="Google Shape;192;p10"/>
          <p:cNvGrpSpPr/>
          <p:nvPr/>
        </p:nvGrpSpPr>
        <p:grpSpPr>
          <a:xfrm>
            <a:off x="1150996" y="2282080"/>
            <a:ext cx="9890007" cy="3886438"/>
            <a:chOff x="0" y="1899"/>
            <a:chExt cx="9890007" cy="3886438"/>
          </a:xfrm>
        </p:grpSpPr>
        <p:cxnSp>
          <p:nvCxnSpPr>
            <p:cNvPr id="193" name="Google Shape;193;p10"/>
            <p:cNvCxnSpPr/>
            <p:nvPr/>
          </p:nvCxnSpPr>
          <p:spPr>
            <a:xfrm>
              <a:off x="0" y="1899"/>
              <a:ext cx="9890007" cy="0"/>
            </a:xfrm>
            <a:prstGeom prst="straightConnector1">
              <a:avLst/>
            </a:prstGeom>
            <a:solidFill>
              <a:srgbClr val="31AECA"/>
            </a:solidFill>
            <a:ln cap="flat" cmpd="sng" w="12700">
              <a:solidFill>
                <a:srgbClr val="31AECA"/>
              </a:solidFill>
              <a:prstDash val="solid"/>
              <a:miter lim="800000"/>
              <a:headEnd len="sm" w="sm" type="none"/>
              <a:tailEnd len="sm" w="sm" type="none"/>
            </a:ln>
          </p:spPr>
        </p:cxnSp>
        <p:sp>
          <p:nvSpPr>
            <p:cNvPr id="194" name="Google Shape;194;p10"/>
            <p:cNvSpPr/>
            <p:nvPr/>
          </p:nvSpPr>
          <p:spPr>
            <a:xfrm>
              <a:off x="0" y="1899"/>
              <a:ext cx="9890007" cy="129547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0"/>
            <p:cNvSpPr txBox="1"/>
            <p:nvPr/>
          </p:nvSpPr>
          <p:spPr>
            <a:xfrm>
              <a:off x="0" y="1899"/>
              <a:ext cx="9890007" cy="1295479"/>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Avenir"/>
                <a:buNone/>
              </a:pPr>
              <a:r>
                <a:rPr b="1" i="0" lang="en-GB" sz="2000" u="none" cap="none" strike="noStrike">
                  <a:solidFill>
                    <a:schemeClr val="dk1"/>
                  </a:solidFill>
                  <a:latin typeface="Avenir"/>
                  <a:ea typeface="Avenir"/>
                  <a:cs typeface="Avenir"/>
                  <a:sym typeface="Avenir"/>
                </a:rPr>
                <a:t>Body language is one of the most important components of nonverbal communication. It can convey many emotions at once: Joy, anger, disappointment, etc., but also underline and confirm what we say verbally.</a:t>
              </a:r>
              <a:endParaRPr b="0" i="0" sz="2000" u="none" cap="none" strike="noStrike">
                <a:solidFill>
                  <a:schemeClr val="dk1"/>
                </a:solidFill>
                <a:latin typeface="Avenir"/>
                <a:ea typeface="Avenir"/>
                <a:cs typeface="Avenir"/>
                <a:sym typeface="Avenir"/>
              </a:endParaRPr>
            </a:p>
          </p:txBody>
        </p:sp>
        <p:cxnSp>
          <p:nvCxnSpPr>
            <p:cNvPr id="196" name="Google Shape;196;p10"/>
            <p:cNvCxnSpPr/>
            <p:nvPr/>
          </p:nvCxnSpPr>
          <p:spPr>
            <a:xfrm>
              <a:off x="0" y="1297379"/>
              <a:ext cx="9890007" cy="0"/>
            </a:xfrm>
            <a:prstGeom prst="straightConnector1">
              <a:avLst/>
            </a:prstGeom>
            <a:solidFill>
              <a:srgbClr val="409BD8"/>
            </a:solidFill>
            <a:ln cap="flat" cmpd="sng" w="12700">
              <a:solidFill>
                <a:srgbClr val="409BD8"/>
              </a:solidFill>
              <a:prstDash val="solid"/>
              <a:miter lim="800000"/>
              <a:headEnd len="sm" w="sm" type="none"/>
              <a:tailEnd len="sm" w="sm" type="none"/>
            </a:ln>
          </p:spPr>
        </p:cxnSp>
        <p:sp>
          <p:nvSpPr>
            <p:cNvPr id="197" name="Google Shape;197;p10"/>
            <p:cNvSpPr/>
            <p:nvPr/>
          </p:nvSpPr>
          <p:spPr>
            <a:xfrm>
              <a:off x="0" y="1297379"/>
              <a:ext cx="9890007" cy="129547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0"/>
            <p:cNvSpPr txBox="1"/>
            <p:nvPr/>
          </p:nvSpPr>
          <p:spPr>
            <a:xfrm>
              <a:off x="0" y="1297379"/>
              <a:ext cx="9890007" cy="1295479"/>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Avenir"/>
                <a:buNone/>
              </a:pPr>
              <a:r>
                <a:rPr b="0" i="0" lang="en-GB" sz="2000" u="none" cap="none" strike="noStrike">
                  <a:solidFill>
                    <a:schemeClr val="dk1"/>
                  </a:solidFill>
                  <a:latin typeface="Avenir"/>
                  <a:ea typeface="Avenir"/>
                  <a:cs typeface="Avenir"/>
                  <a:sym typeface="Avenir"/>
                </a:rPr>
                <a:t>People often believe that they can read other people’s body language well and that they themselves do not send misleading signals. However, it is not always easy to interpret body language correctly, and it is even more difficult to ensure that others interpret our body language as we intend.</a:t>
              </a:r>
              <a:endParaRPr b="0" i="0" sz="2000" u="none" cap="none" strike="noStrike">
                <a:solidFill>
                  <a:schemeClr val="dk1"/>
                </a:solidFill>
                <a:latin typeface="Avenir"/>
                <a:ea typeface="Avenir"/>
                <a:cs typeface="Avenir"/>
                <a:sym typeface="Avenir"/>
              </a:endParaRPr>
            </a:p>
          </p:txBody>
        </p:sp>
        <p:cxnSp>
          <p:nvCxnSpPr>
            <p:cNvPr id="199" name="Google Shape;199;p10"/>
            <p:cNvCxnSpPr/>
            <p:nvPr/>
          </p:nvCxnSpPr>
          <p:spPr>
            <a:xfrm>
              <a:off x="0" y="2592858"/>
              <a:ext cx="9890007" cy="0"/>
            </a:xfrm>
            <a:prstGeom prst="straightConnector1">
              <a:avLst/>
            </a:prstGeom>
            <a:solidFill>
              <a:srgbClr val="518BE4"/>
            </a:solidFill>
            <a:ln cap="flat" cmpd="sng" w="12700">
              <a:solidFill>
                <a:srgbClr val="518BE4"/>
              </a:solidFill>
              <a:prstDash val="solid"/>
              <a:miter lim="800000"/>
              <a:headEnd len="sm" w="sm" type="none"/>
              <a:tailEnd len="sm" w="sm" type="none"/>
            </a:ln>
          </p:spPr>
        </p:cxnSp>
        <p:sp>
          <p:nvSpPr>
            <p:cNvPr id="200" name="Google Shape;200;p10"/>
            <p:cNvSpPr/>
            <p:nvPr/>
          </p:nvSpPr>
          <p:spPr>
            <a:xfrm>
              <a:off x="0" y="2592858"/>
              <a:ext cx="9890007" cy="129547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0"/>
            <p:cNvSpPr txBox="1"/>
            <p:nvPr/>
          </p:nvSpPr>
          <p:spPr>
            <a:xfrm>
              <a:off x="0" y="2592858"/>
              <a:ext cx="9890007" cy="1295479"/>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Avenir"/>
                <a:buNone/>
              </a:pPr>
              <a:r>
                <a:rPr b="0" i="0" lang="en-GB" sz="2000" u="none" cap="none" strike="noStrike">
                  <a:solidFill>
                    <a:schemeClr val="dk1"/>
                  </a:solidFill>
                  <a:latin typeface="Avenir"/>
                  <a:ea typeface="Avenir"/>
                  <a:cs typeface="Avenir"/>
                  <a:sym typeface="Avenir"/>
                </a:rPr>
                <a:t>Nonverbal communication is not only about how you use your body, but also about how you are dressed, the tone of voice you use, and much more.</a:t>
              </a:r>
              <a:endParaRPr b="0" i="0" sz="2000" u="none" cap="none" strike="noStrike">
                <a:solidFill>
                  <a:schemeClr val="dk1"/>
                </a:solidFill>
                <a:latin typeface="Avenir"/>
                <a:ea typeface="Avenir"/>
                <a:cs typeface="Avenir"/>
                <a:sym typeface="Aveni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1"/>
          <p:cNvSpPr txBox="1"/>
          <p:nvPr>
            <p:ph type="title"/>
          </p:nvPr>
        </p:nvSpPr>
        <p:spPr>
          <a:xfrm>
            <a:off x="943019" y="1042890"/>
            <a:ext cx="10293769" cy="1344168"/>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5000"/>
              </a:lnSpc>
              <a:spcBef>
                <a:spcPts val="0"/>
              </a:spcBef>
              <a:spcAft>
                <a:spcPts val="0"/>
              </a:spcAft>
              <a:buClr>
                <a:srgbClr val="2D3238"/>
              </a:buClr>
              <a:buSzPct val="100000"/>
              <a:buFont typeface="Aharoni"/>
              <a:buNone/>
            </a:pPr>
            <a:r>
              <a:rPr b="0" i="0" lang="en-GB" u="none" strike="noStrike">
                <a:solidFill>
                  <a:srgbClr val="2D3238"/>
                </a:solidFill>
              </a:rPr>
              <a:t>HANDSHAKE MEANING ACROSS CULTURES</a:t>
            </a:r>
            <a:br>
              <a:rPr b="0" i="0" lang="en-GB" u="none" strike="noStrike">
                <a:solidFill>
                  <a:srgbClr val="2D3238"/>
                </a:solidFill>
                <a:latin typeface="Work Sans"/>
                <a:ea typeface="Work Sans"/>
                <a:cs typeface="Work Sans"/>
                <a:sym typeface="Work Sans"/>
              </a:rPr>
            </a:br>
            <a:endParaRPr/>
          </a:p>
        </p:txBody>
      </p:sp>
      <p:grpSp>
        <p:nvGrpSpPr>
          <p:cNvPr id="207" name="Google Shape;207;p11"/>
          <p:cNvGrpSpPr/>
          <p:nvPr/>
        </p:nvGrpSpPr>
        <p:grpSpPr>
          <a:xfrm>
            <a:off x="1223159" y="2074825"/>
            <a:ext cx="9675182" cy="3866310"/>
            <a:chOff x="0" y="91528"/>
            <a:chExt cx="9675182" cy="3866310"/>
          </a:xfrm>
        </p:grpSpPr>
        <p:sp>
          <p:nvSpPr>
            <p:cNvPr id="208" name="Google Shape;208;p11"/>
            <p:cNvSpPr/>
            <p:nvPr/>
          </p:nvSpPr>
          <p:spPr>
            <a:xfrm>
              <a:off x="0" y="91528"/>
              <a:ext cx="9675182" cy="929857"/>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txBox="1"/>
            <p:nvPr/>
          </p:nvSpPr>
          <p:spPr>
            <a:xfrm>
              <a:off x="45392" y="136920"/>
              <a:ext cx="9584398" cy="83907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Even the handshake might differ from one culture to another. The standard greeting is a handshake, however depending on where you are, you may need to modify the hardness. </a:t>
              </a:r>
              <a:endParaRPr b="0" i="0" sz="1700" u="none" cap="none" strike="noStrike">
                <a:solidFill>
                  <a:schemeClr val="lt1"/>
                </a:solidFill>
                <a:latin typeface="Avenir"/>
                <a:ea typeface="Avenir"/>
                <a:cs typeface="Avenir"/>
                <a:sym typeface="Avenir"/>
              </a:endParaRPr>
            </a:p>
          </p:txBody>
        </p:sp>
        <p:sp>
          <p:nvSpPr>
            <p:cNvPr id="210" name="Google Shape;210;p11"/>
            <p:cNvSpPr/>
            <p:nvPr/>
          </p:nvSpPr>
          <p:spPr>
            <a:xfrm>
              <a:off x="0" y="1070346"/>
              <a:ext cx="9675182" cy="929857"/>
            </a:xfrm>
            <a:prstGeom prst="roundRect">
              <a:avLst>
                <a:gd fmla="val 16667" name="adj"/>
              </a:avLst>
            </a:prstGeom>
            <a:solidFill>
              <a:srgbClr val="3CB9A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txBox="1"/>
            <p:nvPr/>
          </p:nvSpPr>
          <p:spPr>
            <a:xfrm>
              <a:off x="45392" y="1115738"/>
              <a:ext cx="9584398" cy="83907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In contrast to many regions of the Far East, where a firm handshake is frequently seen as hostile, Western cultures normally view a firm handshake as authoritative and confident. </a:t>
              </a:r>
              <a:endParaRPr b="0" i="0" sz="1700" u="none" cap="none" strike="noStrike">
                <a:solidFill>
                  <a:schemeClr val="lt1"/>
                </a:solidFill>
                <a:latin typeface="Avenir"/>
                <a:ea typeface="Avenir"/>
                <a:cs typeface="Avenir"/>
                <a:sym typeface="Avenir"/>
              </a:endParaRPr>
            </a:p>
          </p:txBody>
        </p:sp>
        <p:sp>
          <p:nvSpPr>
            <p:cNvPr id="212" name="Google Shape;212;p11"/>
            <p:cNvSpPr/>
            <p:nvPr/>
          </p:nvSpPr>
          <p:spPr>
            <a:xfrm>
              <a:off x="0" y="2049164"/>
              <a:ext cx="9675182" cy="929857"/>
            </a:xfrm>
            <a:prstGeom prst="roundRect">
              <a:avLst>
                <a:gd fmla="val 16667" name="adj"/>
              </a:avLst>
            </a:prstGeom>
            <a:solidFill>
              <a:srgbClr val="37BAC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txBox="1"/>
            <p:nvPr/>
          </p:nvSpPr>
          <p:spPr>
            <a:xfrm>
              <a:off x="45392" y="2094556"/>
              <a:ext cx="9584398" cy="83907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An instantaneous, forceful handshake is customary in several regions of Northern Europe. The handshake is lengthier and warmer in regions of Southern Europe, Central America, and South America, and the left hand generally touches the clasped hands or elbow. </a:t>
              </a:r>
              <a:endParaRPr b="0" i="0" sz="1700" u="none" cap="none" strike="noStrike">
                <a:solidFill>
                  <a:schemeClr val="lt1"/>
                </a:solidFill>
                <a:latin typeface="Avenir"/>
                <a:ea typeface="Avenir"/>
                <a:cs typeface="Avenir"/>
                <a:sym typeface="Avenir"/>
              </a:endParaRPr>
            </a:p>
          </p:txBody>
        </p:sp>
        <p:sp>
          <p:nvSpPr>
            <p:cNvPr id="214" name="Google Shape;214;p11"/>
            <p:cNvSpPr/>
            <p:nvPr/>
          </p:nvSpPr>
          <p:spPr>
            <a:xfrm>
              <a:off x="0" y="3027981"/>
              <a:ext cx="9675182" cy="929857"/>
            </a:xfrm>
            <a:prstGeom prst="roundRect">
              <a:avLst>
                <a:gd fmla="val 16667"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txBox="1"/>
            <p:nvPr/>
          </p:nvSpPr>
          <p:spPr>
            <a:xfrm>
              <a:off x="45392" y="3073373"/>
              <a:ext cx="9584398" cy="83907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Be aware that a forceful handshake is frowned upon and seen as pushy in Turkey. The custom in several African nations is to shake hands slowly (Guide to African handshakes). Islamic nations prohibit males from shaking women's hands when they are not family members.</a:t>
              </a:r>
              <a:endParaRPr b="0" i="0" sz="1700" u="none" cap="none" strike="noStrike">
                <a:solidFill>
                  <a:schemeClr val="lt1"/>
                </a:solidFill>
                <a:latin typeface="Avenir"/>
                <a:ea typeface="Avenir"/>
                <a:cs typeface="Avenir"/>
                <a:sym typeface="Aveni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21" name="Google Shape;221;p12"/>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22" name="Google Shape;222;p12"/>
          <p:cNvSpPr/>
          <p:nvPr/>
        </p:nvSpPr>
        <p:spPr>
          <a:xfrm>
            <a:off x="0" y="0"/>
            <a:ext cx="11430001" cy="6168789"/>
          </a:xfrm>
          <a:custGeom>
            <a:rect b="b" l="l" r="r" t="t"/>
            <a:pathLst>
              <a:path extrusionOk="0" h="6168789" w="11430001">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23" name="Google Shape;223;p12"/>
          <p:cNvSpPr txBox="1"/>
          <p:nvPr>
            <p:ph type="title"/>
          </p:nvPr>
        </p:nvSpPr>
        <p:spPr>
          <a:xfrm>
            <a:off x="6095998" y="1137640"/>
            <a:ext cx="4565650" cy="1344613"/>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GENDER</a:t>
            </a:r>
            <a:endParaRPr/>
          </a:p>
        </p:txBody>
      </p:sp>
      <p:pic>
        <p:nvPicPr>
          <p:cNvPr descr="See Cultural Differences Between US And China In These Cute Comics By Siya  | Cute comics, Comics, Cultural differences" id="224" name="Google Shape;224;p12"/>
          <p:cNvPicPr preferRelativeResize="0"/>
          <p:nvPr/>
        </p:nvPicPr>
        <p:blipFill rotWithShape="1">
          <a:blip r:embed="rId3">
            <a:alphaModFix/>
          </a:blip>
          <a:srcRect b="4751" l="0" r="0" t="0"/>
          <a:stretch/>
        </p:blipFill>
        <p:spPr>
          <a:xfrm>
            <a:off x="300105" y="938404"/>
            <a:ext cx="5414895" cy="5157598"/>
          </a:xfrm>
          <a:prstGeom prst="rect">
            <a:avLst/>
          </a:prstGeom>
          <a:noFill/>
          <a:ln>
            <a:noFill/>
          </a:ln>
        </p:spPr>
      </p:pic>
      <p:sp>
        <p:nvSpPr>
          <p:cNvPr id="225" name="Google Shape;225;p12"/>
          <p:cNvSpPr txBox="1"/>
          <p:nvPr>
            <p:ph idx="1" type="body"/>
          </p:nvPr>
        </p:nvSpPr>
        <p:spPr>
          <a:xfrm>
            <a:off x="5715000" y="2398817"/>
            <a:ext cx="5424055" cy="3697184"/>
          </a:xfrm>
          <a:prstGeom prst="rect">
            <a:avLst/>
          </a:prstGeom>
          <a:noFill/>
          <a:ln>
            <a:noFill/>
          </a:ln>
        </p:spPr>
        <p:txBody>
          <a:bodyPr anchorCtr="0" anchor="t" bIns="45700" lIns="91425" spcFirstLastPara="1" rIns="91425" wrap="square" tIns="45700">
            <a:normAutofit/>
          </a:bodyPr>
          <a:lstStyle/>
          <a:p>
            <a:pPr indent="-365760" lvl="0" marL="365760" rtl="0" algn="l">
              <a:lnSpc>
                <a:spcPct val="95000"/>
              </a:lnSpc>
              <a:spcBef>
                <a:spcPts val="0"/>
              </a:spcBef>
              <a:spcAft>
                <a:spcPts val="0"/>
              </a:spcAft>
              <a:buSzPts val="2200"/>
              <a:buChar char="+"/>
            </a:pPr>
            <a:r>
              <a:rPr b="0" i="0" lang="en-GB" sz="2200" u="none" strike="noStrike">
                <a:latin typeface="Calibri"/>
                <a:ea typeface="Calibri"/>
                <a:cs typeface="Calibri"/>
                <a:sym typeface="Calibri"/>
              </a:rPr>
              <a:t>What is appropriate for a male may not be acceptable for a woman in different cultures. The subject of wearing a head covering in some Muslim nations is the most prominent example, but other religions, including Islam and Hinduism, also have laws against shaking a woman's hand.</a:t>
            </a:r>
            <a:endParaRPr sz="2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
        <p:nvSpPr>
          <p:cNvPr id="230" name="Google Shape;230;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31" name="Google Shape;231;p13"/>
          <p:cNvSpPr/>
          <p:nvPr/>
        </p:nvSpPr>
        <p:spPr>
          <a:xfrm>
            <a:off x="0" y="-1"/>
            <a:ext cx="12192000" cy="6099048"/>
          </a:xfrm>
          <a:prstGeom prst="rect">
            <a:avLst/>
          </a:prstGeom>
          <a:gradFill>
            <a:gsLst>
              <a:gs pos="0">
                <a:schemeClr val="accent5"/>
              </a:gs>
              <a:gs pos="10000">
                <a:schemeClr val="accent5"/>
              </a:gs>
              <a:gs pos="30000">
                <a:schemeClr val="accent4"/>
              </a:gs>
              <a:gs pos="50000">
                <a:srgbClr val="C9CB95"/>
              </a:gs>
              <a:gs pos="70000">
                <a:schemeClr val="accent2"/>
              </a:gs>
              <a:gs pos="90000">
                <a:schemeClr val="accent1"/>
              </a:gs>
              <a:gs pos="100000">
                <a:schemeClr val="accent1"/>
              </a:gs>
            </a:gsLst>
            <a:lin ang="7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32" name="Google Shape;232;p13"/>
          <p:cNvSpPr/>
          <p:nvPr/>
        </p:nvSpPr>
        <p:spPr>
          <a:xfrm>
            <a:off x="0" y="0"/>
            <a:ext cx="11430001" cy="6168789"/>
          </a:xfrm>
          <a:custGeom>
            <a:rect b="b" l="l" r="r" t="t"/>
            <a:pathLst>
              <a:path extrusionOk="0" h="6168789" w="11430001">
                <a:moveTo>
                  <a:pt x="0" y="0"/>
                </a:moveTo>
                <a:lnTo>
                  <a:pt x="5334002" y="0"/>
                </a:lnTo>
                <a:lnTo>
                  <a:pt x="5334002" y="771523"/>
                </a:lnTo>
                <a:lnTo>
                  <a:pt x="11430001" y="771523"/>
                </a:lnTo>
                <a:lnTo>
                  <a:pt x="11430001" y="6168789"/>
                </a:lnTo>
                <a:lnTo>
                  <a:pt x="0" y="6168789"/>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33" name="Google Shape;233;p13"/>
          <p:cNvSpPr txBox="1"/>
          <p:nvPr>
            <p:ph type="title"/>
          </p:nvPr>
        </p:nvSpPr>
        <p:spPr>
          <a:xfrm>
            <a:off x="5776722" y="953293"/>
            <a:ext cx="5482703" cy="1344613"/>
          </a:xfrm>
          <a:prstGeom prst="rect">
            <a:avLst/>
          </a:prstGeom>
          <a:noFill/>
          <a:ln>
            <a:noFill/>
          </a:ln>
        </p:spPr>
        <p:txBody>
          <a:bodyPr anchorCtr="0" anchor="t" bIns="45700" lIns="91425" spcFirstLastPara="1" rIns="91425" wrap="square" tIns="45700">
            <a:noAutofit/>
          </a:bodyPr>
          <a:lstStyle/>
          <a:p>
            <a:pPr indent="0" lvl="0" marL="0" rtl="0" algn="ctr">
              <a:lnSpc>
                <a:spcPct val="95000"/>
              </a:lnSpc>
              <a:spcBef>
                <a:spcPts val="0"/>
              </a:spcBef>
              <a:spcAft>
                <a:spcPts val="0"/>
              </a:spcAft>
              <a:buClr>
                <a:schemeClr val="dk1"/>
              </a:buClr>
              <a:buSzPts val="3200"/>
              <a:buFont typeface="Aharoni"/>
              <a:buNone/>
            </a:pPr>
            <a:r>
              <a:rPr lang="en-GB" sz="3200"/>
              <a:t>MULTICULTURAL CONFLICT IN RELATIONSHIPS </a:t>
            </a:r>
            <a:endParaRPr/>
          </a:p>
        </p:txBody>
      </p:sp>
      <p:pic>
        <p:nvPicPr>
          <p:cNvPr descr="Cross Cultural Comics | MISUNDERSTOOD" id="234" name="Google Shape;234;p13"/>
          <p:cNvPicPr preferRelativeResize="0"/>
          <p:nvPr/>
        </p:nvPicPr>
        <p:blipFill rotWithShape="1">
          <a:blip r:embed="rId3">
            <a:alphaModFix/>
          </a:blip>
          <a:srcRect b="0" l="0" r="0" t="0"/>
          <a:stretch/>
        </p:blipFill>
        <p:spPr>
          <a:xfrm>
            <a:off x="232297" y="1126639"/>
            <a:ext cx="5482703" cy="5386756"/>
          </a:xfrm>
          <a:prstGeom prst="rect">
            <a:avLst/>
          </a:prstGeom>
          <a:noFill/>
          <a:ln>
            <a:noFill/>
          </a:ln>
        </p:spPr>
      </p:pic>
      <p:sp>
        <p:nvSpPr>
          <p:cNvPr id="235" name="Google Shape;235;p13"/>
          <p:cNvSpPr txBox="1"/>
          <p:nvPr>
            <p:ph idx="1" type="body"/>
          </p:nvPr>
        </p:nvSpPr>
        <p:spPr>
          <a:xfrm>
            <a:off x="5776722" y="2208809"/>
            <a:ext cx="5482702" cy="4108863"/>
          </a:xfrm>
          <a:prstGeom prst="rect">
            <a:avLst/>
          </a:prstGeom>
          <a:noFill/>
          <a:ln>
            <a:noFill/>
          </a:ln>
        </p:spPr>
        <p:txBody>
          <a:bodyPr anchorCtr="0" anchor="t" bIns="45700" lIns="91425" spcFirstLastPara="1" rIns="91425" wrap="square" tIns="45700">
            <a:normAutofit lnSpcReduction="10000"/>
          </a:bodyPr>
          <a:lstStyle/>
          <a:p>
            <a:pPr indent="-365760" lvl="0" marL="365760" rtl="0" algn="l">
              <a:lnSpc>
                <a:spcPct val="95000"/>
              </a:lnSpc>
              <a:spcBef>
                <a:spcPts val="0"/>
              </a:spcBef>
              <a:spcAft>
                <a:spcPts val="0"/>
              </a:spcAft>
              <a:buSzPts val="1800"/>
              <a:buChar char="+"/>
            </a:pPr>
            <a:r>
              <a:rPr lang="en-GB" sz="1800">
                <a:latin typeface="DM Sans"/>
                <a:ea typeface="DM Sans"/>
                <a:cs typeface="DM Sans"/>
                <a:sym typeface="DM Sans"/>
              </a:rPr>
              <a:t>Multi</a:t>
            </a:r>
            <a:r>
              <a:rPr b="0" i="0" lang="en-GB" sz="1800" u="none" strike="noStrike">
                <a:latin typeface="DM Sans"/>
                <a:ea typeface="DM Sans"/>
                <a:cs typeface="DM Sans"/>
                <a:sym typeface="DM Sans"/>
              </a:rPr>
              <a:t>cultural partnerships can provide extra difficulties such as conflicting religious views, a sense of identity loss, and diverse parenting styles in addition to the tensions and strains that impact all parents. The things that might strain your relationship can be difficult to adapt to or adjust to. </a:t>
            </a:r>
            <a:endParaRPr/>
          </a:p>
          <a:p>
            <a:pPr indent="-365760" lvl="0" marL="365760" rtl="0" algn="l">
              <a:lnSpc>
                <a:spcPct val="95000"/>
              </a:lnSpc>
              <a:spcBef>
                <a:spcPts val="900"/>
              </a:spcBef>
              <a:spcAft>
                <a:spcPts val="0"/>
              </a:spcAft>
              <a:buSzPts val="1800"/>
              <a:buChar char="+"/>
            </a:pPr>
            <a:r>
              <a:rPr b="0" i="0" lang="en-GB" sz="1800" u="none" strike="noStrike">
                <a:latin typeface="DM Sans"/>
                <a:ea typeface="DM Sans"/>
                <a:cs typeface="DM Sans"/>
                <a:sym typeface="DM Sans"/>
              </a:rPr>
              <a:t>Parents of mixed-culture families must make accommodations for the other person's culture. Moreover, pressure from the extended family may exist and have an impact on parents' choices. Parents who take our course are given the tools to consider what they can add to the family, what can be shared in celebration, and what can be left behind.</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4"/>
          <p:cNvSpPr txBox="1"/>
          <p:nvPr>
            <p:ph type="title"/>
          </p:nvPr>
        </p:nvSpPr>
        <p:spPr>
          <a:xfrm>
            <a:off x="402850" y="1114142"/>
            <a:ext cx="11386299"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000"/>
              <a:buFont typeface="Aharoni"/>
              <a:buNone/>
            </a:pPr>
            <a:r>
              <a:rPr lang="en-GB" sz="4000"/>
              <a:t>MULTICULTURAL CONFLICT IN MARRIAGES </a:t>
            </a:r>
            <a:endParaRPr/>
          </a:p>
        </p:txBody>
      </p:sp>
      <p:grpSp>
        <p:nvGrpSpPr>
          <p:cNvPr id="241" name="Google Shape;241;p14"/>
          <p:cNvGrpSpPr/>
          <p:nvPr/>
        </p:nvGrpSpPr>
        <p:grpSpPr>
          <a:xfrm>
            <a:off x="961901" y="2269802"/>
            <a:ext cx="10414659" cy="3678120"/>
            <a:chOff x="0" y="37241"/>
            <a:chExt cx="10414659" cy="3678120"/>
          </a:xfrm>
        </p:grpSpPr>
        <p:sp>
          <p:nvSpPr>
            <p:cNvPr id="242" name="Google Shape;242;p14"/>
            <p:cNvSpPr/>
            <p:nvPr/>
          </p:nvSpPr>
          <p:spPr>
            <a:xfrm>
              <a:off x="0" y="37241"/>
              <a:ext cx="10414659" cy="1193400"/>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4"/>
            <p:cNvSpPr txBox="1"/>
            <p:nvPr/>
          </p:nvSpPr>
          <p:spPr>
            <a:xfrm>
              <a:off x="58257" y="95498"/>
              <a:ext cx="10298145" cy="1076886"/>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The special difficulty of communicating their emotions and thoughts to a spouse from a radically different background faces intercultural couples. Partners have intense affection for their wives because of the closeness of their connection, which can make interactions and communication more difficult (Foeman &amp; Nance, 1999). </a:t>
              </a:r>
              <a:endParaRPr/>
            </a:p>
          </p:txBody>
        </p:sp>
        <p:sp>
          <p:nvSpPr>
            <p:cNvPr id="244" name="Google Shape;244;p14"/>
            <p:cNvSpPr/>
            <p:nvPr/>
          </p:nvSpPr>
          <p:spPr>
            <a:xfrm>
              <a:off x="0" y="1279601"/>
              <a:ext cx="10414659" cy="1193400"/>
            </a:xfrm>
            <a:prstGeom prst="roundRect">
              <a:avLst>
                <a:gd fmla="val 16667" name="adj"/>
              </a:avLst>
            </a:prstGeom>
            <a:solidFill>
              <a:srgbClr val="3ABDB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4"/>
            <p:cNvSpPr txBox="1"/>
            <p:nvPr/>
          </p:nvSpPr>
          <p:spPr>
            <a:xfrm>
              <a:off x="58257" y="1337858"/>
              <a:ext cx="10298145" cy="1076886"/>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The intersubjectivity hypothesis identifies a further cause of conflict in multicultural relationships (Waldman &amp; Rubalcava, 2005). According to this idea, people interpret their experiences based on their interpersonal interactions and individual interpretations. The influence that culture has on a couple's ideas, feelings, and behaviour is frequently unnoticed by them. </a:t>
              </a:r>
              <a:endParaRPr/>
            </a:p>
          </p:txBody>
        </p:sp>
        <p:sp>
          <p:nvSpPr>
            <p:cNvPr id="246" name="Google Shape;246;p14"/>
            <p:cNvSpPr/>
            <p:nvPr/>
          </p:nvSpPr>
          <p:spPr>
            <a:xfrm>
              <a:off x="0" y="2521961"/>
              <a:ext cx="10414659" cy="1193400"/>
            </a:xfrm>
            <a:prstGeom prst="roundRect">
              <a:avLst>
                <a:gd fmla="val 16667"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4"/>
            <p:cNvSpPr txBox="1"/>
            <p:nvPr/>
          </p:nvSpPr>
          <p:spPr>
            <a:xfrm>
              <a:off x="58257" y="2580218"/>
              <a:ext cx="10298145" cy="1076886"/>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People are influenced by culture in such a way that they think their own culture is right and the greatest way to live. Similarly, partners believe that their perceptions of their partners' activities are factual and correct (Waldman &amp; Rubalcava, 2005). Both impressions have the potential to result in bitter conflict and make it difficult to settle disputes amicably.</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5"/>
          <p:cNvSpPr txBox="1"/>
          <p:nvPr>
            <p:ph type="title"/>
          </p:nvPr>
        </p:nvSpPr>
        <p:spPr>
          <a:xfrm>
            <a:off x="1009403" y="1031016"/>
            <a:ext cx="10970662" cy="1344168"/>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5000"/>
              </a:lnSpc>
              <a:spcBef>
                <a:spcPts val="0"/>
              </a:spcBef>
              <a:spcAft>
                <a:spcPts val="0"/>
              </a:spcAft>
              <a:buClr>
                <a:schemeClr val="dk1"/>
              </a:buClr>
              <a:buSzPct val="100000"/>
              <a:buFont typeface="Aharoni"/>
              <a:buNone/>
            </a:pPr>
            <a:r>
              <a:rPr lang="en-GB" sz="4400"/>
              <a:t>MULTICULTURAL CONFLICT IN MARRIAGES </a:t>
            </a:r>
            <a:endParaRPr/>
          </a:p>
        </p:txBody>
      </p:sp>
      <p:grpSp>
        <p:nvGrpSpPr>
          <p:cNvPr id="253" name="Google Shape;253;p15"/>
          <p:cNvGrpSpPr/>
          <p:nvPr/>
        </p:nvGrpSpPr>
        <p:grpSpPr>
          <a:xfrm>
            <a:off x="1009403" y="2259024"/>
            <a:ext cx="10173194" cy="3474045"/>
            <a:chOff x="0" y="453975"/>
            <a:chExt cx="10173194" cy="3474045"/>
          </a:xfrm>
        </p:grpSpPr>
        <p:sp>
          <p:nvSpPr>
            <p:cNvPr id="254" name="Google Shape;254;p15"/>
            <p:cNvSpPr/>
            <p:nvPr/>
          </p:nvSpPr>
          <p:spPr>
            <a:xfrm>
              <a:off x="0" y="453975"/>
              <a:ext cx="10173194" cy="1127295"/>
            </a:xfrm>
            <a:prstGeom prst="roundRect">
              <a:avLst>
                <a:gd fmla="val 16667" name="adj"/>
              </a:avLst>
            </a:prstGeom>
            <a:solidFill>
              <a:srgbClr val="E9876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txBox="1"/>
            <p:nvPr/>
          </p:nvSpPr>
          <p:spPr>
            <a:xfrm>
              <a:off x="55030" y="509005"/>
              <a:ext cx="10063134" cy="1017235"/>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Some possible problem areas for international marriages have been discovered by researchers. Eight key areas where multicultural couples face special difficulties were identified by Cools' (2006) study: language, communication, adjusting to a spouse, friends, raising children, gender roles, visibility, and traditions. </a:t>
              </a:r>
              <a:endParaRPr/>
            </a:p>
          </p:txBody>
        </p:sp>
        <p:sp>
          <p:nvSpPr>
            <p:cNvPr id="256" name="Google Shape;256;p15"/>
            <p:cNvSpPr/>
            <p:nvPr/>
          </p:nvSpPr>
          <p:spPr>
            <a:xfrm>
              <a:off x="0" y="1627350"/>
              <a:ext cx="10173194" cy="1127295"/>
            </a:xfrm>
            <a:prstGeom prst="roundRect">
              <a:avLst>
                <a:gd fmla="val 16667" name="adj"/>
              </a:avLst>
            </a:prstGeom>
            <a:solidFill>
              <a:srgbClr val="A3A74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txBox="1"/>
            <p:nvPr/>
          </p:nvSpPr>
          <p:spPr>
            <a:xfrm>
              <a:off x="55030" y="1682380"/>
              <a:ext cx="10063134" cy="1017235"/>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The most often stated topics were visibility and gender roles. Similar findings were obtained in the studies of gender, language, and childrearing by Frame (2004). In multicultural marriages, there was also the possibility for heightened conflict over values, money, sexuality, religion, and social status. </a:t>
              </a:r>
              <a:endParaRPr/>
            </a:p>
          </p:txBody>
        </p:sp>
        <p:sp>
          <p:nvSpPr>
            <p:cNvPr id="258" name="Google Shape;258;p15"/>
            <p:cNvSpPr/>
            <p:nvPr/>
          </p:nvSpPr>
          <p:spPr>
            <a:xfrm>
              <a:off x="0" y="2800725"/>
              <a:ext cx="10173194" cy="1127295"/>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txBox="1"/>
            <p:nvPr/>
          </p:nvSpPr>
          <p:spPr>
            <a:xfrm>
              <a:off x="55030" y="2855755"/>
              <a:ext cx="10063134" cy="1017235"/>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Garcia (2006) argued that multicultural couples may experience more challenges while trying to raise children. Intercultural marriages are fraught with a variety of problems. These topics are prone to misconceptions, which can result in bitter confrontation. If seen negatively and left unaddressed, differences between spouses have a detrimental effect on the marriage (Mackey, Diemer, &amp; O'Brien, 2000).</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6"/>
          <p:cNvSpPr txBox="1"/>
          <p:nvPr>
            <p:ph type="title"/>
          </p:nvPr>
        </p:nvSpPr>
        <p:spPr>
          <a:xfrm>
            <a:off x="990679" y="1280397"/>
            <a:ext cx="10210642"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000"/>
              <a:buFont typeface="Aharoni"/>
              <a:buNone/>
            </a:pPr>
            <a:r>
              <a:rPr lang="en-GB" sz="4000"/>
              <a:t>MULTICULTURAL CONFLICT IN MARRIAGES</a:t>
            </a:r>
            <a:endParaRPr/>
          </a:p>
        </p:txBody>
      </p:sp>
      <p:grpSp>
        <p:nvGrpSpPr>
          <p:cNvPr id="265" name="Google Shape;265;p16"/>
          <p:cNvGrpSpPr/>
          <p:nvPr/>
        </p:nvGrpSpPr>
        <p:grpSpPr>
          <a:xfrm>
            <a:off x="1329581" y="2696865"/>
            <a:ext cx="9532838" cy="3073140"/>
            <a:chOff x="0" y="343234"/>
            <a:chExt cx="9532838" cy="3073140"/>
          </a:xfrm>
        </p:grpSpPr>
        <p:sp>
          <p:nvSpPr>
            <p:cNvPr id="266" name="Google Shape;266;p16"/>
            <p:cNvSpPr/>
            <p:nvPr/>
          </p:nvSpPr>
          <p:spPr>
            <a:xfrm>
              <a:off x="0" y="343234"/>
              <a:ext cx="9532838" cy="989820"/>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6"/>
            <p:cNvSpPr txBox="1"/>
            <p:nvPr/>
          </p:nvSpPr>
          <p:spPr>
            <a:xfrm>
              <a:off x="48319" y="391553"/>
              <a:ext cx="9436200" cy="8931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venir"/>
                <a:buNone/>
              </a:pPr>
              <a:r>
                <a:rPr b="0" i="0" lang="en-GB" sz="1800" u="none" cap="none" strike="noStrike">
                  <a:solidFill>
                    <a:schemeClr val="lt1"/>
                  </a:solidFill>
                  <a:latin typeface="Avenir"/>
                  <a:ea typeface="Avenir"/>
                  <a:cs typeface="Avenir"/>
                  <a:sym typeface="Avenir"/>
                </a:rPr>
                <a:t>For couples in multicultural marriages, difficulties in arriving at practical solutions might stem from their failure to completely comprehend an understanding of the dispute as well as put what they want to say into clear language (Frame, 2004). </a:t>
              </a:r>
              <a:endParaRPr/>
            </a:p>
          </p:txBody>
        </p:sp>
        <p:sp>
          <p:nvSpPr>
            <p:cNvPr id="268" name="Google Shape;268;p16"/>
            <p:cNvSpPr/>
            <p:nvPr/>
          </p:nvSpPr>
          <p:spPr>
            <a:xfrm>
              <a:off x="0" y="1384894"/>
              <a:ext cx="9532838" cy="989820"/>
            </a:xfrm>
            <a:prstGeom prst="roundRect">
              <a:avLst>
                <a:gd fmla="val 16667" name="adj"/>
              </a:avLst>
            </a:prstGeom>
            <a:solidFill>
              <a:srgbClr val="3ABDB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6"/>
            <p:cNvSpPr txBox="1"/>
            <p:nvPr/>
          </p:nvSpPr>
          <p:spPr>
            <a:xfrm>
              <a:off x="48319" y="1433213"/>
              <a:ext cx="9436200" cy="8931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venir"/>
                <a:buNone/>
              </a:pPr>
              <a:r>
                <a:rPr b="0" i="0" lang="en-GB" sz="1800" u="none" cap="none" strike="noStrike">
                  <a:solidFill>
                    <a:schemeClr val="lt1"/>
                  </a:solidFill>
                  <a:latin typeface="Avenir"/>
                  <a:ea typeface="Avenir"/>
                  <a:cs typeface="Avenir"/>
                  <a:sym typeface="Avenir"/>
                </a:rPr>
                <a:t>These particular relationships may give rise to unusual and complicated problems. Although being ethereal, values are transmitted and shown in very concrete ways. </a:t>
              </a:r>
              <a:endParaRPr/>
            </a:p>
          </p:txBody>
        </p:sp>
        <p:sp>
          <p:nvSpPr>
            <p:cNvPr id="270" name="Google Shape;270;p16"/>
            <p:cNvSpPr/>
            <p:nvPr/>
          </p:nvSpPr>
          <p:spPr>
            <a:xfrm>
              <a:off x="0" y="2426554"/>
              <a:ext cx="9532838" cy="989820"/>
            </a:xfrm>
            <a:prstGeom prst="roundRect">
              <a:avLst>
                <a:gd fmla="val 16667"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6"/>
            <p:cNvSpPr txBox="1"/>
            <p:nvPr/>
          </p:nvSpPr>
          <p:spPr>
            <a:xfrm>
              <a:off x="48319" y="2474873"/>
              <a:ext cx="9436200" cy="893182"/>
            </a:xfrm>
            <a:prstGeom prst="rect">
              <a:avLst/>
            </a:prstGeom>
            <a:no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venir"/>
                <a:buNone/>
              </a:pPr>
              <a:r>
                <a:rPr b="0" i="0" lang="en-GB" sz="1800" u="none" cap="none" strike="noStrike">
                  <a:solidFill>
                    <a:schemeClr val="lt1"/>
                  </a:solidFill>
                  <a:latin typeface="Avenir"/>
                  <a:ea typeface="Avenir"/>
                  <a:cs typeface="Avenir"/>
                  <a:sym typeface="Avenir"/>
                </a:rPr>
                <a:t>Intercultural couples may have quite different value systems as a result of their varied upbringings, which increases the likelihood of disagreement and conflict. Values influence belief structures and worldviews, which in turn influence attitudes and actions.</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7"/>
          <p:cNvSpPr txBox="1"/>
          <p:nvPr>
            <p:ph type="title"/>
          </p:nvPr>
        </p:nvSpPr>
        <p:spPr>
          <a:xfrm>
            <a:off x="960832" y="1078516"/>
            <a:ext cx="10626278"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MULTICULTURAL CONFLICT IN FAMILIES</a:t>
            </a:r>
            <a:endParaRPr/>
          </a:p>
        </p:txBody>
      </p:sp>
      <p:grpSp>
        <p:nvGrpSpPr>
          <p:cNvPr id="277" name="Google Shape;277;p17"/>
          <p:cNvGrpSpPr/>
          <p:nvPr/>
        </p:nvGrpSpPr>
        <p:grpSpPr>
          <a:xfrm>
            <a:off x="1282535" y="2280464"/>
            <a:ext cx="9652501" cy="3672058"/>
            <a:chOff x="0" y="95403"/>
            <a:chExt cx="9652501" cy="3672058"/>
          </a:xfrm>
        </p:grpSpPr>
        <p:sp>
          <p:nvSpPr>
            <p:cNvPr id="278" name="Google Shape;278;p17"/>
            <p:cNvSpPr/>
            <p:nvPr/>
          </p:nvSpPr>
          <p:spPr>
            <a:xfrm>
              <a:off x="0" y="95403"/>
              <a:ext cx="9652501" cy="1191379"/>
            </a:xfrm>
            <a:prstGeom prst="roundRect">
              <a:avLst>
                <a:gd fmla="val 16667" name="adj"/>
              </a:avLst>
            </a:prstGeom>
            <a:solidFill>
              <a:srgbClr val="E9876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7"/>
            <p:cNvSpPr txBox="1"/>
            <p:nvPr/>
          </p:nvSpPr>
          <p:spPr>
            <a:xfrm>
              <a:off x="58158" y="153561"/>
              <a:ext cx="9536185" cy="107506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Parents frequently feel a connection to their culture and customs, parents frequently disagree about who will dominate the child's development and how their children should be nurtured. </a:t>
              </a:r>
              <a:endParaRPr b="0" i="0" sz="1700" u="none" cap="none" strike="noStrike">
                <a:solidFill>
                  <a:schemeClr val="lt1"/>
                </a:solidFill>
                <a:latin typeface="Avenir"/>
                <a:ea typeface="Avenir"/>
                <a:cs typeface="Avenir"/>
                <a:sym typeface="Avenir"/>
              </a:endParaRPr>
            </a:p>
          </p:txBody>
        </p:sp>
        <p:sp>
          <p:nvSpPr>
            <p:cNvPr id="280" name="Google Shape;280;p17"/>
            <p:cNvSpPr/>
            <p:nvPr/>
          </p:nvSpPr>
          <p:spPr>
            <a:xfrm>
              <a:off x="0" y="1335743"/>
              <a:ext cx="9652501" cy="1191379"/>
            </a:xfrm>
            <a:prstGeom prst="roundRect">
              <a:avLst>
                <a:gd fmla="val 16667" name="adj"/>
              </a:avLst>
            </a:prstGeom>
            <a:solidFill>
              <a:srgbClr val="CCA15A"/>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7"/>
            <p:cNvSpPr txBox="1"/>
            <p:nvPr/>
          </p:nvSpPr>
          <p:spPr>
            <a:xfrm>
              <a:off x="58158" y="1393901"/>
              <a:ext cx="9536185" cy="107506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Conflicts can be found in mixed-ethnicity families with an Afro-Caribbean parent around the upkeep of the child's hair. When the parents don't live together, this might lead to even more disputes.</a:t>
              </a:r>
              <a:endParaRPr b="0" i="0" sz="1700" u="none" cap="none" strike="noStrike">
                <a:solidFill>
                  <a:schemeClr val="lt1"/>
                </a:solidFill>
                <a:latin typeface="Avenir"/>
                <a:ea typeface="Avenir"/>
                <a:cs typeface="Avenir"/>
                <a:sym typeface="Avenir"/>
              </a:endParaRPr>
            </a:p>
          </p:txBody>
        </p:sp>
        <p:sp>
          <p:nvSpPr>
            <p:cNvPr id="282" name="Google Shape;282;p17"/>
            <p:cNvSpPr/>
            <p:nvPr/>
          </p:nvSpPr>
          <p:spPr>
            <a:xfrm>
              <a:off x="0" y="2576082"/>
              <a:ext cx="9652501" cy="1191379"/>
            </a:xfrm>
            <a:prstGeom prst="roundRect">
              <a:avLst>
                <a:gd fmla="val 16667" name="adj"/>
              </a:avLst>
            </a:prstGeom>
            <a:solidFill>
              <a:srgbClr val="A2A55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7"/>
            <p:cNvSpPr txBox="1"/>
            <p:nvPr/>
          </p:nvSpPr>
          <p:spPr>
            <a:xfrm>
              <a:off x="58158" y="2634240"/>
              <a:ext cx="9536185" cy="107506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Different cultures might have distinct routines, habits, and beliefs. Some cultures may be stricter than others or prioritise different things, which can lead to disagreements between parents concerning discipline. These disagreements can have an impact on the children and, as a result of contradictory expectations, can lead to low self-esteem in children within the family. </a:t>
              </a:r>
              <a:endParaRPr b="0" i="0" sz="1700" u="none" cap="none" strike="noStrike">
                <a:solidFill>
                  <a:schemeClr val="lt1"/>
                </a:solidFill>
                <a:latin typeface="Avenir"/>
                <a:ea typeface="Avenir"/>
                <a:cs typeface="Avenir"/>
                <a:sym typeface="Aveni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8"/>
          <p:cNvSpPr txBox="1"/>
          <p:nvPr>
            <p:ph type="title"/>
          </p:nvPr>
        </p:nvSpPr>
        <p:spPr>
          <a:xfrm>
            <a:off x="1524000" y="971639"/>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EXTENDED FAMILY </a:t>
            </a:r>
            <a:endParaRPr/>
          </a:p>
        </p:txBody>
      </p:sp>
      <p:grpSp>
        <p:nvGrpSpPr>
          <p:cNvPr id="289" name="Google Shape;289;p18"/>
          <p:cNvGrpSpPr/>
          <p:nvPr/>
        </p:nvGrpSpPr>
        <p:grpSpPr>
          <a:xfrm>
            <a:off x="1388502" y="2186834"/>
            <a:ext cx="9414995" cy="3756060"/>
            <a:chOff x="0" y="191779"/>
            <a:chExt cx="9414995" cy="3756060"/>
          </a:xfrm>
        </p:grpSpPr>
        <p:sp>
          <p:nvSpPr>
            <p:cNvPr id="290" name="Google Shape;290;p18"/>
            <p:cNvSpPr/>
            <p:nvPr/>
          </p:nvSpPr>
          <p:spPr>
            <a:xfrm>
              <a:off x="0" y="191779"/>
              <a:ext cx="9414995" cy="1209780"/>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8"/>
            <p:cNvSpPr txBox="1"/>
            <p:nvPr/>
          </p:nvSpPr>
          <p:spPr>
            <a:xfrm>
              <a:off x="59057" y="250836"/>
              <a:ext cx="9296881" cy="1091666"/>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Avenir"/>
                <a:buNone/>
              </a:pPr>
              <a:r>
                <a:rPr b="0" i="0" lang="en-GB" sz="2200" u="none" cap="none" strike="noStrike">
                  <a:solidFill>
                    <a:schemeClr val="lt1"/>
                  </a:solidFill>
                  <a:latin typeface="Avenir"/>
                  <a:ea typeface="Avenir"/>
                  <a:cs typeface="Avenir"/>
                  <a:sym typeface="Avenir"/>
                </a:rPr>
                <a:t>You may have only ever seen your grandparents twice a year, but your foreign-born husband may come from a huge extended family where everyone is involved in caring for the newborn.</a:t>
              </a:r>
              <a:endParaRPr/>
            </a:p>
          </p:txBody>
        </p:sp>
        <p:sp>
          <p:nvSpPr>
            <p:cNvPr id="292" name="Google Shape;292;p18"/>
            <p:cNvSpPr/>
            <p:nvPr/>
          </p:nvSpPr>
          <p:spPr>
            <a:xfrm>
              <a:off x="0" y="1464919"/>
              <a:ext cx="9414995" cy="1209780"/>
            </a:xfrm>
            <a:prstGeom prst="roundRect">
              <a:avLst>
                <a:gd fmla="val 16667" name="adj"/>
              </a:avLst>
            </a:prstGeom>
            <a:solidFill>
              <a:srgbClr val="3ABDB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8"/>
            <p:cNvSpPr txBox="1"/>
            <p:nvPr/>
          </p:nvSpPr>
          <p:spPr>
            <a:xfrm>
              <a:off x="59057" y="1523976"/>
              <a:ext cx="9296881" cy="1091666"/>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Avenir"/>
                <a:buNone/>
              </a:pPr>
              <a:r>
                <a:rPr b="0" i="0" lang="en-GB" sz="2200" u="none" cap="none" strike="noStrike">
                  <a:solidFill>
                    <a:schemeClr val="lt1"/>
                  </a:solidFill>
                  <a:latin typeface="Avenir"/>
                  <a:ea typeface="Avenir"/>
                  <a:cs typeface="Avenir"/>
                  <a:sym typeface="Avenir"/>
                </a:rPr>
                <a:t>For people who come from homes or cultures where responsibilities and personal limits are defined quite differently, certain encounters may feel intrusive. </a:t>
              </a:r>
              <a:endParaRPr b="0" i="0" sz="2200" u="none" cap="none" strike="noStrike">
                <a:solidFill>
                  <a:schemeClr val="lt1"/>
                </a:solidFill>
                <a:latin typeface="Avenir"/>
                <a:ea typeface="Avenir"/>
                <a:cs typeface="Avenir"/>
                <a:sym typeface="Avenir"/>
              </a:endParaRPr>
            </a:p>
          </p:txBody>
        </p:sp>
        <p:sp>
          <p:nvSpPr>
            <p:cNvPr id="294" name="Google Shape;294;p18"/>
            <p:cNvSpPr/>
            <p:nvPr/>
          </p:nvSpPr>
          <p:spPr>
            <a:xfrm>
              <a:off x="0" y="2738059"/>
              <a:ext cx="9414995" cy="1209780"/>
            </a:xfrm>
            <a:prstGeom prst="roundRect">
              <a:avLst>
                <a:gd fmla="val 16667"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8"/>
            <p:cNvSpPr txBox="1"/>
            <p:nvPr/>
          </p:nvSpPr>
          <p:spPr>
            <a:xfrm>
              <a:off x="59057" y="2797116"/>
              <a:ext cx="9296881" cy="1091666"/>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Avenir"/>
                <a:buNone/>
              </a:pPr>
              <a:r>
                <a:rPr b="0" i="0" lang="en-GB" sz="2200" u="none" cap="none" strike="noStrike">
                  <a:solidFill>
                    <a:schemeClr val="lt1"/>
                  </a:solidFill>
                  <a:latin typeface="Avenir"/>
                  <a:ea typeface="Avenir"/>
                  <a:cs typeface="Avenir"/>
                  <a:sym typeface="Avenir"/>
                </a:rPr>
                <a:t>Be prepared to be more understanding than you may be in a marriage between people of the same culture by learning about the family structure and manners of your own spouse's culture and upbringing.</a:t>
              </a:r>
              <a:endParaRPr b="0" i="0" sz="2200" u="none" cap="none" strike="noStrike">
                <a:solidFill>
                  <a:schemeClr val="lt1"/>
                </a:solidFill>
                <a:latin typeface="Avenir"/>
                <a:ea typeface="Avenir"/>
                <a:cs typeface="Avenir"/>
                <a:sym typeface="Aveni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9"/>
          <p:cNvSpPr txBox="1"/>
          <p:nvPr>
            <p:ph type="title"/>
          </p:nvPr>
        </p:nvSpPr>
        <p:spPr>
          <a:xfrm>
            <a:off x="1524000" y="1137893"/>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EXTENDED FAMILY </a:t>
            </a:r>
            <a:endParaRPr/>
          </a:p>
        </p:txBody>
      </p:sp>
      <p:grpSp>
        <p:nvGrpSpPr>
          <p:cNvPr id="301" name="Google Shape;301;p19"/>
          <p:cNvGrpSpPr/>
          <p:nvPr/>
        </p:nvGrpSpPr>
        <p:grpSpPr>
          <a:xfrm>
            <a:off x="1300506" y="2405065"/>
            <a:ext cx="9367494" cy="3414600"/>
            <a:chOff x="0" y="18125"/>
            <a:chExt cx="9367494" cy="3414600"/>
          </a:xfrm>
        </p:grpSpPr>
        <p:sp>
          <p:nvSpPr>
            <p:cNvPr id="302" name="Google Shape;302;p19"/>
            <p:cNvSpPr/>
            <p:nvPr/>
          </p:nvSpPr>
          <p:spPr>
            <a:xfrm>
              <a:off x="0" y="18125"/>
              <a:ext cx="9367494" cy="1099800"/>
            </a:xfrm>
            <a:prstGeom prst="roundRect">
              <a:avLst>
                <a:gd fmla="val 16667" name="adj"/>
              </a:avLst>
            </a:prstGeom>
            <a:solidFill>
              <a:srgbClr val="E9876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9"/>
            <p:cNvSpPr txBox="1"/>
            <p:nvPr/>
          </p:nvSpPr>
          <p:spPr>
            <a:xfrm>
              <a:off x="53688" y="71813"/>
              <a:ext cx="9260118" cy="992424"/>
            </a:xfrm>
            <a:prstGeom prst="rect">
              <a:avLst/>
            </a:prstGeom>
            <a:noFill/>
            <a:ln>
              <a:noFill/>
            </a:ln>
          </p:spPr>
          <p:txBody>
            <a:bodyPr anchorCtr="0" anchor="ctr"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Avenir"/>
                <a:buNone/>
              </a:pPr>
              <a:r>
                <a:rPr b="0" i="0" lang="en-GB" sz="2000" u="none" cap="none" strike="noStrike">
                  <a:solidFill>
                    <a:schemeClr val="lt1"/>
                  </a:solidFill>
                  <a:latin typeface="Avenir"/>
                  <a:ea typeface="Avenir"/>
                  <a:cs typeface="Avenir"/>
                  <a:sym typeface="Avenir"/>
                </a:rPr>
                <a:t>Different cultures will have different prospect of extended visits from relatives which can lead to conflict within multicultural marriages. While visiting from abroad or another city, in-laws may plan to remain for several months. </a:t>
              </a:r>
              <a:endParaRPr b="0" i="0" sz="2000" u="none" cap="none" strike="noStrike">
                <a:solidFill>
                  <a:schemeClr val="lt1"/>
                </a:solidFill>
                <a:latin typeface="Avenir"/>
                <a:ea typeface="Avenir"/>
                <a:cs typeface="Avenir"/>
                <a:sym typeface="Avenir"/>
              </a:endParaRPr>
            </a:p>
          </p:txBody>
        </p:sp>
        <p:sp>
          <p:nvSpPr>
            <p:cNvPr id="304" name="Google Shape;304;p19"/>
            <p:cNvSpPr/>
            <p:nvPr/>
          </p:nvSpPr>
          <p:spPr>
            <a:xfrm>
              <a:off x="0" y="1175525"/>
              <a:ext cx="9367494" cy="1099800"/>
            </a:xfrm>
            <a:prstGeom prst="roundRect">
              <a:avLst>
                <a:gd fmla="val 16667" name="adj"/>
              </a:avLst>
            </a:prstGeom>
            <a:solidFill>
              <a:srgbClr val="A3A74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9"/>
            <p:cNvSpPr txBox="1"/>
            <p:nvPr/>
          </p:nvSpPr>
          <p:spPr>
            <a:xfrm>
              <a:off x="53688" y="1229213"/>
              <a:ext cx="9260118" cy="992424"/>
            </a:xfrm>
            <a:prstGeom prst="rect">
              <a:avLst/>
            </a:prstGeom>
            <a:noFill/>
            <a:ln>
              <a:noFill/>
            </a:ln>
          </p:spPr>
          <p:txBody>
            <a:bodyPr anchorCtr="0" anchor="ctr"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Avenir"/>
                <a:buNone/>
              </a:pPr>
              <a:r>
                <a:rPr b="0" i="0" lang="en-GB" sz="2000" u="none" cap="none" strike="noStrike">
                  <a:solidFill>
                    <a:schemeClr val="lt1"/>
                  </a:solidFill>
                  <a:latin typeface="Avenir"/>
                  <a:ea typeface="Avenir"/>
                  <a:cs typeface="Avenir"/>
                  <a:sym typeface="Avenir"/>
                </a:rPr>
                <a:t>Moreover, if you wind up relocating to your foreign spouse's place of origin, you can discover that local family members not only surprise you with unannounced visits but also by remaining for many days. </a:t>
              </a:r>
              <a:endParaRPr b="0" i="0" sz="2000" u="none" cap="none" strike="noStrike">
                <a:solidFill>
                  <a:schemeClr val="lt1"/>
                </a:solidFill>
                <a:latin typeface="Avenir"/>
                <a:ea typeface="Avenir"/>
                <a:cs typeface="Avenir"/>
                <a:sym typeface="Avenir"/>
              </a:endParaRPr>
            </a:p>
          </p:txBody>
        </p:sp>
        <p:sp>
          <p:nvSpPr>
            <p:cNvPr id="306" name="Google Shape;306;p19"/>
            <p:cNvSpPr/>
            <p:nvPr/>
          </p:nvSpPr>
          <p:spPr>
            <a:xfrm>
              <a:off x="0" y="2332925"/>
              <a:ext cx="9367494" cy="1099800"/>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9"/>
            <p:cNvSpPr txBox="1"/>
            <p:nvPr/>
          </p:nvSpPr>
          <p:spPr>
            <a:xfrm>
              <a:off x="53688" y="2386613"/>
              <a:ext cx="9260118" cy="992424"/>
            </a:xfrm>
            <a:prstGeom prst="rect">
              <a:avLst/>
            </a:prstGeom>
            <a:noFill/>
            <a:ln>
              <a:noFill/>
            </a:ln>
          </p:spPr>
          <p:txBody>
            <a:bodyPr anchorCtr="0" anchor="ctr"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Avenir"/>
                <a:buNone/>
              </a:pPr>
              <a:r>
                <a:rPr b="0" i="0" lang="en-GB" sz="2000" u="none" cap="none" strike="noStrike">
                  <a:solidFill>
                    <a:schemeClr val="lt1"/>
                  </a:solidFill>
                  <a:latin typeface="Avenir"/>
                  <a:ea typeface="Avenir"/>
                  <a:cs typeface="Avenir"/>
                  <a:sym typeface="Avenir"/>
                </a:rPr>
                <a:t>Regular or prolonged visits from family members might become draining and annoying depending on the hospitality customs of your spouse's culture, especially if communication is challenging. </a:t>
              </a:r>
              <a:endParaRPr b="0" i="0" sz="2000" u="none" cap="none" strike="noStrike">
                <a:solidFill>
                  <a:schemeClr val="lt1"/>
                </a:solidFill>
                <a:latin typeface="Avenir"/>
                <a:ea typeface="Avenir"/>
                <a:cs typeface="Avenir"/>
                <a:sym typeface="Aveni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0"/>
          <p:cNvSpPr txBox="1"/>
          <p:nvPr>
            <p:ph type="title"/>
          </p:nvPr>
        </p:nvSpPr>
        <p:spPr>
          <a:xfrm>
            <a:off x="154379" y="1007384"/>
            <a:ext cx="11706933"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000"/>
              <a:buFont typeface="Aharoni"/>
              <a:buNone/>
            </a:pPr>
            <a:r>
              <a:rPr lang="en-GB" sz="4000"/>
              <a:t>PARENTING STYLES IN </a:t>
            </a:r>
            <a:br>
              <a:rPr lang="en-GB" sz="4000"/>
            </a:br>
            <a:r>
              <a:rPr lang="en-GB" sz="4000"/>
              <a:t>A MULTICULTURAL FAMILY</a:t>
            </a:r>
            <a:endParaRPr/>
          </a:p>
        </p:txBody>
      </p:sp>
      <p:grpSp>
        <p:nvGrpSpPr>
          <p:cNvPr id="313" name="Google Shape;313;p20"/>
          <p:cNvGrpSpPr/>
          <p:nvPr/>
        </p:nvGrpSpPr>
        <p:grpSpPr>
          <a:xfrm>
            <a:off x="1056904" y="2364925"/>
            <a:ext cx="10002981" cy="3678120"/>
            <a:chOff x="0" y="13372"/>
            <a:chExt cx="10002981" cy="3678120"/>
          </a:xfrm>
        </p:grpSpPr>
        <p:sp>
          <p:nvSpPr>
            <p:cNvPr id="314" name="Google Shape;314;p20"/>
            <p:cNvSpPr/>
            <p:nvPr/>
          </p:nvSpPr>
          <p:spPr>
            <a:xfrm>
              <a:off x="0" y="13372"/>
              <a:ext cx="10002981" cy="1193400"/>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0"/>
            <p:cNvSpPr txBox="1"/>
            <p:nvPr/>
          </p:nvSpPr>
          <p:spPr>
            <a:xfrm>
              <a:off x="58257" y="71629"/>
              <a:ext cx="9886467" cy="1076886"/>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Even spouses from the same cultural background may disagree on issues like bedtime rituals, punishment methods, and snack choices. Yet, there are additional concerns when it comes to raising children in cross-cultural relationships, and the decision of whether or not to raise multilingual children is only one of them. </a:t>
              </a:r>
              <a:endParaRPr/>
            </a:p>
          </p:txBody>
        </p:sp>
        <p:sp>
          <p:nvSpPr>
            <p:cNvPr id="316" name="Google Shape;316;p20"/>
            <p:cNvSpPr/>
            <p:nvPr/>
          </p:nvSpPr>
          <p:spPr>
            <a:xfrm>
              <a:off x="0" y="1255732"/>
              <a:ext cx="10002981" cy="1193400"/>
            </a:xfrm>
            <a:prstGeom prst="roundRect">
              <a:avLst>
                <a:gd fmla="val 16667" name="adj"/>
              </a:avLst>
            </a:prstGeom>
            <a:solidFill>
              <a:srgbClr val="3ABDB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0"/>
            <p:cNvSpPr txBox="1"/>
            <p:nvPr/>
          </p:nvSpPr>
          <p:spPr>
            <a:xfrm>
              <a:off x="58257" y="1313989"/>
              <a:ext cx="9886467" cy="1076886"/>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Regarding expressing affection, caving to children's whims, family engagement, proper gender play and roles, behavioural and academic expectations, and other topics, social standards differ considerably throughout the world. </a:t>
              </a:r>
              <a:endParaRPr/>
            </a:p>
          </p:txBody>
        </p:sp>
        <p:sp>
          <p:nvSpPr>
            <p:cNvPr id="318" name="Google Shape;318;p20"/>
            <p:cNvSpPr/>
            <p:nvPr/>
          </p:nvSpPr>
          <p:spPr>
            <a:xfrm>
              <a:off x="0" y="2498092"/>
              <a:ext cx="10002981" cy="1193400"/>
            </a:xfrm>
            <a:prstGeom prst="roundRect">
              <a:avLst>
                <a:gd fmla="val 16667"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0"/>
            <p:cNvSpPr txBox="1"/>
            <p:nvPr/>
          </p:nvSpPr>
          <p:spPr>
            <a:xfrm>
              <a:off x="58257" y="2556349"/>
              <a:ext cx="9886467" cy="1076886"/>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It will be beneficial if you make an upfront commitment to respect one other's individual parenting approaches and to be amenable to compromise when you do discover that you have quite different points of view.</a:t>
              </a:r>
              <a:br>
                <a:rPr b="0" i="0" lang="en-GB" sz="1700" u="none" cap="none" strike="noStrike">
                  <a:solidFill>
                    <a:schemeClr val="lt1"/>
                  </a:solidFill>
                  <a:latin typeface="Avenir"/>
                  <a:ea typeface="Avenir"/>
                  <a:cs typeface="Avenir"/>
                  <a:sym typeface="Avenir"/>
                </a:rPr>
              </a:br>
              <a:endParaRPr b="0" i="0" sz="1700" u="none" cap="none" strike="noStrike">
                <a:solidFill>
                  <a:schemeClr val="lt1"/>
                </a:solidFill>
                <a:latin typeface="Avenir"/>
                <a:ea typeface="Avenir"/>
                <a:cs typeface="Avenir"/>
                <a:sym typeface="Aveni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1"/>
          <p:cNvSpPr txBox="1"/>
          <p:nvPr>
            <p:ph type="title"/>
          </p:nvPr>
        </p:nvSpPr>
        <p:spPr>
          <a:xfrm>
            <a:off x="1689186" y="1042773"/>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PLACE OF RESIDENCE </a:t>
            </a:r>
            <a:endParaRPr/>
          </a:p>
        </p:txBody>
      </p:sp>
      <p:grpSp>
        <p:nvGrpSpPr>
          <p:cNvPr id="325" name="Google Shape;325;p21"/>
          <p:cNvGrpSpPr/>
          <p:nvPr/>
        </p:nvGrpSpPr>
        <p:grpSpPr>
          <a:xfrm>
            <a:off x="1013361" y="2187464"/>
            <a:ext cx="10165278" cy="3657600"/>
            <a:chOff x="0" y="508233"/>
            <a:chExt cx="10165278" cy="3657600"/>
          </a:xfrm>
        </p:grpSpPr>
        <p:sp>
          <p:nvSpPr>
            <p:cNvPr id="326" name="Google Shape;326;p21"/>
            <p:cNvSpPr/>
            <p:nvPr/>
          </p:nvSpPr>
          <p:spPr>
            <a:xfrm>
              <a:off x="0" y="508233"/>
              <a:ext cx="10165278" cy="879840"/>
            </a:xfrm>
            <a:prstGeom prst="roundRect">
              <a:avLst>
                <a:gd fmla="val 16667" name="adj"/>
              </a:avLst>
            </a:prstGeom>
            <a:solidFill>
              <a:srgbClr val="E9876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1"/>
            <p:cNvSpPr txBox="1"/>
            <p:nvPr/>
          </p:nvSpPr>
          <p:spPr>
            <a:xfrm>
              <a:off x="42950" y="551183"/>
              <a:ext cx="10079378"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Whilst it may seem exotic and appealing to live overseas, the reality might not be so ideal, particularly if you choose to settle in a less developed region of the world. An expatriate may feel overwhelmed by a different language, distance from their own family, frequent misunderstandings with in-laws, and making new friends. </a:t>
              </a:r>
              <a:endParaRPr b="0" i="0" sz="1600" u="none" cap="none" strike="noStrike">
                <a:solidFill>
                  <a:schemeClr val="lt1"/>
                </a:solidFill>
                <a:latin typeface="Avenir"/>
                <a:ea typeface="Avenir"/>
                <a:cs typeface="Avenir"/>
                <a:sym typeface="Avenir"/>
              </a:endParaRPr>
            </a:p>
          </p:txBody>
        </p:sp>
        <p:sp>
          <p:nvSpPr>
            <p:cNvPr id="328" name="Google Shape;328;p21"/>
            <p:cNvSpPr/>
            <p:nvPr/>
          </p:nvSpPr>
          <p:spPr>
            <a:xfrm>
              <a:off x="0" y="1434153"/>
              <a:ext cx="10165278" cy="879840"/>
            </a:xfrm>
            <a:prstGeom prst="roundRect">
              <a:avLst>
                <a:gd fmla="val 16667" name="adj"/>
              </a:avLst>
            </a:prstGeom>
            <a:solidFill>
              <a:srgbClr val="A3A74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1"/>
            <p:cNvSpPr txBox="1"/>
            <p:nvPr/>
          </p:nvSpPr>
          <p:spPr>
            <a:xfrm>
              <a:off x="42950" y="1477103"/>
              <a:ext cx="10079378"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Losing one's freedom after moving to a foreign nation may also be a result of language barriers, cultural misunderstandings, or even an overly protective spouse. Someone who is accustomed to moving about freely and decisively may find this to be particularly difficult. </a:t>
              </a:r>
              <a:endParaRPr b="0" i="0" sz="1600" u="none" cap="none" strike="noStrike">
                <a:solidFill>
                  <a:schemeClr val="lt1"/>
                </a:solidFill>
                <a:latin typeface="Avenir"/>
                <a:ea typeface="Avenir"/>
                <a:cs typeface="Avenir"/>
                <a:sym typeface="Avenir"/>
              </a:endParaRPr>
            </a:p>
          </p:txBody>
        </p:sp>
        <p:sp>
          <p:nvSpPr>
            <p:cNvPr id="330" name="Google Shape;330;p21"/>
            <p:cNvSpPr/>
            <p:nvPr/>
          </p:nvSpPr>
          <p:spPr>
            <a:xfrm>
              <a:off x="0" y="2360073"/>
              <a:ext cx="10165278" cy="879840"/>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1"/>
            <p:cNvSpPr txBox="1"/>
            <p:nvPr/>
          </p:nvSpPr>
          <p:spPr>
            <a:xfrm>
              <a:off x="42950" y="2403023"/>
              <a:ext cx="10079378"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While these concerns can seem unimportant or far away when a couple is first married, the probability of moving overseas may rise over time. </a:t>
              </a:r>
              <a:endParaRPr b="0" i="0" sz="1600" u="none" cap="none" strike="noStrike">
                <a:solidFill>
                  <a:schemeClr val="lt1"/>
                </a:solidFill>
                <a:latin typeface="Avenir"/>
                <a:ea typeface="Avenir"/>
                <a:cs typeface="Avenir"/>
                <a:sym typeface="Avenir"/>
              </a:endParaRPr>
            </a:p>
          </p:txBody>
        </p:sp>
        <p:sp>
          <p:nvSpPr>
            <p:cNvPr id="332" name="Google Shape;332;p21"/>
            <p:cNvSpPr/>
            <p:nvPr/>
          </p:nvSpPr>
          <p:spPr>
            <a:xfrm>
              <a:off x="0" y="3285993"/>
              <a:ext cx="10165278" cy="879840"/>
            </a:xfrm>
            <a:prstGeom prst="roundRect">
              <a:avLst>
                <a:gd fmla="val 16667" name="adj"/>
              </a:avLst>
            </a:prstGeom>
            <a:solidFill>
              <a:srgbClr val="31AECA"/>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1"/>
            <p:cNvSpPr txBox="1"/>
            <p:nvPr/>
          </p:nvSpPr>
          <p:spPr>
            <a:xfrm>
              <a:off x="42950" y="3328943"/>
              <a:ext cx="10079378" cy="793940"/>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venir"/>
                <a:buNone/>
              </a:pPr>
              <a:r>
                <a:rPr b="0" i="0" lang="en-GB" sz="1600" u="none" cap="none" strike="noStrike">
                  <a:solidFill>
                    <a:schemeClr val="lt1"/>
                  </a:solidFill>
                  <a:latin typeface="Avenir"/>
                  <a:ea typeface="Avenir"/>
                  <a:cs typeface="Avenir"/>
                  <a:sym typeface="Avenir"/>
                </a:rPr>
                <a:t>For instance, if you have children, your partner who was born abroad can feel that "home" is a superior setting. Or perhaps you and your partner decide to fully immerse the kids in the other culture.</a:t>
              </a:r>
              <a:endParaRPr b="0" i="0" sz="1600" u="none" cap="none" strike="noStrike">
                <a:solidFill>
                  <a:schemeClr val="lt1"/>
                </a:solidFill>
                <a:latin typeface="Avenir"/>
                <a:ea typeface="Avenir"/>
                <a:cs typeface="Avenir"/>
                <a:sym typeface="Aveni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2"/>
          <p:cNvSpPr txBox="1"/>
          <p:nvPr>
            <p:ph type="title"/>
          </p:nvPr>
        </p:nvSpPr>
        <p:spPr>
          <a:xfrm>
            <a:off x="1517904" y="947888"/>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RELIGION</a:t>
            </a:r>
            <a:endParaRPr/>
          </a:p>
        </p:txBody>
      </p:sp>
      <p:grpSp>
        <p:nvGrpSpPr>
          <p:cNvPr id="339" name="Google Shape;339;p22"/>
          <p:cNvGrpSpPr/>
          <p:nvPr/>
        </p:nvGrpSpPr>
        <p:grpSpPr>
          <a:xfrm>
            <a:off x="1221179" y="1721933"/>
            <a:ext cx="9749642" cy="4334470"/>
            <a:chOff x="0" y="47513"/>
            <a:chExt cx="9749642" cy="4334470"/>
          </a:xfrm>
        </p:grpSpPr>
        <p:sp>
          <p:nvSpPr>
            <p:cNvPr id="340" name="Google Shape;340;p22"/>
            <p:cNvSpPr/>
            <p:nvPr/>
          </p:nvSpPr>
          <p:spPr>
            <a:xfrm>
              <a:off x="0" y="47513"/>
              <a:ext cx="9749642" cy="1051217"/>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2"/>
            <p:cNvSpPr txBox="1"/>
            <p:nvPr/>
          </p:nvSpPr>
          <p:spPr>
            <a:xfrm>
              <a:off x="51316" y="98829"/>
              <a:ext cx="9647010" cy="9485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venir"/>
                <a:buNone/>
              </a:pPr>
              <a:r>
                <a:rPr b="0" i="0" lang="en-GB" sz="1500" u="none" cap="none" strike="noStrike">
                  <a:solidFill>
                    <a:schemeClr val="lt1"/>
                  </a:solidFill>
                  <a:latin typeface="Avenir"/>
                  <a:ea typeface="Avenir"/>
                  <a:cs typeface="Avenir"/>
                  <a:sym typeface="Avenir"/>
                </a:rPr>
                <a:t>Religious doctrine plays a significant role in the forms of families, divorce, and child custody arrangements. Islam allows polygamous weddings but Christianity exclusively recognises monogamous unions. </a:t>
              </a:r>
              <a:endParaRPr/>
            </a:p>
          </p:txBody>
        </p:sp>
        <p:sp>
          <p:nvSpPr>
            <p:cNvPr id="342" name="Google Shape;342;p22"/>
            <p:cNvSpPr/>
            <p:nvPr/>
          </p:nvSpPr>
          <p:spPr>
            <a:xfrm>
              <a:off x="0" y="1141930"/>
              <a:ext cx="9749642" cy="1051217"/>
            </a:xfrm>
            <a:prstGeom prst="roundRect">
              <a:avLst>
                <a:gd fmla="val 16667" name="adj"/>
              </a:avLst>
            </a:prstGeom>
            <a:solidFill>
              <a:srgbClr val="3CB9A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2"/>
            <p:cNvSpPr txBox="1"/>
            <p:nvPr/>
          </p:nvSpPr>
          <p:spPr>
            <a:xfrm>
              <a:off x="51316" y="1193246"/>
              <a:ext cx="9647010" cy="9485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venir"/>
                <a:buNone/>
              </a:pPr>
              <a:r>
                <a:rPr b="0" i="0" lang="en-GB" sz="1500" u="none" cap="none" strike="noStrike">
                  <a:solidFill>
                    <a:schemeClr val="lt1"/>
                  </a:solidFill>
                  <a:latin typeface="Avenir"/>
                  <a:ea typeface="Avenir"/>
                  <a:cs typeface="Avenir"/>
                  <a:sym typeface="Avenir"/>
                </a:rPr>
                <a:t>While the Orthodox church allows three divorces and the Protestant faiths allow divorce, the Catholic church does not. There are several additional instances of how religion influences different family forms in different countries.</a:t>
              </a:r>
              <a:endParaRPr/>
            </a:p>
          </p:txBody>
        </p:sp>
        <p:sp>
          <p:nvSpPr>
            <p:cNvPr id="344" name="Google Shape;344;p22"/>
            <p:cNvSpPr/>
            <p:nvPr/>
          </p:nvSpPr>
          <p:spPr>
            <a:xfrm>
              <a:off x="0" y="2236348"/>
              <a:ext cx="9749642" cy="1051217"/>
            </a:xfrm>
            <a:prstGeom prst="roundRect">
              <a:avLst>
                <a:gd fmla="val 16667" name="adj"/>
              </a:avLst>
            </a:prstGeom>
            <a:solidFill>
              <a:srgbClr val="37BAC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2"/>
            <p:cNvSpPr txBox="1"/>
            <p:nvPr/>
          </p:nvSpPr>
          <p:spPr>
            <a:xfrm>
              <a:off x="51316" y="2287664"/>
              <a:ext cx="9647010" cy="9485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venir"/>
                <a:buNone/>
              </a:pPr>
              <a:r>
                <a:rPr b="0" i="0" lang="en-GB" sz="1500" u="none" cap="none" strike="noStrike">
                  <a:solidFill>
                    <a:schemeClr val="lt1"/>
                  </a:solidFill>
                  <a:latin typeface="Avenir"/>
                  <a:ea typeface="Avenir"/>
                  <a:cs typeface="Avenir"/>
                  <a:sym typeface="Avenir"/>
                </a:rPr>
                <a:t>For example in Islam The Qur'an promotes reconciliation, through negotiated settlements between the spouses themselves or the use of arbitrators from their families. However, when “mutual good treatment” is not possible, there should be an amicable parting. Thus, the Qur'an treats divorce as something permitted but not laudable.</a:t>
              </a:r>
              <a:endParaRPr b="0" i="0" sz="1500" u="none" cap="none" strike="noStrike">
                <a:solidFill>
                  <a:schemeClr val="lt1"/>
                </a:solidFill>
                <a:latin typeface="Avenir"/>
                <a:ea typeface="Avenir"/>
                <a:cs typeface="Avenir"/>
                <a:sym typeface="Avenir"/>
              </a:endParaRPr>
            </a:p>
          </p:txBody>
        </p:sp>
        <p:sp>
          <p:nvSpPr>
            <p:cNvPr id="346" name="Google Shape;346;p22"/>
            <p:cNvSpPr/>
            <p:nvPr/>
          </p:nvSpPr>
          <p:spPr>
            <a:xfrm>
              <a:off x="0" y="3330766"/>
              <a:ext cx="9749642" cy="1051217"/>
            </a:xfrm>
            <a:prstGeom prst="roundRect">
              <a:avLst>
                <a:gd fmla="val 16667"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2"/>
            <p:cNvSpPr txBox="1"/>
            <p:nvPr/>
          </p:nvSpPr>
          <p:spPr>
            <a:xfrm>
              <a:off x="51316" y="3382082"/>
              <a:ext cx="9647010" cy="948585"/>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venir"/>
                <a:buNone/>
              </a:pPr>
              <a:r>
                <a:rPr b="0" i="0" lang="en-GB" sz="1500" u="none" cap="none" strike="noStrike">
                  <a:solidFill>
                    <a:schemeClr val="lt1"/>
                  </a:solidFill>
                  <a:latin typeface="Avenir"/>
                  <a:ea typeface="Avenir"/>
                  <a:cs typeface="Avenir"/>
                  <a:sym typeface="Avenir"/>
                </a:rPr>
                <a:t>However, according to sharia law, there are two reasons a wife may be granted divorce: When she can prove that the husband did not have intercourse with her or more than three months or if the husband does not provide her with what she needs for living such as food and shelter.</a:t>
              </a:r>
              <a:endParaRPr b="0" i="0" sz="1500" u="none" cap="none" strike="noStrike">
                <a:solidFill>
                  <a:schemeClr val="lt1"/>
                </a:solidFill>
                <a:latin typeface="Avenir"/>
                <a:ea typeface="Avenir"/>
                <a:cs typeface="Avenir"/>
                <a:sym typeface="Aveni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3"/>
          <p:cNvSpPr txBox="1"/>
          <p:nvPr>
            <p:ph type="title"/>
          </p:nvPr>
        </p:nvSpPr>
        <p:spPr>
          <a:xfrm>
            <a:off x="1524000" y="1149769"/>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CULTURAL VARIABILITY </a:t>
            </a:r>
            <a:endParaRPr/>
          </a:p>
        </p:txBody>
      </p:sp>
      <p:grpSp>
        <p:nvGrpSpPr>
          <p:cNvPr id="353" name="Google Shape;353;p23"/>
          <p:cNvGrpSpPr/>
          <p:nvPr/>
        </p:nvGrpSpPr>
        <p:grpSpPr>
          <a:xfrm>
            <a:off x="1072738" y="2315900"/>
            <a:ext cx="10046523" cy="3711685"/>
            <a:chOff x="0" y="107089"/>
            <a:chExt cx="10046523" cy="3711685"/>
          </a:xfrm>
        </p:grpSpPr>
        <p:sp>
          <p:nvSpPr>
            <p:cNvPr id="354" name="Google Shape;354;p23"/>
            <p:cNvSpPr/>
            <p:nvPr/>
          </p:nvSpPr>
          <p:spPr>
            <a:xfrm>
              <a:off x="0" y="107089"/>
              <a:ext cx="10046523" cy="1204588"/>
            </a:xfrm>
            <a:prstGeom prst="roundRect">
              <a:avLst>
                <a:gd fmla="val 16667" name="adj"/>
              </a:avLst>
            </a:prstGeom>
            <a:solidFill>
              <a:srgbClr val="E9876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3"/>
            <p:cNvSpPr txBox="1"/>
            <p:nvPr/>
          </p:nvSpPr>
          <p:spPr>
            <a:xfrm>
              <a:off x="58803" y="165892"/>
              <a:ext cx="9928917" cy="1086982"/>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Individualism/collectivism, power distance, uncertainty avoidance, masculinity/femininity, and short/long-term orientation are among Hofstede's (2001) five aspects of cultural variety. </a:t>
              </a:r>
              <a:endParaRPr/>
            </a:p>
          </p:txBody>
        </p:sp>
        <p:sp>
          <p:nvSpPr>
            <p:cNvPr id="356" name="Google Shape;356;p23"/>
            <p:cNvSpPr/>
            <p:nvPr/>
          </p:nvSpPr>
          <p:spPr>
            <a:xfrm>
              <a:off x="0" y="1360637"/>
              <a:ext cx="10046523" cy="1204588"/>
            </a:xfrm>
            <a:prstGeom prst="roundRect">
              <a:avLst>
                <a:gd fmla="val 16667" name="adj"/>
              </a:avLst>
            </a:prstGeom>
            <a:solidFill>
              <a:srgbClr val="A3A74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3"/>
            <p:cNvSpPr txBox="1"/>
            <p:nvPr/>
          </p:nvSpPr>
          <p:spPr>
            <a:xfrm>
              <a:off x="58803" y="1419440"/>
              <a:ext cx="9928917" cy="1086982"/>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People have a higher chance to participate in intercultural dialogue that results in conflict resolution by recognising and comprehending these specific broad cultural trends. </a:t>
              </a:r>
              <a:endParaRPr/>
            </a:p>
          </p:txBody>
        </p:sp>
        <p:sp>
          <p:nvSpPr>
            <p:cNvPr id="358" name="Google Shape;358;p23"/>
            <p:cNvSpPr/>
            <p:nvPr/>
          </p:nvSpPr>
          <p:spPr>
            <a:xfrm>
              <a:off x="0" y="2614186"/>
              <a:ext cx="10046523" cy="1204588"/>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3"/>
            <p:cNvSpPr txBox="1"/>
            <p:nvPr/>
          </p:nvSpPr>
          <p:spPr>
            <a:xfrm>
              <a:off x="58803" y="2672989"/>
              <a:ext cx="9928917" cy="1086982"/>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Avenir"/>
                <a:buNone/>
              </a:pPr>
              <a:r>
                <a:rPr b="0" i="0" lang="en-GB" sz="1700" u="none" cap="none" strike="noStrike">
                  <a:solidFill>
                    <a:schemeClr val="lt1"/>
                  </a:solidFill>
                  <a:latin typeface="Avenir"/>
                  <a:ea typeface="Avenir"/>
                  <a:cs typeface="Avenir"/>
                  <a:sym typeface="Avenir"/>
                </a:rPr>
                <a:t>According to Oetzel et al. (2007), the concepts of individuality, collectivism, and power distance are most frequently used to explain multicultural conflict. They contend that conflict styles may be handled and created in a way that incorporates culture into the description and comprehension of these styles.</a:t>
              </a: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4"/>
          <p:cNvSpPr txBox="1"/>
          <p:nvPr>
            <p:ph type="title"/>
          </p:nvPr>
        </p:nvSpPr>
        <p:spPr>
          <a:xfrm>
            <a:off x="819397" y="995389"/>
            <a:ext cx="10545289" cy="952163"/>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400"/>
              <a:buFont typeface="Aharoni"/>
              <a:buNone/>
            </a:pPr>
            <a:r>
              <a:rPr lang="en-GB" sz="4400"/>
              <a:t>CONFLICT RESOLUTION TYPES</a:t>
            </a:r>
            <a:endParaRPr/>
          </a:p>
        </p:txBody>
      </p:sp>
      <p:grpSp>
        <p:nvGrpSpPr>
          <p:cNvPr id="365" name="Google Shape;365;p24"/>
          <p:cNvGrpSpPr/>
          <p:nvPr/>
        </p:nvGrpSpPr>
        <p:grpSpPr>
          <a:xfrm>
            <a:off x="891387" y="2135383"/>
            <a:ext cx="10407983" cy="4012846"/>
            <a:chOff x="6676" y="187831"/>
            <a:chExt cx="10407983" cy="4012846"/>
          </a:xfrm>
        </p:grpSpPr>
        <p:sp>
          <p:nvSpPr>
            <p:cNvPr id="366" name="Google Shape;366;p24"/>
            <p:cNvSpPr/>
            <p:nvPr/>
          </p:nvSpPr>
          <p:spPr>
            <a:xfrm>
              <a:off x="6676" y="187831"/>
              <a:ext cx="2297701" cy="996730"/>
            </a:xfrm>
            <a:prstGeom prst="roundRect">
              <a:avLst>
                <a:gd fmla="val 10000" name="adj"/>
              </a:avLst>
            </a:prstGeom>
            <a:solidFill>
              <a:srgbClr val="E9876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4"/>
            <p:cNvSpPr txBox="1"/>
            <p:nvPr/>
          </p:nvSpPr>
          <p:spPr>
            <a:xfrm>
              <a:off x="35869" y="217024"/>
              <a:ext cx="2239315" cy="938344"/>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There are two main methods for resolving conflicts</a:t>
              </a:r>
              <a:r>
                <a:rPr b="1" i="0" lang="en-GB" sz="2000" u="none" cap="none" strike="noStrike">
                  <a:solidFill>
                    <a:schemeClr val="lt1"/>
                  </a:solidFill>
                  <a:latin typeface="Avenir"/>
                  <a:ea typeface="Avenir"/>
                  <a:cs typeface="Avenir"/>
                  <a:sym typeface="Avenir"/>
                </a:rPr>
                <a:t>: </a:t>
              </a:r>
              <a:endParaRPr b="0" i="0" sz="2000" u="none" cap="none" strike="noStrike">
                <a:solidFill>
                  <a:schemeClr val="lt1"/>
                </a:solidFill>
                <a:latin typeface="Avenir"/>
                <a:ea typeface="Avenir"/>
                <a:cs typeface="Avenir"/>
                <a:sym typeface="Avenir"/>
              </a:endParaRPr>
            </a:p>
          </p:txBody>
        </p:sp>
        <p:sp>
          <p:nvSpPr>
            <p:cNvPr id="368" name="Google Shape;368;p24"/>
            <p:cNvSpPr/>
            <p:nvPr/>
          </p:nvSpPr>
          <p:spPr>
            <a:xfrm>
              <a:off x="236447" y="1184561"/>
              <a:ext cx="229770" cy="751474"/>
            </a:xfrm>
            <a:custGeom>
              <a:rect b="b" l="l" r="r" t="t"/>
              <a:pathLst>
                <a:path extrusionOk="0" h="120000" w="120000">
                  <a:moveTo>
                    <a:pt x="0" y="0"/>
                  </a:moveTo>
                  <a:lnTo>
                    <a:pt x="0" y="120000"/>
                  </a:lnTo>
                  <a:lnTo>
                    <a:pt x="120000" y="120000"/>
                  </a:lnTo>
                </a:path>
              </a:pathLst>
            </a:custGeom>
            <a:noFill/>
            <a:ln cap="flat" cmpd="sng" w="12700">
              <a:solidFill>
                <a:srgbClr val="E9876F"/>
              </a:solidFill>
              <a:prstDash val="solid"/>
              <a:miter lim="800000"/>
              <a:headEnd len="sm" w="sm" type="none"/>
              <a:tailEnd len="sm" w="sm" type="none"/>
            </a:ln>
          </p:spPr>
        </p:sp>
        <p:sp>
          <p:nvSpPr>
            <p:cNvPr id="369" name="Google Shape;369;p24"/>
            <p:cNvSpPr/>
            <p:nvPr/>
          </p:nvSpPr>
          <p:spPr>
            <a:xfrm>
              <a:off x="466217" y="1411810"/>
              <a:ext cx="1734186" cy="1048452"/>
            </a:xfrm>
            <a:prstGeom prst="roundRect">
              <a:avLst>
                <a:gd fmla="val 10000" name="adj"/>
              </a:avLst>
            </a:prstGeom>
            <a:solidFill>
              <a:schemeClr val="lt1">
                <a:alpha val="89803"/>
              </a:schemeClr>
            </a:solidFill>
            <a:ln cap="flat" cmpd="sng" w="12700">
              <a:solidFill>
                <a:srgbClr val="E9876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4"/>
            <p:cNvSpPr txBox="1"/>
            <p:nvPr/>
          </p:nvSpPr>
          <p:spPr>
            <a:xfrm>
              <a:off x="496925" y="1442518"/>
              <a:ext cx="1672770" cy="987036"/>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1" i="0" lang="en-GB" sz="1400" u="none" cap="none" strike="noStrike">
                  <a:solidFill>
                    <a:schemeClr val="dk1"/>
                  </a:solidFill>
                  <a:latin typeface="Calibri"/>
                  <a:ea typeface="Calibri"/>
                  <a:cs typeface="Calibri"/>
                  <a:sym typeface="Calibri"/>
                </a:rPr>
                <a:t>Judicial: </a:t>
              </a:r>
              <a:r>
                <a:rPr b="0" i="0" lang="en-GB" sz="1400" u="none" cap="none" strike="noStrike">
                  <a:solidFill>
                    <a:schemeClr val="dk1"/>
                  </a:solidFill>
                  <a:latin typeface="Calibri"/>
                  <a:ea typeface="Calibri"/>
                  <a:cs typeface="Calibri"/>
                  <a:sym typeface="Calibri"/>
                </a:rPr>
                <a:t>litigation or arbitration in which the result is determined by a court</a:t>
              </a:r>
              <a:r>
                <a:rPr b="0" i="0" lang="en-GB" sz="700" u="none" cap="none" strike="noStrike">
                  <a:solidFill>
                    <a:schemeClr val="dk1"/>
                  </a:solidFill>
                  <a:latin typeface="Avenir"/>
                  <a:ea typeface="Avenir"/>
                  <a:cs typeface="Avenir"/>
                  <a:sym typeface="Avenir"/>
                </a:rPr>
                <a:t>. </a:t>
              </a:r>
              <a:endParaRPr/>
            </a:p>
          </p:txBody>
        </p:sp>
        <p:sp>
          <p:nvSpPr>
            <p:cNvPr id="371" name="Google Shape;371;p24"/>
            <p:cNvSpPr/>
            <p:nvPr/>
          </p:nvSpPr>
          <p:spPr>
            <a:xfrm>
              <a:off x="236447" y="1184561"/>
              <a:ext cx="314837" cy="2068180"/>
            </a:xfrm>
            <a:custGeom>
              <a:rect b="b" l="l" r="r" t="t"/>
              <a:pathLst>
                <a:path extrusionOk="0" h="120000" w="120000">
                  <a:moveTo>
                    <a:pt x="0" y="0"/>
                  </a:moveTo>
                  <a:lnTo>
                    <a:pt x="0" y="120000"/>
                  </a:lnTo>
                  <a:lnTo>
                    <a:pt x="120000" y="120000"/>
                  </a:lnTo>
                </a:path>
              </a:pathLst>
            </a:custGeom>
            <a:noFill/>
            <a:ln cap="flat" cmpd="sng" w="12700">
              <a:solidFill>
                <a:srgbClr val="E9876F"/>
              </a:solidFill>
              <a:prstDash val="solid"/>
              <a:miter lim="800000"/>
              <a:headEnd len="sm" w="sm" type="none"/>
              <a:tailEnd len="sm" w="sm" type="none"/>
            </a:ln>
          </p:spPr>
        </p:sp>
        <p:sp>
          <p:nvSpPr>
            <p:cNvPr id="372" name="Google Shape;372;p24"/>
            <p:cNvSpPr/>
            <p:nvPr/>
          </p:nvSpPr>
          <p:spPr>
            <a:xfrm>
              <a:off x="551284" y="2698146"/>
              <a:ext cx="1692852" cy="1109191"/>
            </a:xfrm>
            <a:prstGeom prst="roundRect">
              <a:avLst>
                <a:gd fmla="val 10000" name="adj"/>
              </a:avLst>
            </a:prstGeom>
            <a:solidFill>
              <a:schemeClr val="lt1">
                <a:alpha val="89803"/>
              </a:schemeClr>
            </a:solidFill>
            <a:ln cap="flat" cmpd="sng" w="12700">
              <a:solidFill>
                <a:srgbClr val="A3A74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4"/>
            <p:cNvSpPr txBox="1"/>
            <p:nvPr/>
          </p:nvSpPr>
          <p:spPr>
            <a:xfrm>
              <a:off x="583771" y="2730633"/>
              <a:ext cx="1627878" cy="1044217"/>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1" i="0" lang="en-GB" sz="1400" u="none" cap="none" strike="noStrike">
                  <a:solidFill>
                    <a:schemeClr val="dk1"/>
                  </a:solidFill>
                  <a:latin typeface="Calibri"/>
                  <a:ea typeface="Calibri"/>
                  <a:cs typeface="Calibri"/>
                  <a:sym typeface="Calibri"/>
                </a:rPr>
                <a:t>Extrajudicial: </a:t>
              </a:r>
              <a:r>
                <a:rPr b="0" i="0" lang="en-GB" sz="1400" u="none" cap="none" strike="noStrike">
                  <a:solidFill>
                    <a:schemeClr val="dk1"/>
                  </a:solidFill>
                  <a:latin typeface="Calibri"/>
                  <a:ea typeface="Calibri"/>
                  <a:cs typeface="Calibri"/>
                  <a:sym typeface="Calibri"/>
                </a:rPr>
                <a:t>negotiation, mediation, conciliation, or collaborative law. </a:t>
              </a:r>
              <a:endParaRPr/>
            </a:p>
          </p:txBody>
        </p:sp>
        <p:sp>
          <p:nvSpPr>
            <p:cNvPr id="374" name="Google Shape;374;p24"/>
            <p:cNvSpPr/>
            <p:nvPr/>
          </p:nvSpPr>
          <p:spPr>
            <a:xfrm>
              <a:off x="2758875" y="187831"/>
              <a:ext cx="1817988" cy="908994"/>
            </a:xfrm>
            <a:prstGeom prst="roundRect">
              <a:avLst>
                <a:gd fmla="val 10000" name="adj"/>
              </a:avLst>
            </a:prstGeom>
            <a:solidFill>
              <a:srgbClr val="A3A74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4"/>
            <p:cNvSpPr txBox="1"/>
            <p:nvPr/>
          </p:nvSpPr>
          <p:spPr>
            <a:xfrm>
              <a:off x="2785499" y="214455"/>
              <a:ext cx="1764740" cy="855746"/>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Judicial dispute resolution </a:t>
              </a:r>
              <a:endParaRPr b="0" i="0" sz="2000" u="none" cap="none" strike="noStrike">
                <a:solidFill>
                  <a:schemeClr val="lt1"/>
                </a:solidFill>
                <a:latin typeface="Calibri"/>
                <a:ea typeface="Calibri"/>
                <a:cs typeface="Calibri"/>
                <a:sym typeface="Calibri"/>
              </a:endParaRPr>
            </a:p>
          </p:txBody>
        </p:sp>
        <p:sp>
          <p:nvSpPr>
            <p:cNvPr id="376" name="Google Shape;376;p24"/>
            <p:cNvSpPr/>
            <p:nvPr/>
          </p:nvSpPr>
          <p:spPr>
            <a:xfrm>
              <a:off x="2940674" y="1096825"/>
              <a:ext cx="181798" cy="1135947"/>
            </a:xfrm>
            <a:custGeom>
              <a:rect b="b" l="l" r="r" t="t"/>
              <a:pathLst>
                <a:path extrusionOk="0" h="120000" w="120000">
                  <a:moveTo>
                    <a:pt x="0" y="0"/>
                  </a:moveTo>
                  <a:lnTo>
                    <a:pt x="0" y="120000"/>
                  </a:lnTo>
                  <a:lnTo>
                    <a:pt x="120000" y="120000"/>
                  </a:lnTo>
                </a:path>
              </a:pathLst>
            </a:custGeom>
            <a:noFill/>
            <a:ln cap="flat" cmpd="sng" w="12700">
              <a:solidFill>
                <a:srgbClr val="E9876F"/>
              </a:solidFill>
              <a:prstDash val="solid"/>
              <a:miter lim="800000"/>
              <a:headEnd len="sm" w="sm" type="none"/>
              <a:tailEnd len="sm" w="sm" type="none"/>
            </a:ln>
          </p:spPr>
        </p:sp>
        <p:sp>
          <p:nvSpPr>
            <p:cNvPr id="377" name="Google Shape;377;p24"/>
            <p:cNvSpPr/>
            <p:nvPr/>
          </p:nvSpPr>
          <p:spPr>
            <a:xfrm>
              <a:off x="3122473" y="1324074"/>
              <a:ext cx="2009401" cy="1817397"/>
            </a:xfrm>
            <a:prstGeom prst="roundRect">
              <a:avLst>
                <a:gd fmla="val 10000" name="adj"/>
              </a:avLst>
            </a:prstGeom>
            <a:solidFill>
              <a:schemeClr val="lt1">
                <a:alpha val="89803"/>
              </a:schemeClr>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4"/>
            <p:cNvSpPr txBox="1"/>
            <p:nvPr/>
          </p:nvSpPr>
          <p:spPr>
            <a:xfrm>
              <a:off x="3175703" y="1377304"/>
              <a:ext cx="1902941" cy="1710937"/>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Conflicts can be settled through the legal system. Many people seek a skilled advocate to defend them in court because certain disagreements cannot be resolved through mediation.</a:t>
              </a:r>
              <a:endParaRPr/>
            </a:p>
          </p:txBody>
        </p:sp>
        <p:sp>
          <p:nvSpPr>
            <p:cNvPr id="379" name="Google Shape;379;p24"/>
            <p:cNvSpPr/>
            <p:nvPr/>
          </p:nvSpPr>
          <p:spPr>
            <a:xfrm>
              <a:off x="5222773" y="187831"/>
              <a:ext cx="1817988" cy="908994"/>
            </a:xfrm>
            <a:prstGeom prst="roundRect">
              <a:avLst>
                <a:gd fmla="val 10000"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4"/>
            <p:cNvSpPr txBox="1"/>
            <p:nvPr/>
          </p:nvSpPr>
          <p:spPr>
            <a:xfrm>
              <a:off x="5249397" y="214455"/>
              <a:ext cx="1764740" cy="855746"/>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Lawsuits (litigation) </a:t>
              </a:r>
              <a:endParaRPr b="0" i="0" sz="2000" u="none" cap="none" strike="noStrike">
                <a:solidFill>
                  <a:schemeClr val="lt1"/>
                </a:solidFill>
                <a:latin typeface="Calibri"/>
                <a:ea typeface="Calibri"/>
                <a:cs typeface="Calibri"/>
                <a:sym typeface="Calibri"/>
              </a:endParaRPr>
            </a:p>
          </p:txBody>
        </p:sp>
        <p:sp>
          <p:nvSpPr>
            <p:cNvPr id="381" name="Google Shape;381;p24"/>
            <p:cNvSpPr/>
            <p:nvPr/>
          </p:nvSpPr>
          <p:spPr>
            <a:xfrm>
              <a:off x="5404572" y="1096825"/>
              <a:ext cx="172985" cy="1445955"/>
            </a:xfrm>
            <a:custGeom>
              <a:rect b="b" l="l" r="r" t="t"/>
              <a:pathLst>
                <a:path extrusionOk="0" h="120000" w="120000">
                  <a:moveTo>
                    <a:pt x="0" y="0"/>
                  </a:moveTo>
                  <a:lnTo>
                    <a:pt x="0" y="120000"/>
                  </a:lnTo>
                  <a:lnTo>
                    <a:pt x="120000" y="120000"/>
                  </a:lnTo>
                </a:path>
              </a:pathLst>
            </a:custGeom>
            <a:noFill/>
            <a:ln cap="flat" cmpd="sng" w="12700">
              <a:solidFill>
                <a:srgbClr val="E9876F"/>
              </a:solidFill>
              <a:prstDash val="solid"/>
              <a:miter lim="800000"/>
              <a:headEnd len="sm" w="sm" type="none"/>
              <a:tailEnd len="sm" w="sm" type="none"/>
            </a:ln>
          </p:spPr>
        </p:sp>
        <p:sp>
          <p:nvSpPr>
            <p:cNvPr id="382" name="Google Shape;382;p24"/>
            <p:cNvSpPr/>
            <p:nvPr/>
          </p:nvSpPr>
          <p:spPr>
            <a:xfrm>
              <a:off x="5577557" y="1503309"/>
              <a:ext cx="2041063" cy="2078942"/>
            </a:xfrm>
            <a:prstGeom prst="roundRect">
              <a:avLst>
                <a:gd fmla="val 10000" name="adj"/>
              </a:avLst>
            </a:prstGeom>
            <a:solidFill>
              <a:schemeClr val="lt1">
                <a:alpha val="89803"/>
              </a:schemeClr>
            </a:solidFill>
            <a:ln cap="flat" cmpd="sng" w="12700">
              <a:solidFill>
                <a:srgbClr val="31AEC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4"/>
            <p:cNvSpPr txBox="1"/>
            <p:nvPr/>
          </p:nvSpPr>
          <p:spPr>
            <a:xfrm>
              <a:off x="5637338" y="1563090"/>
              <a:ext cx="1921501" cy="1959380"/>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Litigation is the most frequent method of resolving legal disputes. When one side files a lawsuit against another, litigation begins. The supreme, high, circuit, and district courts of Ireland serve to assist litigation.</a:t>
              </a:r>
              <a:endParaRPr/>
            </a:p>
          </p:txBody>
        </p:sp>
        <p:sp>
          <p:nvSpPr>
            <p:cNvPr id="384" name="Google Shape;384;p24"/>
            <p:cNvSpPr/>
            <p:nvPr/>
          </p:nvSpPr>
          <p:spPr>
            <a:xfrm>
              <a:off x="7718334" y="187831"/>
              <a:ext cx="1817988" cy="908994"/>
            </a:xfrm>
            <a:prstGeom prst="roundRect">
              <a:avLst>
                <a:gd fmla="val 10000" name="adj"/>
              </a:avLst>
            </a:prstGeom>
            <a:solidFill>
              <a:srgbClr val="31AECA"/>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4"/>
            <p:cNvSpPr txBox="1"/>
            <p:nvPr/>
          </p:nvSpPr>
          <p:spPr>
            <a:xfrm>
              <a:off x="7744958" y="214455"/>
              <a:ext cx="1764740" cy="855746"/>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Arbitration</a:t>
              </a:r>
              <a:r>
                <a:rPr b="1" i="0" lang="en-GB" sz="3400" u="none" cap="none" strike="noStrike">
                  <a:solidFill>
                    <a:schemeClr val="lt1"/>
                  </a:solidFill>
                  <a:latin typeface="Avenir"/>
                  <a:ea typeface="Avenir"/>
                  <a:cs typeface="Avenir"/>
                  <a:sym typeface="Avenir"/>
                </a:rPr>
                <a:t> </a:t>
              </a:r>
              <a:endParaRPr b="0" i="0" sz="3400" u="none" cap="none" strike="noStrike">
                <a:solidFill>
                  <a:schemeClr val="lt1"/>
                </a:solidFill>
                <a:latin typeface="Avenir"/>
                <a:ea typeface="Avenir"/>
                <a:cs typeface="Avenir"/>
                <a:sym typeface="Avenir"/>
              </a:endParaRPr>
            </a:p>
          </p:txBody>
        </p:sp>
        <p:sp>
          <p:nvSpPr>
            <p:cNvPr id="386" name="Google Shape;386;p24"/>
            <p:cNvSpPr/>
            <p:nvPr/>
          </p:nvSpPr>
          <p:spPr>
            <a:xfrm>
              <a:off x="7900133" y="1096825"/>
              <a:ext cx="188475" cy="1745996"/>
            </a:xfrm>
            <a:custGeom>
              <a:rect b="b" l="l" r="r" t="t"/>
              <a:pathLst>
                <a:path extrusionOk="0" h="120000" w="120000">
                  <a:moveTo>
                    <a:pt x="0" y="0"/>
                  </a:moveTo>
                  <a:lnTo>
                    <a:pt x="0" y="120000"/>
                  </a:lnTo>
                  <a:lnTo>
                    <a:pt x="120000" y="120000"/>
                  </a:lnTo>
                </a:path>
              </a:pathLst>
            </a:custGeom>
            <a:noFill/>
            <a:ln cap="flat" cmpd="sng" w="12700">
              <a:solidFill>
                <a:srgbClr val="E9876F"/>
              </a:solidFill>
              <a:prstDash val="solid"/>
              <a:miter lim="800000"/>
              <a:headEnd len="sm" w="sm" type="none"/>
              <a:tailEnd len="sm" w="sm" type="none"/>
            </a:ln>
          </p:spPr>
        </p:sp>
        <p:sp>
          <p:nvSpPr>
            <p:cNvPr id="387" name="Google Shape;387;p24"/>
            <p:cNvSpPr/>
            <p:nvPr/>
          </p:nvSpPr>
          <p:spPr>
            <a:xfrm>
              <a:off x="8088608" y="1484966"/>
              <a:ext cx="2326051" cy="2715711"/>
            </a:xfrm>
            <a:prstGeom prst="roundRect">
              <a:avLst>
                <a:gd fmla="val 10000" name="adj"/>
              </a:avLst>
            </a:prstGeom>
            <a:solidFill>
              <a:schemeClr val="lt1">
                <a:alpha val="89803"/>
              </a:schemeClr>
            </a:solidFill>
            <a:ln cap="flat" cmpd="sng" w="12700">
              <a:solidFill>
                <a:srgbClr val="538DE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4"/>
            <p:cNvSpPr txBox="1"/>
            <p:nvPr/>
          </p:nvSpPr>
          <p:spPr>
            <a:xfrm>
              <a:off x="8156736" y="1553094"/>
              <a:ext cx="2189795" cy="2579455"/>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In place of court proceedings to resolve a disagreement, arbitration uses a private tribunal. The employment of arbitrators is established by law in some countries, and the parties are required to abide by the arbitrator's ruling. An arbitrator adjudicates the matter and may select a middle ground between the parties' final submissions</a:t>
              </a:r>
              <a:r>
                <a:rPr b="0" i="0" lang="en-GB" sz="800" u="none" cap="none" strike="noStrike">
                  <a:solidFill>
                    <a:schemeClr val="dk1"/>
                  </a:solidFill>
                  <a:latin typeface="Avenir"/>
                  <a:ea typeface="Avenir"/>
                  <a:cs typeface="Avenir"/>
                  <a:sym typeface="Avenir"/>
                </a:rPr>
                <a:t>.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5"/>
          <p:cNvSpPr txBox="1"/>
          <p:nvPr>
            <p:ph type="title"/>
          </p:nvPr>
        </p:nvSpPr>
        <p:spPr>
          <a:xfrm>
            <a:off x="1121307" y="1054767"/>
            <a:ext cx="9949385" cy="738408"/>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5000"/>
              </a:lnSpc>
              <a:spcBef>
                <a:spcPts val="0"/>
              </a:spcBef>
              <a:spcAft>
                <a:spcPts val="0"/>
              </a:spcAft>
              <a:buClr>
                <a:schemeClr val="dk1"/>
              </a:buClr>
              <a:buSzPct val="100000"/>
              <a:buFont typeface="Aharoni"/>
              <a:buNone/>
            </a:pPr>
            <a:r>
              <a:rPr b="1" lang="en-GB" sz="4400">
                <a:latin typeface="Aharoni"/>
                <a:ea typeface="Aharoni"/>
                <a:cs typeface="Aharoni"/>
                <a:sym typeface="Aharoni"/>
              </a:rPr>
              <a:t>EXTRAJUDICIAL CONFLICT RESOLUTION</a:t>
            </a:r>
            <a:br>
              <a:rPr lang="en-GB"/>
            </a:br>
            <a:endParaRPr/>
          </a:p>
        </p:txBody>
      </p:sp>
      <p:grpSp>
        <p:nvGrpSpPr>
          <p:cNvPr id="394" name="Google Shape;394;p25"/>
          <p:cNvGrpSpPr/>
          <p:nvPr/>
        </p:nvGrpSpPr>
        <p:grpSpPr>
          <a:xfrm>
            <a:off x="1327714" y="2209548"/>
            <a:ext cx="9536567" cy="3593684"/>
            <a:chOff x="2014" y="320303"/>
            <a:chExt cx="9536567" cy="3593684"/>
          </a:xfrm>
        </p:grpSpPr>
        <p:sp>
          <p:nvSpPr>
            <p:cNvPr id="395" name="Google Shape;395;p25"/>
            <p:cNvSpPr/>
            <p:nvPr/>
          </p:nvSpPr>
          <p:spPr>
            <a:xfrm>
              <a:off x="2014" y="320303"/>
              <a:ext cx="2600335" cy="602856"/>
            </a:xfrm>
            <a:prstGeom prst="roundRect">
              <a:avLst>
                <a:gd fmla="val 10000" name="adj"/>
              </a:avLst>
            </a:prstGeom>
            <a:solidFill>
              <a:srgbClr val="A3A74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5"/>
            <p:cNvSpPr txBox="1"/>
            <p:nvPr/>
          </p:nvSpPr>
          <p:spPr>
            <a:xfrm>
              <a:off x="19671" y="337960"/>
              <a:ext cx="2565021" cy="567542"/>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Alternative Dispute Resolution (ADR) </a:t>
              </a:r>
              <a:endParaRPr b="0" i="0" sz="2000" u="none" cap="none" strike="noStrike">
                <a:solidFill>
                  <a:schemeClr val="lt1"/>
                </a:solidFill>
                <a:latin typeface="Calibri"/>
                <a:ea typeface="Calibri"/>
                <a:cs typeface="Calibri"/>
                <a:sym typeface="Calibri"/>
              </a:endParaRPr>
            </a:p>
          </p:txBody>
        </p:sp>
        <p:sp>
          <p:nvSpPr>
            <p:cNvPr id="397" name="Google Shape;397;p25"/>
            <p:cNvSpPr/>
            <p:nvPr/>
          </p:nvSpPr>
          <p:spPr>
            <a:xfrm>
              <a:off x="262047" y="923160"/>
              <a:ext cx="250103" cy="1860657"/>
            </a:xfrm>
            <a:custGeom>
              <a:rect b="b" l="l" r="r" t="t"/>
              <a:pathLst>
                <a:path extrusionOk="0" h="120000" w="120000">
                  <a:moveTo>
                    <a:pt x="0" y="0"/>
                  </a:moveTo>
                  <a:lnTo>
                    <a:pt x="0" y="120000"/>
                  </a:lnTo>
                  <a:lnTo>
                    <a:pt x="120000" y="120000"/>
                  </a:lnTo>
                </a:path>
              </a:pathLst>
            </a:custGeom>
            <a:noFill/>
            <a:ln cap="flat" cmpd="sng" w="12700">
              <a:solidFill>
                <a:schemeClr val="accent4"/>
              </a:solidFill>
              <a:prstDash val="solid"/>
              <a:miter lim="800000"/>
              <a:headEnd len="sm" w="sm" type="none"/>
              <a:tailEnd len="sm" w="sm" type="none"/>
            </a:ln>
          </p:spPr>
        </p:sp>
        <p:sp>
          <p:nvSpPr>
            <p:cNvPr id="398" name="Google Shape;398;p25"/>
            <p:cNvSpPr/>
            <p:nvPr/>
          </p:nvSpPr>
          <p:spPr>
            <a:xfrm>
              <a:off x="512151" y="1653647"/>
              <a:ext cx="2354502" cy="2260340"/>
            </a:xfrm>
            <a:prstGeom prst="roundRect">
              <a:avLst>
                <a:gd fmla="val 10000" name="adj"/>
              </a:avLst>
            </a:prstGeom>
            <a:solidFill>
              <a:schemeClr val="lt1">
                <a:alpha val="89803"/>
              </a:schemeClr>
            </a:solidFill>
            <a:ln cap="flat" cmpd="sng" w="12700">
              <a:solidFill>
                <a:srgbClr val="A3A74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5"/>
            <p:cNvSpPr txBox="1"/>
            <p:nvPr/>
          </p:nvSpPr>
          <p:spPr>
            <a:xfrm>
              <a:off x="578354" y="1719850"/>
              <a:ext cx="2222096" cy="2127934"/>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Conflict that is settled "via extrajudicial methods such as collaborative law, and mediation" is referred to as "alternative dispute resolution". It is used to settle conflict and potential conflict among people, businesses, governmental organisations, and nations.</a:t>
              </a:r>
              <a:endParaRPr/>
            </a:p>
          </p:txBody>
        </p:sp>
        <p:sp>
          <p:nvSpPr>
            <p:cNvPr id="400" name="Google Shape;400;p25"/>
            <p:cNvSpPr/>
            <p:nvPr/>
          </p:nvSpPr>
          <p:spPr>
            <a:xfrm>
              <a:off x="3238233" y="320303"/>
              <a:ext cx="2603870" cy="658674"/>
            </a:xfrm>
            <a:prstGeom prst="roundRect">
              <a:avLst>
                <a:gd fmla="val 10000" name="adj"/>
              </a:avLst>
            </a:prstGeom>
            <a:solidFill>
              <a:srgbClr val="52AC4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5"/>
            <p:cNvSpPr txBox="1"/>
            <p:nvPr/>
          </p:nvSpPr>
          <p:spPr>
            <a:xfrm>
              <a:off x="3257525" y="339595"/>
              <a:ext cx="2565286" cy="620090"/>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Mediation </a:t>
              </a:r>
              <a:endParaRPr b="0" i="0" sz="2000" u="none" cap="none" strike="noStrike">
                <a:solidFill>
                  <a:schemeClr val="lt1"/>
                </a:solidFill>
                <a:latin typeface="Calibri"/>
                <a:ea typeface="Calibri"/>
                <a:cs typeface="Calibri"/>
                <a:sym typeface="Calibri"/>
              </a:endParaRPr>
            </a:p>
          </p:txBody>
        </p:sp>
        <p:sp>
          <p:nvSpPr>
            <p:cNvPr id="402" name="Google Shape;402;p25"/>
            <p:cNvSpPr/>
            <p:nvPr/>
          </p:nvSpPr>
          <p:spPr>
            <a:xfrm>
              <a:off x="3498621" y="978978"/>
              <a:ext cx="250457" cy="1819490"/>
            </a:xfrm>
            <a:custGeom>
              <a:rect b="b" l="l" r="r" t="t"/>
              <a:pathLst>
                <a:path extrusionOk="0" h="120000" w="120000">
                  <a:moveTo>
                    <a:pt x="0" y="0"/>
                  </a:moveTo>
                  <a:lnTo>
                    <a:pt x="0" y="120000"/>
                  </a:lnTo>
                  <a:lnTo>
                    <a:pt x="120000" y="120000"/>
                  </a:lnTo>
                </a:path>
              </a:pathLst>
            </a:custGeom>
            <a:noFill/>
            <a:ln cap="flat" cmpd="sng" w="12700">
              <a:solidFill>
                <a:schemeClr val="accent4"/>
              </a:solidFill>
              <a:prstDash val="solid"/>
              <a:miter lim="800000"/>
              <a:headEnd len="sm" w="sm" type="none"/>
              <a:tailEnd len="sm" w="sm" type="none"/>
            </a:ln>
          </p:spPr>
        </p:sp>
        <p:sp>
          <p:nvSpPr>
            <p:cNvPr id="403" name="Google Shape;403;p25"/>
            <p:cNvSpPr/>
            <p:nvPr/>
          </p:nvSpPr>
          <p:spPr>
            <a:xfrm>
              <a:off x="3749078" y="1682949"/>
              <a:ext cx="2517288" cy="2231038"/>
            </a:xfrm>
            <a:prstGeom prst="roundRect">
              <a:avLst>
                <a:gd fmla="val 10000" name="adj"/>
              </a:avLst>
            </a:prstGeom>
            <a:solidFill>
              <a:schemeClr val="lt1">
                <a:alpha val="89803"/>
              </a:schemeClr>
            </a:solidFill>
            <a:ln cap="flat" cmpd="sng" w="12700">
              <a:solidFill>
                <a:srgbClr val="52AC4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5"/>
            <p:cNvSpPr txBox="1"/>
            <p:nvPr/>
          </p:nvSpPr>
          <p:spPr>
            <a:xfrm>
              <a:off x="3814423" y="1748294"/>
              <a:ext cx="2386598" cy="2100348"/>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The word "mediation" refers to a procedure when two or more parties appoint a neutral third party (a "Mediator") to assist them in a non-binding conversation to resolve a disagreement and to establish the parameters of an agreement.</a:t>
              </a:r>
              <a:endParaRPr/>
            </a:p>
          </p:txBody>
        </p:sp>
        <p:sp>
          <p:nvSpPr>
            <p:cNvPr id="405" name="Google Shape;405;p25"/>
            <p:cNvSpPr/>
            <p:nvPr/>
          </p:nvSpPr>
          <p:spPr>
            <a:xfrm>
              <a:off x="6477989" y="320303"/>
              <a:ext cx="2629433" cy="721232"/>
            </a:xfrm>
            <a:prstGeom prst="roundRect">
              <a:avLst>
                <a:gd fmla="val 10000" name="adj"/>
              </a:avLst>
            </a:prstGeom>
            <a:solidFill>
              <a:srgbClr val="40B19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5"/>
            <p:cNvSpPr txBox="1"/>
            <p:nvPr/>
          </p:nvSpPr>
          <p:spPr>
            <a:xfrm>
              <a:off x="6499113" y="341427"/>
              <a:ext cx="2587185" cy="678984"/>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Negotiation </a:t>
              </a:r>
              <a:endParaRPr b="0" i="0" sz="2000" u="none" cap="none" strike="noStrike">
                <a:solidFill>
                  <a:schemeClr val="lt1"/>
                </a:solidFill>
                <a:latin typeface="Calibri"/>
                <a:ea typeface="Calibri"/>
                <a:cs typeface="Calibri"/>
                <a:sym typeface="Calibri"/>
              </a:endParaRPr>
            </a:p>
          </p:txBody>
        </p:sp>
        <p:sp>
          <p:nvSpPr>
            <p:cNvPr id="407" name="Google Shape;407;p25"/>
            <p:cNvSpPr/>
            <p:nvPr/>
          </p:nvSpPr>
          <p:spPr>
            <a:xfrm>
              <a:off x="6740932" y="1041536"/>
              <a:ext cx="262943" cy="1755348"/>
            </a:xfrm>
            <a:custGeom>
              <a:rect b="b" l="l" r="r" t="t"/>
              <a:pathLst>
                <a:path extrusionOk="0" h="120000" w="120000">
                  <a:moveTo>
                    <a:pt x="0" y="0"/>
                  </a:moveTo>
                  <a:lnTo>
                    <a:pt x="0" y="120000"/>
                  </a:lnTo>
                  <a:lnTo>
                    <a:pt x="120000" y="120000"/>
                  </a:lnTo>
                </a:path>
              </a:pathLst>
            </a:custGeom>
            <a:noFill/>
            <a:ln cap="flat" cmpd="sng" w="12700">
              <a:solidFill>
                <a:schemeClr val="accent4"/>
              </a:solidFill>
              <a:prstDash val="solid"/>
              <a:miter lim="800000"/>
              <a:headEnd len="sm" w="sm" type="none"/>
              <a:tailEnd len="sm" w="sm" type="none"/>
            </a:ln>
          </p:spPr>
        </p:sp>
        <p:sp>
          <p:nvSpPr>
            <p:cNvPr id="408" name="Google Shape;408;p25"/>
            <p:cNvSpPr/>
            <p:nvPr/>
          </p:nvSpPr>
          <p:spPr>
            <a:xfrm>
              <a:off x="7003875" y="1679782"/>
              <a:ext cx="2534706" cy="2234205"/>
            </a:xfrm>
            <a:prstGeom prst="roundRect">
              <a:avLst>
                <a:gd fmla="val 10000" name="adj"/>
              </a:avLst>
            </a:prstGeom>
            <a:solidFill>
              <a:schemeClr val="lt1">
                <a:alpha val="89803"/>
              </a:schemeClr>
            </a:solidFill>
            <a:ln cap="flat" cmpd="sng" w="12700">
              <a:solidFill>
                <a:srgbClr val="40B19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5"/>
            <p:cNvSpPr txBox="1"/>
            <p:nvPr/>
          </p:nvSpPr>
          <p:spPr>
            <a:xfrm>
              <a:off x="7069313" y="1745220"/>
              <a:ext cx="2403830" cy="2103329"/>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Calibri"/>
                <a:buNone/>
              </a:pPr>
              <a:r>
                <a:rPr b="0" i="0" lang="en-GB" sz="1400" u="none" cap="none" strike="noStrike">
                  <a:solidFill>
                    <a:schemeClr val="dk1"/>
                  </a:solidFill>
                  <a:latin typeface="Calibri"/>
                  <a:ea typeface="Calibri"/>
                  <a:cs typeface="Calibri"/>
                  <a:sym typeface="Calibri"/>
                </a:rPr>
                <a:t>The process of settling a disagreement through negotiation. It is meant to "resolve disagreements, develop a course of action agreement, negotiate for personal or group benefit, or construct results to fulfil multiple interests. It serves as the main alternative conflict settlement technique.</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6"/>
          <p:cNvSpPr txBox="1"/>
          <p:nvPr>
            <p:ph type="title"/>
          </p:nvPr>
        </p:nvSpPr>
        <p:spPr>
          <a:xfrm>
            <a:off x="984583" y="1078517"/>
            <a:ext cx="10210642" cy="1344168"/>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5000"/>
              </a:lnSpc>
              <a:spcBef>
                <a:spcPts val="0"/>
              </a:spcBef>
              <a:spcAft>
                <a:spcPts val="0"/>
              </a:spcAft>
              <a:buClr>
                <a:schemeClr val="dk1"/>
              </a:buClr>
              <a:buSzPct val="100000"/>
              <a:buFont typeface="Aharoni"/>
              <a:buNone/>
            </a:pPr>
            <a:r>
              <a:rPr b="1" lang="en-GB" sz="4400">
                <a:latin typeface="Aharoni"/>
                <a:ea typeface="Aharoni"/>
                <a:cs typeface="Aharoni"/>
                <a:sym typeface="Aharoni"/>
              </a:rPr>
              <a:t>EXTRAJUDICIAL CONFLICT RESOLUTION</a:t>
            </a:r>
            <a:br>
              <a:rPr lang="en-GB"/>
            </a:br>
            <a:endParaRPr/>
          </a:p>
        </p:txBody>
      </p:sp>
      <p:grpSp>
        <p:nvGrpSpPr>
          <p:cNvPr id="415" name="Google Shape;415;p26"/>
          <p:cNvGrpSpPr/>
          <p:nvPr/>
        </p:nvGrpSpPr>
        <p:grpSpPr>
          <a:xfrm>
            <a:off x="985830" y="2409391"/>
            <a:ext cx="10220338" cy="3577073"/>
            <a:chOff x="1247" y="129328"/>
            <a:chExt cx="10220338" cy="3577073"/>
          </a:xfrm>
        </p:grpSpPr>
        <p:sp>
          <p:nvSpPr>
            <p:cNvPr id="416" name="Google Shape;416;p26"/>
            <p:cNvSpPr/>
            <p:nvPr/>
          </p:nvSpPr>
          <p:spPr>
            <a:xfrm>
              <a:off x="1247" y="129328"/>
              <a:ext cx="4542372" cy="738090"/>
            </a:xfrm>
            <a:prstGeom prst="roundRect">
              <a:avLst>
                <a:gd fmla="val 10000"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6"/>
            <p:cNvSpPr txBox="1"/>
            <p:nvPr/>
          </p:nvSpPr>
          <p:spPr>
            <a:xfrm>
              <a:off x="22865" y="150946"/>
              <a:ext cx="4499136" cy="694854"/>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Collaborative Law </a:t>
              </a:r>
              <a:endParaRPr b="0" i="0" sz="2000" u="none" cap="none" strike="noStrike">
                <a:solidFill>
                  <a:schemeClr val="lt1"/>
                </a:solidFill>
                <a:latin typeface="Calibri"/>
                <a:ea typeface="Calibri"/>
                <a:cs typeface="Calibri"/>
                <a:sym typeface="Calibri"/>
              </a:endParaRPr>
            </a:p>
          </p:txBody>
        </p:sp>
        <p:sp>
          <p:nvSpPr>
            <p:cNvPr id="418" name="Google Shape;418;p26"/>
            <p:cNvSpPr/>
            <p:nvPr/>
          </p:nvSpPr>
          <p:spPr>
            <a:xfrm>
              <a:off x="455485" y="867418"/>
              <a:ext cx="454237" cy="1703389"/>
            </a:xfrm>
            <a:custGeom>
              <a:rect b="b" l="l" r="r" t="t"/>
              <a:pathLst>
                <a:path extrusionOk="0" h="120000" w="120000">
                  <a:moveTo>
                    <a:pt x="0" y="0"/>
                  </a:moveTo>
                  <a:lnTo>
                    <a:pt x="0" y="120000"/>
                  </a:lnTo>
                  <a:lnTo>
                    <a:pt x="120000" y="120000"/>
                  </a:lnTo>
                </a:path>
              </a:pathLst>
            </a:custGeom>
            <a:noFill/>
            <a:ln cap="flat" cmpd="sng" w="12700">
              <a:solidFill>
                <a:srgbClr val="31AECA"/>
              </a:solidFill>
              <a:prstDash val="solid"/>
              <a:miter lim="800000"/>
              <a:headEnd len="sm" w="sm" type="none"/>
              <a:tailEnd len="sm" w="sm" type="none"/>
            </a:ln>
          </p:spPr>
        </p:sp>
        <p:sp>
          <p:nvSpPr>
            <p:cNvPr id="419" name="Google Shape;419;p26"/>
            <p:cNvSpPr/>
            <p:nvPr/>
          </p:nvSpPr>
          <p:spPr>
            <a:xfrm>
              <a:off x="909722" y="1435215"/>
              <a:ext cx="3633897" cy="2271186"/>
            </a:xfrm>
            <a:prstGeom prst="roundRect">
              <a:avLst>
                <a:gd fmla="val 10000" name="adj"/>
              </a:avLst>
            </a:prstGeom>
            <a:solidFill>
              <a:schemeClr val="lt1">
                <a:alpha val="89803"/>
              </a:schemeClr>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6"/>
            <p:cNvSpPr txBox="1"/>
            <p:nvPr/>
          </p:nvSpPr>
          <p:spPr>
            <a:xfrm>
              <a:off x="976243" y="1501736"/>
              <a:ext cx="3500855" cy="2138144"/>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Avenir"/>
                <a:buNone/>
              </a:pPr>
              <a:r>
                <a:rPr b="0" i="0" lang="en-GB" sz="1400" u="none" cap="none" strike="noStrike">
                  <a:solidFill>
                    <a:schemeClr val="dk1"/>
                  </a:solidFill>
                  <a:latin typeface="Avenir"/>
                  <a:ea typeface="Avenir"/>
                  <a:cs typeface="Avenir"/>
                  <a:sym typeface="Avenir"/>
                </a:rPr>
                <a:t>Collaborative Law, also known as Collaborative Practice, Collaborative Divorce, and Collaborative Family Law, is a process that enables individuals who have decided to separate or end their marriage to work with their solicitors and other family professionals, to avoid the outcome of a court settlement. When a couple signs a document (the Participation Agreement) they commit themselves to the process.</a:t>
              </a:r>
              <a:endParaRPr/>
            </a:p>
          </p:txBody>
        </p:sp>
        <p:sp>
          <p:nvSpPr>
            <p:cNvPr id="421" name="Google Shape;421;p26"/>
            <p:cNvSpPr/>
            <p:nvPr/>
          </p:nvSpPr>
          <p:spPr>
            <a:xfrm>
              <a:off x="5679213" y="129328"/>
              <a:ext cx="4542372" cy="695073"/>
            </a:xfrm>
            <a:prstGeom prst="roundRect">
              <a:avLst>
                <a:gd fmla="val 10000" name="adj"/>
              </a:avLst>
            </a:prstGeom>
            <a:solidFill>
              <a:srgbClr val="31AC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6"/>
            <p:cNvSpPr txBox="1"/>
            <p:nvPr/>
          </p:nvSpPr>
          <p:spPr>
            <a:xfrm>
              <a:off x="5699571" y="149686"/>
              <a:ext cx="4501656" cy="654357"/>
            </a:xfrm>
            <a:prstGeom prst="rect">
              <a:avLst/>
            </a:prstGeom>
            <a:noFill/>
            <a:ln>
              <a:noFill/>
            </a:ln>
          </p:spPr>
          <p:txBody>
            <a:bodyPr anchorCtr="0" anchor="ctr" bIns="25400" lIns="38100" spcFirstLastPara="1" rIns="381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b="1" i="0" lang="en-GB" sz="2000" u="none" cap="none" strike="noStrike">
                  <a:solidFill>
                    <a:schemeClr val="lt1"/>
                  </a:solidFill>
                  <a:latin typeface="Calibri"/>
                  <a:ea typeface="Calibri"/>
                  <a:cs typeface="Calibri"/>
                  <a:sym typeface="Calibri"/>
                </a:rPr>
                <a:t>Conciliation </a:t>
              </a:r>
              <a:endParaRPr b="0" i="0" sz="2000" u="none" cap="none" strike="noStrike">
                <a:solidFill>
                  <a:schemeClr val="lt1"/>
                </a:solidFill>
                <a:latin typeface="Calibri"/>
                <a:ea typeface="Calibri"/>
                <a:cs typeface="Calibri"/>
                <a:sym typeface="Calibri"/>
              </a:endParaRPr>
            </a:p>
          </p:txBody>
        </p:sp>
        <p:sp>
          <p:nvSpPr>
            <p:cNvPr id="423" name="Google Shape;423;p26"/>
            <p:cNvSpPr/>
            <p:nvPr/>
          </p:nvSpPr>
          <p:spPr>
            <a:xfrm>
              <a:off x="6133450" y="824402"/>
              <a:ext cx="454237" cy="1703389"/>
            </a:xfrm>
            <a:custGeom>
              <a:rect b="b" l="l" r="r" t="t"/>
              <a:pathLst>
                <a:path extrusionOk="0" h="120000" w="120000">
                  <a:moveTo>
                    <a:pt x="0" y="0"/>
                  </a:moveTo>
                  <a:lnTo>
                    <a:pt x="0" y="120000"/>
                  </a:lnTo>
                  <a:lnTo>
                    <a:pt x="120000" y="120000"/>
                  </a:lnTo>
                </a:path>
              </a:pathLst>
            </a:custGeom>
            <a:noFill/>
            <a:ln cap="flat" cmpd="sng" w="12700">
              <a:solidFill>
                <a:srgbClr val="31AECA"/>
              </a:solidFill>
              <a:prstDash val="solid"/>
              <a:miter lim="800000"/>
              <a:headEnd len="sm" w="sm" type="none"/>
              <a:tailEnd len="sm" w="sm" type="none"/>
            </a:ln>
          </p:spPr>
        </p:sp>
        <p:sp>
          <p:nvSpPr>
            <p:cNvPr id="424" name="Google Shape;424;p26"/>
            <p:cNvSpPr/>
            <p:nvPr/>
          </p:nvSpPr>
          <p:spPr>
            <a:xfrm>
              <a:off x="6587687" y="1392198"/>
              <a:ext cx="3633897" cy="2271186"/>
            </a:xfrm>
            <a:prstGeom prst="roundRect">
              <a:avLst>
                <a:gd fmla="val 10000" name="adj"/>
              </a:avLst>
            </a:prstGeom>
            <a:solidFill>
              <a:schemeClr val="lt1">
                <a:alpha val="89803"/>
              </a:schemeClr>
            </a:solidFill>
            <a:ln cap="flat" cmpd="sng" w="12700">
              <a:solidFill>
                <a:srgbClr val="31ACCB"/>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6"/>
            <p:cNvSpPr txBox="1"/>
            <p:nvPr/>
          </p:nvSpPr>
          <p:spPr>
            <a:xfrm>
              <a:off x="6654208" y="1458719"/>
              <a:ext cx="3500855" cy="2138144"/>
            </a:xfrm>
            <a:prstGeom prst="rect">
              <a:avLst/>
            </a:prstGeom>
            <a:noFill/>
            <a:ln>
              <a:noFill/>
            </a:ln>
          </p:spPr>
          <p:txBody>
            <a:bodyPr anchorCtr="0" anchor="ctr" bIns="17775" lIns="26650" spcFirstLastPara="1" rIns="26650" wrap="square" tIns="17775">
              <a:noAutofit/>
            </a:bodyPr>
            <a:lstStyle/>
            <a:p>
              <a:pPr indent="0" lvl="0" marL="0" marR="0" rtl="0" algn="ctr">
                <a:lnSpc>
                  <a:spcPct val="90000"/>
                </a:lnSpc>
                <a:spcBef>
                  <a:spcPts val="0"/>
                </a:spcBef>
                <a:spcAft>
                  <a:spcPts val="0"/>
                </a:spcAft>
                <a:buClr>
                  <a:schemeClr val="dk1"/>
                </a:buClr>
                <a:buSzPts val="1400"/>
                <a:buFont typeface="Avenir"/>
                <a:buNone/>
              </a:pPr>
              <a:r>
                <a:rPr b="0" i="0" lang="en-GB" sz="1400" u="none" cap="none" strike="noStrike">
                  <a:solidFill>
                    <a:schemeClr val="dk1"/>
                  </a:solidFill>
                  <a:latin typeface="Avenir"/>
                  <a:ea typeface="Avenir"/>
                  <a:cs typeface="Avenir"/>
                  <a:sym typeface="Avenir"/>
                </a:rPr>
                <a:t>Conciliation is a dispute-resolution process where a conciliator is chosen and talks with each party separately. The primary difference between conciliation and mediation is that conciliators have specialised understanding of the dispute and are permitted to offer counsel to the parties..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8"/>
          <p:cNvSpPr txBox="1"/>
          <p:nvPr>
            <p:ph type="title"/>
          </p:nvPr>
        </p:nvSpPr>
        <p:spPr>
          <a:xfrm>
            <a:off x="928709" y="1078398"/>
            <a:ext cx="10322388"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MULTICULTURAL CONFLICT RESOLUTION</a:t>
            </a:r>
            <a:endParaRPr/>
          </a:p>
        </p:txBody>
      </p:sp>
      <p:grpSp>
        <p:nvGrpSpPr>
          <p:cNvPr id="431" name="Google Shape;431;p28"/>
          <p:cNvGrpSpPr/>
          <p:nvPr/>
        </p:nvGrpSpPr>
        <p:grpSpPr>
          <a:xfrm>
            <a:off x="1312320" y="2889845"/>
            <a:ext cx="9555165" cy="2730047"/>
            <a:chOff x="1166" y="336650"/>
            <a:chExt cx="9555165" cy="2730047"/>
          </a:xfrm>
        </p:grpSpPr>
        <p:sp>
          <p:nvSpPr>
            <p:cNvPr id="432" name="Google Shape;432;p28"/>
            <p:cNvSpPr/>
            <p:nvPr/>
          </p:nvSpPr>
          <p:spPr>
            <a:xfrm>
              <a:off x="1166" y="336650"/>
              <a:ext cx="4550078" cy="2730047"/>
            </a:xfrm>
            <a:prstGeom prst="rect">
              <a:avLst/>
            </a:prstGeom>
            <a:solidFill>
              <a:schemeClr val="accent4">
                <a:alpha val="89803"/>
              </a:scheme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8"/>
            <p:cNvSpPr txBox="1"/>
            <p:nvPr/>
          </p:nvSpPr>
          <p:spPr>
            <a:xfrm>
              <a:off x="1166" y="336650"/>
              <a:ext cx="4550078" cy="2730047"/>
            </a:xfrm>
            <a:prstGeom prst="rect">
              <a:avLst/>
            </a:prstGeom>
            <a:noFill/>
            <a:ln>
              <a:noFill/>
            </a:ln>
          </p:spPr>
          <p:txBody>
            <a:bodyPr anchorCtr="0" anchor="ctr" bIns="83800" lIns="83800" spcFirstLastPara="1" rIns="83800" wrap="square" tIns="83800">
              <a:noAutofit/>
            </a:bodyPr>
            <a:lstStyle/>
            <a:p>
              <a:pPr indent="0" lvl="0" marL="0" marR="0" rtl="0" algn="ctr">
                <a:lnSpc>
                  <a:spcPct val="90000"/>
                </a:lnSpc>
                <a:spcBef>
                  <a:spcPts val="0"/>
                </a:spcBef>
                <a:spcAft>
                  <a:spcPts val="0"/>
                </a:spcAft>
                <a:buClr>
                  <a:schemeClr val="lt1"/>
                </a:buClr>
                <a:buSzPts val="2200"/>
                <a:buFont typeface="Calibri"/>
                <a:buNone/>
              </a:pPr>
              <a:r>
                <a:rPr b="0" i="0" lang="en-GB" sz="2200" u="none" cap="none" strike="noStrike">
                  <a:solidFill>
                    <a:schemeClr val="lt1"/>
                  </a:solidFill>
                  <a:latin typeface="Calibri"/>
                  <a:ea typeface="Calibri"/>
                  <a:cs typeface="Calibri"/>
                  <a:sym typeface="Calibri"/>
                </a:rPr>
                <a:t>Cultural conflict has three dimensions. To the two dimensions that every conflict has (content and relational), cultural conflict adds the third one – ‘a clash of cultural values’. This third dimension constitutes the foundation of the conflict since it determines personal identity.</a:t>
              </a:r>
              <a:endParaRPr b="0" i="0" sz="2200" u="none" cap="none" strike="noStrike">
                <a:solidFill>
                  <a:schemeClr val="lt1"/>
                </a:solidFill>
                <a:latin typeface="Calibri"/>
                <a:ea typeface="Calibri"/>
                <a:cs typeface="Calibri"/>
                <a:sym typeface="Calibri"/>
              </a:endParaRPr>
            </a:p>
          </p:txBody>
        </p:sp>
        <p:sp>
          <p:nvSpPr>
            <p:cNvPr id="434" name="Google Shape;434;p28"/>
            <p:cNvSpPr/>
            <p:nvPr/>
          </p:nvSpPr>
          <p:spPr>
            <a:xfrm>
              <a:off x="5006253" y="336650"/>
              <a:ext cx="4550078" cy="2730047"/>
            </a:xfrm>
            <a:prstGeom prst="rect">
              <a:avLst/>
            </a:prstGeom>
            <a:solidFill>
              <a:srgbClr val="318572">
                <a:alpha val="49803"/>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8"/>
            <p:cNvSpPr txBox="1"/>
            <p:nvPr/>
          </p:nvSpPr>
          <p:spPr>
            <a:xfrm>
              <a:off x="5006253" y="336650"/>
              <a:ext cx="4550078" cy="2730047"/>
            </a:xfrm>
            <a:prstGeom prst="rect">
              <a:avLst/>
            </a:prstGeom>
            <a:noFill/>
            <a:ln>
              <a:noFill/>
            </a:ln>
          </p:spPr>
          <p:txBody>
            <a:bodyPr anchorCtr="0" anchor="ctr" bIns="83800" lIns="83800" spcFirstLastPara="1" rIns="83800" wrap="square" tIns="83800">
              <a:noAutofit/>
            </a:bodyPr>
            <a:lstStyle/>
            <a:p>
              <a:pPr indent="0" lvl="0" marL="0" marR="0" rtl="0" algn="ctr">
                <a:lnSpc>
                  <a:spcPct val="90000"/>
                </a:lnSpc>
                <a:spcBef>
                  <a:spcPts val="0"/>
                </a:spcBef>
                <a:spcAft>
                  <a:spcPts val="0"/>
                </a:spcAft>
                <a:buClr>
                  <a:schemeClr val="lt1"/>
                </a:buClr>
                <a:buSzPts val="2200"/>
                <a:buFont typeface="Calibri"/>
                <a:buNone/>
              </a:pPr>
              <a:r>
                <a:rPr b="0" i="0" lang="en-GB" sz="2200" u="none" cap="none" strike="noStrike">
                  <a:solidFill>
                    <a:schemeClr val="lt1"/>
                  </a:solidFill>
                  <a:latin typeface="Calibri"/>
                  <a:ea typeface="Calibri"/>
                  <a:cs typeface="Calibri"/>
                  <a:sym typeface="Calibri"/>
                </a:rPr>
                <a:t>The resolution of cross-cultural conflict begins with identifying whether cultural issues are involved. There are three ways of cross-cultural conflict resolution.</a:t>
              </a:r>
              <a:endParaRPr b="0" i="0" sz="2200" u="none" cap="none" strike="noStrike">
                <a:solidFill>
                  <a:schemeClr val="lt1"/>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9"/>
          <p:cNvSpPr txBox="1"/>
          <p:nvPr>
            <p:ph type="title"/>
          </p:nvPr>
        </p:nvSpPr>
        <p:spPr>
          <a:xfrm>
            <a:off x="468165" y="1137894"/>
            <a:ext cx="1125567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000"/>
              <a:buFont typeface="Aharoni"/>
              <a:buNone/>
            </a:pPr>
            <a:r>
              <a:rPr lang="en-GB" sz="4000"/>
              <a:t>PROBING FOR THE CULTURAL DIMENSION</a:t>
            </a:r>
            <a:endParaRPr/>
          </a:p>
        </p:txBody>
      </p:sp>
      <p:grpSp>
        <p:nvGrpSpPr>
          <p:cNvPr id="441" name="Google Shape;441;p29"/>
          <p:cNvGrpSpPr/>
          <p:nvPr/>
        </p:nvGrpSpPr>
        <p:grpSpPr>
          <a:xfrm>
            <a:off x="1259055" y="2754132"/>
            <a:ext cx="9673889" cy="2763968"/>
            <a:chOff x="1181" y="497820"/>
            <a:chExt cx="9673889" cy="2763968"/>
          </a:xfrm>
        </p:grpSpPr>
        <p:sp>
          <p:nvSpPr>
            <p:cNvPr id="442" name="Google Shape;442;p29"/>
            <p:cNvSpPr/>
            <p:nvPr/>
          </p:nvSpPr>
          <p:spPr>
            <a:xfrm>
              <a:off x="1181" y="497820"/>
              <a:ext cx="4606614" cy="2763968"/>
            </a:xfrm>
            <a:prstGeom prst="rect">
              <a:avLst/>
            </a:prstGeom>
            <a:solidFill>
              <a:srgbClr val="2B9DB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9"/>
            <p:cNvSpPr txBox="1"/>
            <p:nvPr/>
          </p:nvSpPr>
          <p:spPr>
            <a:xfrm>
              <a:off x="1181" y="497820"/>
              <a:ext cx="4606614" cy="2763968"/>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Calibri"/>
                <a:buNone/>
              </a:pPr>
              <a:r>
                <a:rPr b="0" i="0" lang="en-GB" sz="1800" u="none" cap="none" strike="noStrike">
                  <a:solidFill>
                    <a:schemeClr val="lt1"/>
                  </a:solidFill>
                  <a:latin typeface="Calibri"/>
                  <a:ea typeface="Calibri"/>
                  <a:cs typeface="Calibri"/>
                  <a:sym typeface="Calibri"/>
                </a:rPr>
                <a:t>The parties' recognition that their disagreement has a cultural component should serve as the starting point for the resolution process. The willingness of all parties to address all conflict aspects, including the cultural one, should come next. Finally, there has to be methodical, incremental work on the dispute. </a:t>
              </a:r>
              <a:endParaRPr b="0" i="0" sz="1800" u="none" cap="none" strike="noStrike">
                <a:solidFill>
                  <a:schemeClr val="lt1"/>
                </a:solidFill>
                <a:latin typeface="Calibri"/>
                <a:ea typeface="Calibri"/>
                <a:cs typeface="Calibri"/>
                <a:sym typeface="Calibri"/>
              </a:endParaRPr>
            </a:p>
          </p:txBody>
        </p:sp>
        <p:sp>
          <p:nvSpPr>
            <p:cNvPr id="444" name="Google Shape;444;p29"/>
            <p:cNvSpPr/>
            <p:nvPr/>
          </p:nvSpPr>
          <p:spPr>
            <a:xfrm>
              <a:off x="5068456" y="497820"/>
              <a:ext cx="4606614" cy="2763968"/>
            </a:xfrm>
            <a:prstGeom prst="rect">
              <a:avLst/>
            </a:prstGeom>
            <a:solidFill>
              <a:srgbClr val="97B9E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9"/>
            <p:cNvSpPr txBox="1"/>
            <p:nvPr/>
          </p:nvSpPr>
          <p:spPr>
            <a:xfrm>
              <a:off x="5068456" y="497820"/>
              <a:ext cx="4606614" cy="2763968"/>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1800"/>
                <a:buFont typeface="Calibri"/>
                <a:buNone/>
              </a:pPr>
              <a:r>
                <a:rPr b="0" i="0" lang="en-GB" sz="1800" u="none" cap="none" strike="noStrike">
                  <a:solidFill>
                    <a:schemeClr val="lt1"/>
                  </a:solidFill>
                  <a:latin typeface="Calibri"/>
                  <a:ea typeface="Calibri"/>
                  <a:cs typeface="Calibri"/>
                  <a:sym typeface="Calibri"/>
                </a:rPr>
                <a:t>In order to grasp the other party's cultural perspectives, the parties first express what they find offensive in each other's conduct. Next, they study how the problem would be handled in the other party's culture, and finally, they establish conflict resolution strategies. If the disagreement resulted from ideals that were irreconcilable rather than merely a misinterpretation of the other party's actions, it is very difficult to resolve</a:t>
              </a:r>
              <a:r>
                <a:rPr b="0" i="0" lang="en-GB" sz="1800" u="none" cap="none" strike="noStrike">
                  <a:solidFill>
                    <a:schemeClr val="lt1"/>
                  </a:solidFill>
                  <a:latin typeface="Avenir"/>
                  <a:ea typeface="Avenir"/>
                  <a:cs typeface="Avenir"/>
                  <a:sym typeface="Avenir"/>
                </a:rPr>
                <a:t>.</a:t>
              </a:r>
              <a:endParaRPr b="0" i="0" sz="1800" u="none" cap="none" strike="noStrike">
                <a:solidFill>
                  <a:schemeClr val="lt1"/>
                </a:solidFill>
                <a:latin typeface="Avenir"/>
                <a:ea typeface="Avenir"/>
                <a:cs typeface="Avenir"/>
                <a:sym typeface="Aveni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0"/>
          <p:cNvSpPr txBox="1"/>
          <p:nvPr>
            <p:ph type="title"/>
          </p:nvPr>
        </p:nvSpPr>
        <p:spPr>
          <a:xfrm>
            <a:off x="1517904" y="1197270"/>
            <a:ext cx="9144000" cy="1344168"/>
          </a:xfrm>
          <a:prstGeom prst="rect">
            <a:avLst/>
          </a:prstGeom>
          <a:noFill/>
          <a:ln>
            <a:noFill/>
          </a:ln>
        </p:spPr>
        <p:txBody>
          <a:bodyPr anchorCtr="0" anchor="t" bIns="45700" lIns="91425" spcFirstLastPara="1" rIns="91425" wrap="square" tIns="45700">
            <a:normAutofit/>
          </a:bodyPr>
          <a:lstStyle/>
          <a:p>
            <a:pPr indent="0" lvl="0" marL="0" rtl="0" algn="l">
              <a:lnSpc>
                <a:spcPct val="95000"/>
              </a:lnSpc>
              <a:spcBef>
                <a:spcPts val="0"/>
              </a:spcBef>
              <a:spcAft>
                <a:spcPts val="0"/>
              </a:spcAft>
              <a:buClr>
                <a:schemeClr val="dk1"/>
              </a:buClr>
              <a:buSzPts val="4200"/>
              <a:buFont typeface="Aharoni"/>
              <a:buNone/>
            </a:pPr>
            <a:r>
              <a:rPr lang="en-GB"/>
              <a:t>LEARNING ABOUT OTHER CULTURES</a:t>
            </a:r>
            <a:endParaRPr/>
          </a:p>
        </p:txBody>
      </p:sp>
      <p:grpSp>
        <p:nvGrpSpPr>
          <p:cNvPr id="451" name="Google Shape;451;p30"/>
          <p:cNvGrpSpPr/>
          <p:nvPr/>
        </p:nvGrpSpPr>
        <p:grpSpPr>
          <a:xfrm>
            <a:off x="1519020" y="2968200"/>
            <a:ext cx="9141767" cy="2611933"/>
            <a:chOff x="1116" y="257657"/>
            <a:chExt cx="9141767" cy="2611933"/>
          </a:xfrm>
        </p:grpSpPr>
        <p:sp>
          <p:nvSpPr>
            <p:cNvPr id="452" name="Google Shape;452;p30"/>
            <p:cNvSpPr/>
            <p:nvPr/>
          </p:nvSpPr>
          <p:spPr>
            <a:xfrm>
              <a:off x="1116" y="257657"/>
              <a:ext cx="4353222" cy="2611933"/>
            </a:xfrm>
            <a:prstGeom prst="rect">
              <a:avLst/>
            </a:prstGeom>
            <a:solidFill>
              <a:srgbClr val="E9876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0"/>
            <p:cNvSpPr txBox="1"/>
            <p:nvPr/>
          </p:nvSpPr>
          <p:spPr>
            <a:xfrm>
              <a:off x="1116" y="257657"/>
              <a:ext cx="4353222" cy="2611933"/>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venir"/>
                <a:buNone/>
              </a:pPr>
              <a:r>
                <a:rPr b="0" i="0" lang="en-GB" sz="1900" u="none" cap="none" strike="noStrike">
                  <a:solidFill>
                    <a:schemeClr val="lt1"/>
                  </a:solidFill>
                  <a:latin typeface="Avenir"/>
                  <a:ea typeface="Avenir"/>
                  <a:cs typeface="Avenir"/>
                  <a:sym typeface="Avenir"/>
                </a:rPr>
                <a:t>By being more aware of the cultures they encounter, individuals might reduce the likelihood of intercultural disputes. Training programmes, general reading, conversations with individuals from many cultures, and taking lessons from the past are all ways to acquire this information. </a:t>
              </a:r>
              <a:endParaRPr b="0" i="0" sz="1900" u="none" cap="none" strike="noStrike">
                <a:solidFill>
                  <a:schemeClr val="lt1"/>
                </a:solidFill>
                <a:latin typeface="Avenir"/>
                <a:ea typeface="Avenir"/>
                <a:cs typeface="Avenir"/>
                <a:sym typeface="Avenir"/>
              </a:endParaRPr>
            </a:p>
          </p:txBody>
        </p:sp>
        <p:sp>
          <p:nvSpPr>
            <p:cNvPr id="454" name="Google Shape;454;p30"/>
            <p:cNvSpPr/>
            <p:nvPr/>
          </p:nvSpPr>
          <p:spPr>
            <a:xfrm>
              <a:off x="4789661" y="257657"/>
              <a:ext cx="4353222" cy="2611933"/>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0"/>
            <p:cNvSpPr txBox="1"/>
            <p:nvPr/>
          </p:nvSpPr>
          <p:spPr>
            <a:xfrm>
              <a:off x="4789661" y="257657"/>
              <a:ext cx="4353222" cy="2611933"/>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venir"/>
                <a:buNone/>
              </a:pPr>
              <a:r>
                <a:rPr b="0" i="0" lang="en-GB" sz="1900" u="none" cap="none" strike="noStrike">
                  <a:solidFill>
                    <a:schemeClr val="lt1"/>
                  </a:solidFill>
                  <a:latin typeface="Avenir"/>
                  <a:ea typeface="Avenir"/>
                  <a:cs typeface="Avenir"/>
                  <a:sym typeface="Avenir"/>
                </a:rPr>
                <a:t>Understanding your own culture and cultivating cultural awareness by learning about other cultures' values and beliefs without using cultural stereotypes are important components of cultural education.</a:t>
              </a:r>
              <a:endParaRPr b="0" i="0" sz="1900" u="none" cap="none" strike="noStrike">
                <a:solidFill>
                  <a:schemeClr val="lt1"/>
                </a:solidFill>
                <a:latin typeface="Avenir"/>
                <a:ea typeface="Avenir"/>
                <a:cs typeface="Avenir"/>
                <a:sym typeface="Aveni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1"/>
          <p:cNvSpPr txBox="1"/>
          <p:nvPr>
            <p:ph type="title"/>
          </p:nvPr>
        </p:nvSpPr>
        <p:spPr>
          <a:xfrm>
            <a:off x="1517904" y="1102268"/>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ALTERING ORGANISATIONAL PROCEDURES</a:t>
            </a:r>
            <a:endParaRPr/>
          </a:p>
        </p:txBody>
      </p:sp>
      <p:grpSp>
        <p:nvGrpSpPr>
          <p:cNvPr id="461" name="Google Shape;461;p31"/>
          <p:cNvGrpSpPr/>
          <p:nvPr/>
        </p:nvGrpSpPr>
        <p:grpSpPr>
          <a:xfrm>
            <a:off x="1519020" y="3229457"/>
            <a:ext cx="9141767" cy="2611933"/>
            <a:chOff x="1116" y="257657"/>
            <a:chExt cx="9141767" cy="2611933"/>
          </a:xfrm>
        </p:grpSpPr>
        <p:sp>
          <p:nvSpPr>
            <p:cNvPr id="462" name="Google Shape;462;p31"/>
            <p:cNvSpPr/>
            <p:nvPr/>
          </p:nvSpPr>
          <p:spPr>
            <a:xfrm>
              <a:off x="1116" y="257657"/>
              <a:ext cx="4353222" cy="2611933"/>
            </a:xfrm>
            <a:prstGeom prst="rect">
              <a:avLst/>
            </a:prstGeom>
            <a:solidFill>
              <a:srgbClr val="89D3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1"/>
            <p:cNvSpPr txBox="1"/>
            <p:nvPr/>
          </p:nvSpPr>
          <p:spPr>
            <a:xfrm>
              <a:off x="1116" y="257657"/>
              <a:ext cx="4353222" cy="2611933"/>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Frequently, the organisational structure inherits the cultural conflict and represents the norms of just one culture. In such circumstances, structural change is required to make the system more receptive to other people's cultural norms.</a:t>
              </a:r>
              <a:endParaRPr b="0" i="0" sz="2100" u="none" cap="none" strike="noStrike">
                <a:solidFill>
                  <a:schemeClr val="lt1"/>
                </a:solidFill>
                <a:latin typeface="Calibri"/>
                <a:ea typeface="Calibri"/>
                <a:cs typeface="Calibri"/>
                <a:sym typeface="Calibri"/>
              </a:endParaRPr>
            </a:p>
          </p:txBody>
        </p:sp>
        <p:sp>
          <p:nvSpPr>
            <p:cNvPr id="464" name="Google Shape;464;p31"/>
            <p:cNvSpPr/>
            <p:nvPr/>
          </p:nvSpPr>
          <p:spPr>
            <a:xfrm>
              <a:off x="4789661" y="257657"/>
              <a:ext cx="4353222" cy="2611933"/>
            </a:xfrm>
            <a:prstGeom prst="rect">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1"/>
            <p:cNvSpPr txBox="1"/>
            <p:nvPr/>
          </p:nvSpPr>
          <p:spPr>
            <a:xfrm>
              <a:off x="4789661" y="257657"/>
              <a:ext cx="4353222" cy="2611933"/>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It is important to take into account the cultures and identifies that are a part of your organisation to avoid staff and management conflicts.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32"/>
          <p:cNvSpPr txBox="1"/>
          <p:nvPr>
            <p:ph type="title"/>
          </p:nvPr>
        </p:nvSpPr>
        <p:spPr>
          <a:xfrm>
            <a:off x="1209145" y="1102268"/>
            <a:ext cx="9144000" cy="1344168"/>
          </a:xfrm>
          <a:prstGeom prst="rect">
            <a:avLst/>
          </a:prstGeom>
          <a:noFill/>
          <a:ln>
            <a:noFill/>
          </a:ln>
        </p:spPr>
        <p:txBody>
          <a:bodyPr anchorCtr="0" anchor="t" bIns="45700" lIns="91425" spcFirstLastPara="1" rIns="91425" wrap="square" tIns="45700">
            <a:normAutofit/>
          </a:bodyPr>
          <a:lstStyle/>
          <a:p>
            <a:pPr indent="0" lvl="0" marL="0" rtl="0" algn="ctr">
              <a:lnSpc>
                <a:spcPct val="95000"/>
              </a:lnSpc>
              <a:spcBef>
                <a:spcPts val="0"/>
              </a:spcBef>
              <a:spcAft>
                <a:spcPts val="0"/>
              </a:spcAft>
              <a:buClr>
                <a:schemeClr val="dk1"/>
              </a:buClr>
              <a:buSzPts val="4200"/>
              <a:buFont typeface="Aharoni"/>
              <a:buNone/>
            </a:pPr>
            <a:r>
              <a:rPr lang="en-GB"/>
              <a:t>BIBLIOGRAPHY</a:t>
            </a:r>
            <a:endParaRPr/>
          </a:p>
        </p:txBody>
      </p:sp>
      <p:sp>
        <p:nvSpPr>
          <p:cNvPr id="471" name="Google Shape;471;p32"/>
          <p:cNvSpPr txBox="1"/>
          <p:nvPr>
            <p:ph idx="1" type="body"/>
          </p:nvPr>
        </p:nvSpPr>
        <p:spPr>
          <a:xfrm>
            <a:off x="1078516" y="2199903"/>
            <a:ext cx="10203041" cy="3191493"/>
          </a:xfrm>
          <a:prstGeom prst="rect">
            <a:avLst/>
          </a:prstGeom>
          <a:noFill/>
          <a:ln>
            <a:noFill/>
          </a:ln>
        </p:spPr>
        <p:txBody>
          <a:bodyPr anchorCtr="0" anchor="t" bIns="45700" lIns="91425" spcFirstLastPara="1" rIns="91425" wrap="square" tIns="45700">
            <a:normAutofit fontScale="62500" lnSpcReduction="20000"/>
          </a:bodyPr>
          <a:lstStyle/>
          <a:p>
            <a:pPr indent="-365760" lvl="0" marL="365760" rtl="0" algn="l">
              <a:lnSpc>
                <a:spcPct val="105000"/>
              </a:lnSpc>
              <a:spcBef>
                <a:spcPts val="0"/>
              </a:spcBef>
              <a:spcAft>
                <a:spcPts val="0"/>
              </a:spcAft>
              <a:buSzPct val="100000"/>
              <a:buChar char="+"/>
            </a:pPr>
            <a:r>
              <a:rPr lang="en-GB"/>
              <a:t>https://www.beyondintractability.org/artsum/williams-resolving</a:t>
            </a:r>
            <a:endParaRPr/>
          </a:p>
          <a:p>
            <a:pPr indent="-365760" lvl="0" marL="365760" rtl="0" algn="l">
              <a:lnSpc>
                <a:spcPct val="105000"/>
              </a:lnSpc>
              <a:spcBef>
                <a:spcPts val="900"/>
              </a:spcBef>
              <a:spcAft>
                <a:spcPts val="0"/>
              </a:spcAft>
              <a:buSzPct val="100000"/>
              <a:buChar char="+"/>
            </a:pPr>
            <a:r>
              <a:rPr lang="en-GB"/>
              <a:t>https://brilliantio.com/what-is-the-best-way-to-manage-conflicts-based-on-cultural-differences/</a:t>
            </a:r>
            <a:endParaRPr/>
          </a:p>
          <a:p>
            <a:pPr indent="-365760" lvl="0" marL="365760" rtl="0" algn="l">
              <a:lnSpc>
                <a:spcPct val="105000"/>
              </a:lnSpc>
              <a:spcBef>
                <a:spcPts val="900"/>
              </a:spcBef>
              <a:spcAft>
                <a:spcPts val="0"/>
              </a:spcAft>
              <a:buSzPct val="100000"/>
              <a:buChar char="+"/>
            </a:pPr>
            <a:r>
              <a:rPr lang="en-GB"/>
              <a:t>https://www.nottingham.ac.uk/research/groups/ctccs/projects/translating-cultures/documents/journals/cross-cultural-conflict.pdf</a:t>
            </a:r>
            <a:endParaRPr/>
          </a:p>
          <a:p>
            <a:pPr indent="-365760" lvl="0" marL="365760" rtl="0" algn="l">
              <a:lnSpc>
                <a:spcPct val="105000"/>
              </a:lnSpc>
              <a:spcBef>
                <a:spcPts val="900"/>
              </a:spcBef>
              <a:spcAft>
                <a:spcPts val="0"/>
              </a:spcAft>
              <a:buSzPct val="100000"/>
              <a:buChar char="+"/>
            </a:pPr>
            <a:r>
              <a:rPr lang="en-GB"/>
              <a:t>https://tavistockrelationships.org/blogs-and-resources?view=article&amp;id=1980&amp;catid=43</a:t>
            </a:r>
            <a:endParaRPr/>
          </a:p>
          <a:p>
            <a:pPr indent="-365760" lvl="0" marL="365760" rtl="0" algn="l">
              <a:lnSpc>
                <a:spcPct val="105000"/>
              </a:lnSpc>
              <a:spcBef>
                <a:spcPts val="900"/>
              </a:spcBef>
              <a:spcAft>
                <a:spcPts val="0"/>
              </a:spcAft>
              <a:buSzPct val="100000"/>
              <a:buChar char="+"/>
            </a:pPr>
            <a:r>
              <a:rPr lang="en-GB"/>
              <a:t>https://tasteofmaroc.com/cross-cultural-marriage-issues/</a:t>
            </a:r>
            <a:endParaRPr/>
          </a:p>
          <a:p>
            <a:pPr indent="-365760" lvl="0" marL="365760" rtl="0" algn="l">
              <a:lnSpc>
                <a:spcPct val="105000"/>
              </a:lnSpc>
              <a:spcBef>
                <a:spcPts val="900"/>
              </a:spcBef>
              <a:spcAft>
                <a:spcPts val="0"/>
              </a:spcAft>
              <a:buSzPct val="100000"/>
              <a:buChar char="+"/>
            </a:pPr>
            <a:r>
              <a:rPr lang="en-GB"/>
              <a:t>https://scholarworks.gvsu.edu/cgi/viewcontent.cgi?article=1061&amp;context=orpc</a:t>
            </a:r>
            <a:endParaRPr/>
          </a:p>
          <a:p>
            <a:pPr indent="-365760" lvl="0" marL="365760" rtl="0" algn="l">
              <a:lnSpc>
                <a:spcPct val="105000"/>
              </a:lnSpc>
              <a:spcBef>
                <a:spcPts val="900"/>
              </a:spcBef>
              <a:spcAft>
                <a:spcPts val="0"/>
              </a:spcAft>
              <a:buSzPct val="100000"/>
              <a:buChar char="+"/>
            </a:pPr>
            <a:r>
              <a:rPr lang="en-GB"/>
              <a:t>https://digitalcommons.liberty.edu/cgi/viewcontent.cgi?article=1206&amp;context=masters</a:t>
            </a:r>
            <a:endParaRPr/>
          </a:p>
          <a:p>
            <a:pPr indent="-365760" lvl="0" marL="365760" rtl="0" algn="l">
              <a:lnSpc>
                <a:spcPct val="105000"/>
              </a:lnSpc>
              <a:spcBef>
                <a:spcPts val="900"/>
              </a:spcBef>
              <a:spcAft>
                <a:spcPts val="0"/>
              </a:spcAft>
              <a:buSzPct val="100000"/>
              <a:buChar char="+"/>
            </a:pPr>
            <a:r>
              <a:rPr lang="en-GB"/>
              <a:t>https://virtualspeech.com/blog/cultural-differences-in-body-language</a:t>
            </a:r>
            <a:endParaRPr/>
          </a:p>
          <a:p>
            <a:pPr indent="-262572" lvl="0" marL="365760" rtl="0" algn="l">
              <a:lnSpc>
                <a:spcPct val="105000"/>
              </a:lnSpc>
              <a:spcBef>
                <a:spcPts val="900"/>
              </a:spcBef>
              <a:spcAft>
                <a:spcPts val="0"/>
              </a:spcAft>
              <a:buSzPct val="100000"/>
              <a:buNone/>
            </a:pPr>
            <a:r>
              <a:t/>
            </a:r>
            <a:endParaRPr/>
          </a:p>
          <a:p>
            <a:pPr indent="-262572" lvl="0" marL="365760" rtl="0" algn="l">
              <a:lnSpc>
                <a:spcPct val="105000"/>
              </a:lnSpc>
              <a:spcBef>
                <a:spcPts val="900"/>
              </a:spcBef>
              <a:spcAft>
                <a:spcPts val="0"/>
              </a:spcAft>
              <a:buSzPct val="100000"/>
              <a:buNone/>
            </a:pPr>
            <a:r>
              <a:t/>
            </a:r>
            <a:endParaRPr/>
          </a:p>
          <a:p>
            <a:pPr indent="-262572" lvl="0" marL="365760" rtl="0" algn="l">
              <a:lnSpc>
                <a:spcPct val="105000"/>
              </a:lnSpc>
              <a:spcBef>
                <a:spcPts val="900"/>
              </a:spcBef>
              <a:spcAft>
                <a:spcPts val="0"/>
              </a:spcAft>
              <a:buSzPct val="100000"/>
              <a:buNone/>
            </a:pPr>
            <a:r>
              <a:t/>
            </a:r>
            <a:endParaRPr/>
          </a:p>
          <a:p>
            <a:pPr indent="-262572" lvl="0" marL="365760" rtl="0" algn="l">
              <a:lnSpc>
                <a:spcPct val="105000"/>
              </a:lnSpc>
              <a:spcBef>
                <a:spcPts val="900"/>
              </a:spcBef>
              <a:spcAft>
                <a:spcPts val="0"/>
              </a:spcAft>
              <a:buSzPct val="100000"/>
              <a:buNone/>
            </a:pPr>
            <a:r>
              <a:t/>
            </a:r>
            <a:endParaRPr/>
          </a:p>
          <a:p>
            <a:pPr indent="-262572" lvl="0" marL="365760" rtl="0" algn="l">
              <a:lnSpc>
                <a:spcPct val="105000"/>
              </a:lnSpc>
              <a:spcBef>
                <a:spcPts val="900"/>
              </a:spcBef>
              <a:spcAft>
                <a:spcPts val="0"/>
              </a:spcAft>
              <a:buSzPct val="100000"/>
              <a:buNone/>
            </a:pPr>
            <a:r>
              <a:t/>
            </a:r>
            <a:endParaRPr/>
          </a:p>
          <a:p>
            <a:pPr indent="-262572" lvl="0" marL="365760" rtl="0" algn="l">
              <a:lnSpc>
                <a:spcPct val="105000"/>
              </a:lnSpc>
              <a:spcBef>
                <a:spcPts val="900"/>
              </a:spcBef>
              <a:spcAft>
                <a:spcPts val="0"/>
              </a:spcAft>
              <a:buSzPct val="100000"/>
              <a:buNone/>
            </a:pPr>
            <a:r>
              <a:t/>
            </a:r>
            <a:endParaRPr/>
          </a:p>
          <a:p>
            <a:pPr indent="-262572" lvl="0" marL="365760" rtl="0" algn="l">
              <a:lnSpc>
                <a:spcPct val="105000"/>
              </a:lnSpc>
              <a:spcBef>
                <a:spcPts val="900"/>
              </a:spcBef>
              <a:spcAft>
                <a:spcPts val="0"/>
              </a:spcAft>
              <a:buSzPct val="100000"/>
              <a:buNone/>
            </a:pPr>
            <a:r>
              <a:t/>
            </a:r>
            <a:endParaRPr/>
          </a:p>
        </p:txBody>
      </p:sp>
      <p:pic>
        <p:nvPicPr>
          <p:cNvPr descr="Chart&#10;&#10;Description automatically generated with low confidence" id="472" name="Google Shape;472;p32"/>
          <p:cNvPicPr preferRelativeResize="0"/>
          <p:nvPr/>
        </p:nvPicPr>
        <p:blipFill rotWithShape="1">
          <a:blip r:embed="rId3">
            <a:alphaModFix/>
          </a:blip>
          <a:srcRect b="0" l="0" r="0" t="0"/>
          <a:stretch/>
        </p:blipFill>
        <p:spPr>
          <a:xfrm>
            <a:off x="2277924" y="5391396"/>
            <a:ext cx="6731167" cy="1161074"/>
          </a:xfrm>
          <a:prstGeom prst="rect">
            <a:avLst/>
          </a:prstGeom>
          <a:noFill/>
          <a:ln>
            <a:noFill/>
          </a:ln>
        </p:spPr>
      </p:pic>
      <p:pic>
        <p:nvPicPr>
          <p:cNvPr descr="Logo, icon, company name&#10;&#10;Description automatically generated" id="473" name="Google Shape;473;p32"/>
          <p:cNvPicPr preferRelativeResize="0"/>
          <p:nvPr/>
        </p:nvPicPr>
        <p:blipFill rotWithShape="1">
          <a:blip r:embed="rId4">
            <a:alphaModFix/>
          </a:blip>
          <a:srcRect b="0" l="0" r="0" t="0"/>
          <a:stretch/>
        </p:blipFill>
        <p:spPr>
          <a:xfrm>
            <a:off x="9991152" y="833701"/>
            <a:ext cx="1421034" cy="13662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ismaticVTI">
  <a:themeElements>
    <a:clrScheme name="AnalogousFromLightSeed_2SEEDS">
      <a:dk1>
        <a:srgbClr val="000000"/>
      </a:dk1>
      <a:lt1>
        <a:srgbClr val="FFFFFF"/>
      </a:lt1>
      <a:dk2>
        <a:srgbClr val="23393F"/>
      </a:dk2>
      <a:lt2>
        <a:srgbClr val="E2E4E8"/>
      </a:lt2>
      <a:accent1>
        <a:srgbClr val="D19535"/>
      </a:accent1>
      <a:accent2>
        <a:srgbClr val="E98870"/>
      </a:accent2>
      <a:accent3>
        <a:srgbClr val="A4A752"/>
      </a:accent3>
      <a:accent4>
        <a:srgbClr val="42B299"/>
      </a:accent4>
      <a:accent5>
        <a:srgbClr val="33AECB"/>
      </a:accent5>
      <a:accent6>
        <a:srgbClr val="548DE4"/>
      </a:accent6>
      <a:hlink>
        <a:srgbClr val="6782A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2023-02-20T09:21:42Z</dcterms:created>
  <dc:creator>Marcinkowska, Dominika (Student)</dc:creator>
</cp:coreProperties>
</file>