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1"/>
  </p:sldMasterIdLst>
  <p:sldIdLst>
    <p:sldId id="256" r:id="rId2"/>
    <p:sldId id="258" r:id="rId3"/>
    <p:sldId id="288" r:id="rId4"/>
    <p:sldId id="259" r:id="rId5"/>
    <p:sldId id="260" r:id="rId6"/>
    <p:sldId id="261" r:id="rId7"/>
    <p:sldId id="262" r:id="rId8"/>
    <p:sldId id="278" r:id="rId9"/>
    <p:sldId id="263" r:id="rId10"/>
    <p:sldId id="264" r:id="rId11"/>
    <p:sldId id="265" r:id="rId12"/>
    <p:sldId id="266" r:id="rId13"/>
    <p:sldId id="267" r:id="rId14"/>
    <p:sldId id="268" r:id="rId15"/>
    <p:sldId id="269" r:id="rId16"/>
    <p:sldId id="270" r:id="rId17"/>
    <p:sldId id="276" r:id="rId18"/>
    <p:sldId id="271" r:id="rId19"/>
    <p:sldId id="289" r:id="rId20"/>
    <p:sldId id="290" r:id="rId21"/>
    <p:sldId id="291" r:id="rId22"/>
    <p:sldId id="292" r:id="rId23"/>
    <p:sldId id="277" r:id="rId24"/>
    <p:sldId id="279" r:id="rId25"/>
    <p:sldId id="280" r:id="rId26"/>
    <p:sldId id="281" r:id="rId27"/>
    <p:sldId id="282" r:id="rId28"/>
    <p:sldId id="283" r:id="rId29"/>
    <p:sldId id="284" r:id="rId30"/>
    <p:sldId id="286" r:id="rId31"/>
    <p:sldId id="287" r:id="rId32"/>
    <p:sldId id="25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915"/>
  </p:normalViewPr>
  <p:slideViewPr>
    <p:cSldViewPr snapToGrid="0">
      <p:cViewPr varScale="1">
        <p:scale>
          <a:sx n="115" d="100"/>
          <a:sy n="115" d="100"/>
        </p:scale>
        <p:origin x="47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2982A1-0B1E-8B47-A11B-A90E55F8AADC}"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AD2D99EB-F04F-3F4D-BA29-5DD8BA56FA7B}">
      <dgm:prSet custT="1"/>
      <dgm:spPr/>
      <dgm:t>
        <a:bodyPr/>
        <a:lstStyle/>
        <a:p>
          <a:r>
            <a:rPr lang="en-GB" sz="1800" b="0" i="0" dirty="0"/>
            <a:t>The mediator has a responsibility to behave impartially at all times and to guarantee that this impartiality is never jeopardised by a conflict of interest, whether it is current or potentially can become. </a:t>
          </a:r>
          <a:endParaRPr lang="en-GB" sz="1800" dirty="0"/>
        </a:p>
      </dgm:t>
    </dgm:pt>
    <dgm:pt modelId="{047ACB8D-4666-B74B-B877-817C93BCEB91}" type="parTrans" cxnId="{330592C7-7331-3A4B-8FFF-25CD7FD12DF1}">
      <dgm:prSet/>
      <dgm:spPr/>
      <dgm:t>
        <a:bodyPr/>
        <a:lstStyle/>
        <a:p>
          <a:endParaRPr lang="en-GB"/>
        </a:p>
      </dgm:t>
    </dgm:pt>
    <dgm:pt modelId="{74DF0C84-299A-4F4B-85F3-860B175EE6E3}" type="sibTrans" cxnId="{330592C7-7331-3A4B-8FFF-25CD7FD12DF1}">
      <dgm:prSet/>
      <dgm:spPr/>
      <dgm:t>
        <a:bodyPr/>
        <a:lstStyle/>
        <a:p>
          <a:endParaRPr lang="en-GB"/>
        </a:p>
      </dgm:t>
    </dgm:pt>
    <dgm:pt modelId="{3E991171-4071-9B47-B231-856A3FC78433}">
      <dgm:prSet custT="1"/>
      <dgm:spPr/>
      <dgm:t>
        <a:bodyPr/>
        <a:lstStyle/>
        <a:p>
          <a:r>
            <a:rPr lang="en-GB" sz="1800" b="0" i="0"/>
            <a:t>The mediators must not have any personal interest in  th</a:t>
          </a:r>
          <a:r>
            <a:rPr lang="en-GB" sz="1800"/>
            <a:t>e outcome of mediation.</a:t>
          </a:r>
        </a:p>
      </dgm:t>
    </dgm:pt>
    <dgm:pt modelId="{9EFD383F-1C16-8847-AC24-41CBC8C25379}" type="parTrans" cxnId="{A0CE7A68-ECEE-6A47-8105-A92B7AB9AB95}">
      <dgm:prSet/>
      <dgm:spPr/>
      <dgm:t>
        <a:bodyPr/>
        <a:lstStyle/>
        <a:p>
          <a:endParaRPr lang="en-GB"/>
        </a:p>
      </dgm:t>
    </dgm:pt>
    <dgm:pt modelId="{AA2B5D43-73D8-2349-ABCD-392F15BFA93A}" type="sibTrans" cxnId="{A0CE7A68-ECEE-6A47-8105-A92B7AB9AB95}">
      <dgm:prSet/>
      <dgm:spPr/>
      <dgm:t>
        <a:bodyPr/>
        <a:lstStyle/>
        <a:p>
          <a:endParaRPr lang="en-GB"/>
        </a:p>
      </dgm:t>
    </dgm:pt>
    <dgm:pt modelId="{F6FC7B42-E3F9-6C40-84B7-49414E085C3E}">
      <dgm:prSet custT="1"/>
      <dgm:spPr/>
      <dgm:t>
        <a:bodyPr/>
        <a:lstStyle/>
        <a:p>
          <a:r>
            <a:rPr lang="en-GB" sz="1800" b="0" i="0" dirty="0"/>
            <a:t>Mediators are not permitted to mediate any disputes in which they have learned information that might put them in a conflict of interest </a:t>
          </a:r>
          <a:r>
            <a:rPr lang="en-GB" sz="1800" dirty="0"/>
            <a:t>professionally or privately. </a:t>
          </a:r>
        </a:p>
      </dgm:t>
    </dgm:pt>
    <dgm:pt modelId="{54D64F4E-EE81-9A45-AB8B-FFEB7E2577A2}" type="parTrans" cxnId="{B271ACEC-5445-3C47-ADBC-7C3B9BEF1FE2}">
      <dgm:prSet/>
      <dgm:spPr/>
      <dgm:t>
        <a:bodyPr/>
        <a:lstStyle/>
        <a:p>
          <a:endParaRPr lang="en-GB"/>
        </a:p>
      </dgm:t>
    </dgm:pt>
    <dgm:pt modelId="{A597B50E-6D41-1D40-855C-302DF8623DBD}" type="sibTrans" cxnId="{B271ACEC-5445-3C47-ADBC-7C3B9BEF1FE2}">
      <dgm:prSet/>
      <dgm:spPr/>
      <dgm:t>
        <a:bodyPr/>
        <a:lstStyle/>
        <a:p>
          <a:endParaRPr lang="en-GB"/>
        </a:p>
      </dgm:t>
    </dgm:pt>
    <dgm:pt modelId="{13C3F98B-D273-8240-8F9E-BDC0EEC2567C}" type="pres">
      <dgm:prSet presAssocID="{5E2982A1-0B1E-8B47-A11B-A90E55F8AADC}" presName="linear" presStyleCnt="0">
        <dgm:presLayoutVars>
          <dgm:animLvl val="lvl"/>
          <dgm:resizeHandles val="exact"/>
        </dgm:presLayoutVars>
      </dgm:prSet>
      <dgm:spPr/>
    </dgm:pt>
    <dgm:pt modelId="{40365169-30BE-8B48-8C8C-A030CB5371E4}" type="pres">
      <dgm:prSet presAssocID="{AD2D99EB-F04F-3F4D-BA29-5DD8BA56FA7B}" presName="parentText" presStyleLbl="node1" presStyleIdx="0" presStyleCnt="3">
        <dgm:presLayoutVars>
          <dgm:chMax val="0"/>
          <dgm:bulletEnabled val="1"/>
        </dgm:presLayoutVars>
      </dgm:prSet>
      <dgm:spPr/>
    </dgm:pt>
    <dgm:pt modelId="{6A0B060E-E7E6-3247-A36B-8448B69515E1}" type="pres">
      <dgm:prSet presAssocID="{74DF0C84-299A-4F4B-85F3-860B175EE6E3}" presName="spacer" presStyleCnt="0"/>
      <dgm:spPr/>
    </dgm:pt>
    <dgm:pt modelId="{B17AD881-E18C-0245-99FC-42AC98C07B8B}" type="pres">
      <dgm:prSet presAssocID="{3E991171-4071-9B47-B231-856A3FC78433}" presName="parentText" presStyleLbl="node1" presStyleIdx="1" presStyleCnt="3">
        <dgm:presLayoutVars>
          <dgm:chMax val="0"/>
          <dgm:bulletEnabled val="1"/>
        </dgm:presLayoutVars>
      </dgm:prSet>
      <dgm:spPr/>
    </dgm:pt>
    <dgm:pt modelId="{44B148CB-6424-A94F-81C5-3840244C551B}" type="pres">
      <dgm:prSet presAssocID="{AA2B5D43-73D8-2349-ABCD-392F15BFA93A}" presName="spacer" presStyleCnt="0"/>
      <dgm:spPr/>
    </dgm:pt>
    <dgm:pt modelId="{3F33196C-003F-644C-A47E-30857B4449AF}" type="pres">
      <dgm:prSet presAssocID="{F6FC7B42-E3F9-6C40-84B7-49414E085C3E}" presName="parentText" presStyleLbl="node1" presStyleIdx="2" presStyleCnt="3">
        <dgm:presLayoutVars>
          <dgm:chMax val="0"/>
          <dgm:bulletEnabled val="1"/>
        </dgm:presLayoutVars>
      </dgm:prSet>
      <dgm:spPr/>
    </dgm:pt>
  </dgm:ptLst>
  <dgm:cxnLst>
    <dgm:cxn modelId="{E81E890B-8040-7C41-8159-AC45DE584CE6}" type="presOf" srcId="{3E991171-4071-9B47-B231-856A3FC78433}" destId="{B17AD881-E18C-0245-99FC-42AC98C07B8B}" srcOrd="0" destOrd="0" presId="urn:microsoft.com/office/officeart/2005/8/layout/vList2"/>
    <dgm:cxn modelId="{A0CE7A68-ECEE-6A47-8105-A92B7AB9AB95}" srcId="{5E2982A1-0B1E-8B47-A11B-A90E55F8AADC}" destId="{3E991171-4071-9B47-B231-856A3FC78433}" srcOrd="1" destOrd="0" parTransId="{9EFD383F-1C16-8847-AC24-41CBC8C25379}" sibTransId="{AA2B5D43-73D8-2349-ABCD-392F15BFA93A}"/>
    <dgm:cxn modelId="{FEB8359A-5E62-3744-BF66-8ED3216C1F9D}" type="presOf" srcId="{5E2982A1-0B1E-8B47-A11B-A90E55F8AADC}" destId="{13C3F98B-D273-8240-8F9E-BDC0EEC2567C}" srcOrd="0" destOrd="0" presId="urn:microsoft.com/office/officeart/2005/8/layout/vList2"/>
    <dgm:cxn modelId="{78D2D79B-3B46-074F-998C-F721C7A99330}" type="presOf" srcId="{F6FC7B42-E3F9-6C40-84B7-49414E085C3E}" destId="{3F33196C-003F-644C-A47E-30857B4449AF}" srcOrd="0" destOrd="0" presId="urn:microsoft.com/office/officeart/2005/8/layout/vList2"/>
    <dgm:cxn modelId="{63E905C1-7DDA-2A41-BB01-C4B95D90056E}" type="presOf" srcId="{AD2D99EB-F04F-3F4D-BA29-5DD8BA56FA7B}" destId="{40365169-30BE-8B48-8C8C-A030CB5371E4}" srcOrd="0" destOrd="0" presId="urn:microsoft.com/office/officeart/2005/8/layout/vList2"/>
    <dgm:cxn modelId="{330592C7-7331-3A4B-8FFF-25CD7FD12DF1}" srcId="{5E2982A1-0B1E-8B47-A11B-A90E55F8AADC}" destId="{AD2D99EB-F04F-3F4D-BA29-5DD8BA56FA7B}" srcOrd="0" destOrd="0" parTransId="{047ACB8D-4666-B74B-B877-817C93BCEB91}" sibTransId="{74DF0C84-299A-4F4B-85F3-860B175EE6E3}"/>
    <dgm:cxn modelId="{B271ACEC-5445-3C47-ADBC-7C3B9BEF1FE2}" srcId="{5E2982A1-0B1E-8B47-A11B-A90E55F8AADC}" destId="{F6FC7B42-E3F9-6C40-84B7-49414E085C3E}" srcOrd="2" destOrd="0" parTransId="{54D64F4E-EE81-9A45-AB8B-FFEB7E2577A2}" sibTransId="{A597B50E-6D41-1D40-855C-302DF8623DBD}"/>
    <dgm:cxn modelId="{1F72E659-5A60-7B4D-A847-8B263B1E2342}" type="presParOf" srcId="{13C3F98B-D273-8240-8F9E-BDC0EEC2567C}" destId="{40365169-30BE-8B48-8C8C-A030CB5371E4}" srcOrd="0" destOrd="0" presId="urn:microsoft.com/office/officeart/2005/8/layout/vList2"/>
    <dgm:cxn modelId="{B13A4EDF-1AEA-1949-A9BD-5419F84B50E0}" type="presParOf" srcId="{13C3F98B-D273-8240-8F9E-BDC0EEC2567C}" destId="{6A0B060E-E7E6-3247-A36B-8448B69515E1}" srcOrd="1" destOrd="0" presId="urn:microsoft.com/office/officeart/2005/8/layout/vList2"/>
    <dgm:cxn modelId="{2007D84F-FF11-9B44-A15F-63E2419CDC10}" type="presParOf" srcId="{13C3F98B-D273-8240-8F9E-BDC0EEC2567C}" destId="{B17AD881-E18C-0245-99FC-42AC98C07B8B}" srcOrd="2" destOrd="0" presId="urn:microsoft.com/office/officeart/2005/8/layout/vList2"/>
    <dgm:cxn modelId="{2E11A329-9F64-DC4C-A3C8-D645C468194E}" type="presParOf" srcId="{13C3F98B-D273-8240-8F9E-BDC0EEC2567C}" destId="{44B148CB-6424-A94F-81C5-3840244C551B}" srcOrd="3" destOrd="0" presId="urn:microsoft.com/office/officeart/2005/8/layout/vList2"/>
    <dgm:cxn modelId="{A0996ECE-84FC-914A-9159-43BE42F13EA1}" type="presParOf" srcId="{13C3F98B-D273-8240-8F9E-BDC0EEC2567C}" destId="{3F33196C-003F-644C-A47E-30857B4449A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2982A1-0B1E-8B47-A11B-A90E55F8AADC}"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AD2D99EB-F04F-3F4D-BA29-5DD8BA56FA7B}">
      <dgm:prSet custT="1"/>
      <dgm:spPr/>
      <dgm:t>
        <a:bodyPr/>
        <a:lstStyle/>
        <a:p>
          <a:r>
            <a:rPr lang="en-GB" sz="1800" b="0" i="0" dirty="0"/>
            <a:t>The mediation process must always be conducted by mediators in a fair and unbiased manner, while maintaining their objectivity towards the participants. </a:t>
          </a:r>
          <a:endParaRPr lang="en-GB" sz="1800" dirty="0"/>
        </a:p>
      </dgm:t>
    </dgm:pt>
    <dgm:pt modelId="{047ACB8D-4666-B74B-B877-817C93BCEB91}" type="parTrans" cxnId="{330592C7-7331-3A4B-8FFF-25CD7FD12DF1}">
      <dgm:prSet/>
      <dgm:spPr/>
      <dgm:t>
        <a:bodyPr/>
        <a:lstStyle/>
        <a:p>
          <a:endParaRPr lang="en-GB"/>
        </a:p>
      </dgm:t>
    </dgm:pt>
    <dgm:pt modelId="{74DF0C84-299A-4F4B-85F3-860B175EE6E3}" type="sibTrans" cxnId="{330592C7-7331-3A4B-8FFF-25CD7FD12DF1}">
      <dgm:prSet/>
      <dgm:spPr/>
      <dgm:t>
        <a:bodyPr/>
        <a:lstStyle/>
        <a:p>
          <a:endParaRPr lang="en-GB"/>
        </a:p>
      </dgm:t>
    </dgm:pt>
    <dgm:pt modelId="{A6D08C23-F827-934D-835C-BD9ACA9E68AA}">
      <dgm:prSet custT="1"/>
      <dgm:spPr/>
      <dgm:t>
        <a:bodyPr/>
        <a:lstStyle/>
        <a:p>
          <a:r>
            <a:rPr lang="en-GB" sz="1800" b="0" i="0" dirty="0"/>
            <a:t>Any participant's manipulative, threatening, or intimidating behaviour must be avoided by mediators. Any power disparity between the participants must be addressed as much as feasible throughout the conduct of the procedure. </a:t>
          </a:r>
          <a:endParaRPr lang="en-GB" sz="1800" dirty="0"/>
        </a:p>
      </dgm:t>
    </dgm:pt>
    <dgm:pt modelId="{D721B0FF-0CCB-AE47-8B39-237D83340ADC}" type="parTrans" cxnId="{B7AB29CA-D1DE-7F4F-BB3B-1CF509CC0943}">
      <dgm:prSet/>
      <dgm:spPr/>
      <dgm:t>
        <a:bodyPr/>
        <a:lstStyle/>
        <a:p>
          <a:endParaRPr lang="en-GB"/>
        </a:p>
      </dgm:t>
    </dgm:pt>
    <dgm:pt modelId="{30627ABC-51A1-9148-B5F0-75B11CBB1A78}" type="sibTrans" cxnId="{B7AB29CA-D1DE-7F4F-BB3B-1CF509CC0943}">
      <dgm:prSet/>
      <dgm:spPr/>
      <dgm:t>
        <a:bodyPr/>
        <a:lstStyle/>
        <a:p>
          <a:endParaRPr lang="en-GB"/>
        </a:p>
      </dgm:t>
    </dgm:pt>
    <dgm:pt modelId="{E0ACAAE5-5015-3042-890E-5DD8F90639DE}">
      <dgm:prSet custT="1"/>
      <dgm:spPr/>
      <dgm:t>
        <a:bodyPr/>
        <a:lstStyle/>
        <a:p>
          <a:r>
            <a:rPr lang="en-GB" sz="1800" b="0" i="0" dirty="0"/>
            <a:t>The mediators must take reasonable action to try to avoid this, including ending the mediation if required, if such behaviour or any other imbalance looks likely to make the mediation unfair or ineffective.</a:t>
          </a:r>
          <a:endParaRPr lang="en-GB" sz="1800" dirty="0"/>
        </a:p>
      </dgm:t>
    </dgm:pt>
    <dgm:pt modelId="{F7CF2683-4F9C-9C4A-A4F6-3619A450B771}" type="parTrans" cxnId="{2FAE4F28-2DC0-3A46-9A81-1C14D93FEF9E}">
      <dgm:prSet/>
      <dgm:spPr/>
      <dgm:t>
        <a:bodyPr/>
        <a:lstStyle/>
        <a:p>
          <a:endParaRPr lang="en-GB"/>
        </a:p>
      </dgm:t>
    </dgm:pt>
    <dgm:pt modelId="{AC49CE72-BB89-344A-BA71-303EBA8A2434}" type="sibTrans" cxnId="{2FAE4F28-2DC0-3A46-9A81-1C14D93FEF9E}">
      <dgm:prSet/>
      <dgm:spPr/>
      <dgm:t>
        <a:bodyPr/>
        <a:lstStyle/>
        <a:p>
          <a:endParaRPr lang="en-GB"/>
        </a:p>
      </dgm:t>
    </dgm:pt>
    <dgm:pt modelId="{13C3F98B-D273-8240-8F9E-BDC0EEC2567C}" type="pres">
      <dgm:prSet presAssocID="{5E2982A1-0B1E-8B47-A11B-A90E55F8AADC}" presName="linear" presStyleCnt="0">
        <dgm:presLayoutVars>
          <dgm:animLvl val="lvl"/>
          <dgm:resizeHandles val="exact"/>
        </dgm:presLayoutVars>
      </dgm:prSet>
      <dgm:spPr/>
    </dgm:pt>
    <dgm:pt modelId="{40365169-30BE-8B48-8C8C-A030CB5371E4}" type="pres">
      <dgm:prSet presAssocID="{AD2D99EB-F04F-3F4D-BA29-5DD8BA56FA7B}" presName="parentText" presStyleLbl="node1" presStyleIdx="0" presStyleCnt="3">
        <dgm:presLayoutVars>
          <dgm:chMax val="0"/>
          <dgm:bulletEnabled val="1"/>
        </dgm:presLayoutVars>
      </dgm:prSet>
      <dgm:spPr/>
    </dgm:pt>
    <dgm:pt modelId="{6A0B060E-E7E6-3247-A36B-8448B69515E1}" type="pres">
      <dgm:prSet presAssocID="{74DF0C84-299A-4F4B-85F3-860B175EE6E3}" presName="spacer" presStyleCnt="0"/>
      <dgm:spPr/>
    </dgm:pt>
    <dgm:pt modelId="{6321EF1C-3D74-6D4F-933D-527F17B4C06B}" type="pres">
      <dgm:prSet presAssocID="{A6D08C23-F827-934D-835C-BD9ACA9E68AA}" presName="parentText" presStyleLbl="node1" presStyleIdx="1" presStyleCnt="3">
        <dgm:presLayoutVars>
          <dgm:chMax val="0"/>
          <dgm:bulletEnabled val="1"/>
        </dgm:presLayoutVars>
      </dgm:prSet>
      <dgm:spPr/>
    </dgm:pt>
    <dgm:pt modelId="{689E41AC-C96D-0347-B847-94A218FEFA17}" type="pres">
      <dgm:prSet presAssocID="{30627ABC-51A1-9148-B5F0-75B11CBB1A78}" presName="spacer" presStyleCnt="0"/>
      <dgm:spPr/>
    </dgm:pt>
    <dgm:pt modelId="{9A7DAF24-EC8F-9042-90D0-8E849B7AAA1C}" type="pres">
      <dgm:prSet presAssocID="{E0ACAAE5-5015-3042-890E-5DD8F90639DE}" presName="parentText" presStyleLbl="node1" presStyleIdx="2" presStyleCnt="3">
        <dgm:presLayoutVars>
          <dgm:chMax val="0"/>
          <dgm:bulletEnabled val="1"/>
        </dgm:presLayoutVars>
      </dgm:prSet>
      <dgm:spPr/>
    </dgm:pt>
  </dgm:ptLst>
  <dgm:cxnLst>
    <dgm:cxn modelId="{2FAE4F28-2DC0-3A46-9A81-1C14D93FEF9E}" srcId="{5E2982A1-0B1E-8B47-A11B-A90E55F8AADC}" destId="{E0ACAAE5-5015-3042-890E-5DD8F90639DE}" srcOrd="2" destOrd="0" parTransId="{F7CF2683-4F9C-9C4A-A4F6-3619A450B771}" sibTransId="{AC49CE72-BB89-344A-BA71-303EBA8A2434}"/>
    <dgm:cxn modelId="{0230E073-7178-4E48-955D-19F39BBAA132}" type="presOf" srcId="{E0ACAAE5-5015-3042-890E-5DD8F90639DE}" destId="{9A7DAF24-EC8F-9042-90D0-8E849B7AAA1C}" srcOrd="0" destOrd="0" presId="urn:microsoft.com/office/officeart/2005/8/layout/vList2"/>
    <dgm:cxn modelId="{FEB8359A-5E62-3744-BF66-8ED3216C1F9D}" type="presOf" srcId="{5E2982A1-0B1E-8B47-A11B-A90E55F8AADC}" destId="{13C3F98B-D273-8240-8F9E-BDC0EEC2567C}" srcOrd="0" destOrd="0" presId="urn:microsoft.com/office/officeart/2005/8/layout/vList2"/>
    <dgm:cxn modelId="{63E905C1-7DDA-2A41-BB01-C4B95D90056E}" type="presOf" srcId="{AD2D99EB-F04F-3F4D-BA29-5DD8BA56FA7B}" destId="{40365169-30BE-8B48-8C8C-A030CB5371E4}" srcOrd="0" destOrd="0" presId="urn:microsoft.com/office/officeart/2005/8/layout/vList2"/>
    <dgm:cxn modelId="{330592C7-7331-3A4B-8FFF-25CD7FD12DF1}" srcId="{5E2982A1-0B1E-8B47-A11B-A90E55F8AADC}" destId="{AD2D99EB-F04F-3F4D-BA29-5DD8BA56FA7B}" srcOrd="0" destOrd="0" parTransId="{047ACB8D-4666-B74B-B877-817C93BCEB91}" sibTransId="{74DF0C84-299A-4F4B-85F3-860B175EE6E3}"/>
    <dgm:cxn modelId="{B7AB29CA-D1DE-7F4F-BB3B-1CF509CC0943}" srcId="{5E2982A1-0B1E-8B47-A11B-A90E55F8AADC}" destId="{A6D08C23-F827-934D-835C-BD9ACA9E68AA}" srcOrd="1" destOrd="0" parTransId="{D721B0FF-0CCB-AE47-8B39-237D83340ADC}" sibTransId="{30627ABC-51A1-9148-B5F0-75B11CBB1A78}"/>
    <dgm:cxn modelId="{165EB7DA-4DAE-254E-81D4-B21CE161C802}" type="presOf" srcId="{A6D08C23-F827-934D-835C-BD9ACA9E68AA}" destId="{6321EF1C-3D74-6D4F-933D-527F17B4C06B}" srcOrd="0" destOrd="0" presId="urn:microsoft.com/office/officeart/2005/8/layout/vList2"/>
    <dgm:cxn modelId="{1F72E659-5A60-7B4D-A847-8B263B1E2342}" type="presParOf" srcId="{13C3F98B-D273-8240-8F9E-BDC0EEC2567C}" destId="{40365169-30BE-8B48-8C8C-A030CB5371E4}" srcOrd="0" destOrd="0" presId="urn:microsoft.com/office/officeart/2005/8/layout/vList2"/>
    <dgm:cxn modelId="{B13A4EDF-1AEA-1949-A9BD-5419F84B50E0}" type="presParOf" srcId="{13C3F98B-D273-8240-8F9E-BDC0EEC2567C}" destId="{6A0B060E-E7E6-3247-A36B-8448B69515E1}" srcOrd="1" destOrd="0" presId="urn:microsoft.com/office/officeart/2005/8/layout/vList2"/>
    <dgm:cxn modelId="{6BAB8905-7056-EE4E-87B6-A472C6C09E87}" type="presParOf" srcId="{13C3F98B-D273-8240-8F9E-BDC0EEC2567C}" destId="{6321EF1C-3D74-6D4F-933D-527F17B4C06B}" srcOrd="2" destOrd="0" presId="urn:microsoft.com/office/officeart/2005/8/layout/vList2"/>
    <dgm:cxn modelId="{6A677D1B-1319-9A44-9DF5-B359393F8460}" type="presParOf" srcId="{13C3F98B-D273-8240-8F9E-BDC0EEC2567C}" destId="{689E41AC-C96D-0347-B847-94A218FEFA17}" srcOrd="3" destOrd="0" presId="urn:microsoft.com/office/officeart/2005/8/layout/vList2"/>
    <dgm:cxn modelId="{09923273-7939-7541-9410-5E25D236863A}" type="presParOf" srcId="{13C3F98B-D273-8240-8F9E-BDC0EEC2567C}" destId="{9A7DAF24-EC8F-9042-90D0-8E849B7AAA1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4FFC14-5A8F-D247-A39D-03DCBD91188B}"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GB"/>
        </a:p>
      </dgm:t>
    </dgm:pt>
    <dgm:pt modelId="{0721B705-A718-D14A-AF0F-22C634CC9EB3}">
      <dgm:prSet/>
      <dgm:spPr/>
      <dgm:t>
        <a:bodyPr/>
        <a:lstStyle/>
        <a:p>
          <a:r>
            <a:rPr lang="en-GB" b="0" i="0"/>
            <a:t>Participation in mediation is voluntary at all times and participants and the mediator are always free to withdraw.  </a:t>
          </a:r>
          <a:endParaRPr lang="en-GB"/>
        </a:p>
      </dgm:t>
    </dgm:pt>
    <dgm:pt modelId="{4B75C6A3-A57E-0943-A056-3D630623863D}" type="parTrans" cxnId="{BB51AB7A-897F-784A-88ED-6E1415725A0A}">
      <dgm:prSet/>
      <dgm:spPr/>
      <dgm:t>
        <a:bodyPr/>
        <a:lstStyle/>
        <a:p>
          <a:endParaRPr lang="en-GB"/>
        </a:p>
      </dgm:t>
    </dgm:pt>
    <dgm:pt modelId="{7BB9B36C-30D1-414B-B492-6869441D0B7F}" type="sibTrans" cxnId="{BB51AB7A-897F-784A-88ED-6E1415725A0A}">
      <dgm:prSet/>
      <dgm:spPr/>
      <dgm:t>
        <a:bodyPr/>
        <a:lstStyle/>
        <a:p>
          <a:endParaRPr lang="en-GB"/>
        </a:p>
      </dgm:t>
    </dgm:pt>
    <dgm:pt modelId="{2DEFED28-2934-BB4F-8098-E525A0DDFBAA}">
      <dgm:prSet/>
      <dgm:spPr/>
      <dgm:t>
        <a:bodyPr/>
        <a:lstStyle/>
        <a:p>
          <a:r>
            <a:rPr lang="en-GB" b="0" i="0"/>
            <a:t>Where mediators consider that a participant is unable or unwilling to take part in the process freely and fully, they must raise the issue and possibly suspend or terminate the mediation.</a:t>
          </a:r>
          <a:endParaRPr lang="en-GB"/>
        </a:p>
      </dgm:t>
    </dgm:pt>
    <dgm:pt modelId="{203B52F6-9F12-BB4E-BF75-B64549FB9280}" type="parTrans" cxnId="{13DBAAFD-F936-144D-A7C9-8842B5C57B0F}">
      <dgm:prSet/>
      <dgm:spPr/>
      <dgm:t>
        <a:bodyPr/>
        <a:lstStyle/>
        <a:p>
          <a:endParaRPr lang="en-GB"/>
        </a:p>
      </dgm:t>
    </dgm:pt>
    <dgm:pt modelId="{E7BA7AA1-6EA2-724D-AB6D-CFEC858BA7A5}" type="sibTrans" cxnId="{13DBAAFD-F936-144D-A7C9-8842B5C57B0F}">
      <dgm:prSet/>
      <dgm:spPr/>
      <dgm:t>
        <a:bodyPr/>
        <a:lstStyle/>
        <a:p>
          <a:endParaRPr lang="en-GB"/>
        </a:p>
      </dgm:t>
    </dgm:pt>
    <dgm:pt modelId="{162637D1-6C7E-CA4C-B6FD-02C761931EC3}" type="pres">
      <dgm:prSet presAssocID="{0C4FFC14-5A8F-D247-A39D-03DCBD91188B}" presName="hierChild1" presStyleCnt="0">
        <dgm:presLayoutVars>
          <dgm:chPref val="1"/>
          <dgm:dir/>
          <dgm:animOne val="branch"/>
          <dgm:animLvl val="lvl"/>
          <dgm:resizeHandles/>
        </dgm:presLayoutVars>
      </dgm:prSet>
      <dgm:spPr/>
    </dgm:pt>
    <dgm:pt modelId="{B1440A54-447A-E246-B104-76B1515DFDD7}" type="pres">
      <dgm:prSet presAssocID="{0721B705-A718-D14A-AF0F-22C634CC9EB3}" presName="hierRoot1" presStyleCnt="0"/>
      <dgm:spPr/>
    </dgm:pt>
    <dgm:pt modelId="{533E0C9D-D215-B340-AD7A-80FC7D18FDAC}" type="pres">
      <dgm:prSet presAssocID="{0721B705-A718-D14A-AF0F-22C634CC9EB3}" presName="composite" presStyleCnt="0"/>
      <dgm:spPr/>
    </dgm:pt>
    <dgm:pt modelId="{4110A017-5B4D-084C-B76B-244DCCD9AE4D}" type="pres">
      <dgm:prSet presAssocID="{0721B705-A718-D14A-AF0F-22C634CC9EB3}" presName="background" presStyleLbl="node0" presStyleIdx="0" presStyleCnt="2"/>
      <dgm:spPr>
        <a:solidFill>
          <a:schemeClr val="accent4">
            <a:lumMod val="60000"/>
            <a:lumOff val="40000"/>
          </a:schemeClr>
        </a:solidFill>
      </dgm:spPr>
    </dgm:pt>
    <dgm:pt modelId="{8E0ECC38-CE87-8540-B090-A53B6BEA9498}" type="pres">
      <dgm:prSet presAssocID="{0721B705-A718-D14A-AF0F-22C634CC9EB3}" presName="text" presStyleLbl="fgAcc0" presStyleIdx="0" presStyleCnt="2">
        <dgm:presLayoutVars>
          <dgm:chPref val="3"/>
        </dgm:presLayoutVars>
      </dgm:prSet>
      <dgm:spPr/>
    </dgm:pt>
    <dgm:pt modelId="{A182EF9B-E08B-9248-B79A-23428B4D60EC}" type="pres">
      <dgm:prSet presAssocID="{0721B705-A718-D14A-AF0F-22C634CC9EB3}" presName="hierChild2" presStyleCnt="0"/>
      <dgm:spPr/>
    </dgm:pt>
    <dgm:pt modelId="{712E4B76-B562-9743-8F6C-C518D090AAA7}" type="pres">
      <dgm:prSet presAssocID="{2DEFED28-2934-BB4F-8098-E525A0DDFBAA}" presName="hierRoot1" presStyleCnt="0"/>
      <dgm:spPr/>
    </dgm:pt>
    <dgm:pt modelId="{55CD5942-7C94-4048-8F7A-5ADEEBD29A5E}" type="pres">
      <dgm:prSet presAssocID="{2DEFED28-2934-BB4F-8098-E525A0DDFBAA}" presName="composite" presStyleCnt="0"/>
      <dgm:spPr/>
    </dgm:pt>
    <dgm:pt modelId="{F9F586FE-F324-B447-B17F-C01C021E3AA0}" type="pres">
      <dgm:prSet presAssocID="{2DEFED28-2934-BB4F-8098-E525A0DDFBAA}" presName="background" presStyleLbl="node0" presStyleIdx="1" presStyleCnt="2"/>
      <dgm:spPr>
        <a:solidFill>
          <a:schemeClr val="accent4"/>
        </a:solidFill>
      </dgm:spPr>
    </dgm:pt>
    <dgm:pt modelId="{31284600-1378-6247-A8E4-CD7BE43D3AC1}" type="pres">
      <dgm:prSet presAssocID="{2DEFED28-2934-BB4F-8098-E525A0DDFBAA}" presName="text" presStyleLbl="fgAcc0" presStyleIdx="1" presStyleCnt="2">
        <dgm:presLayoutVars>
          <dgm:chPref val="3"/>
        </dgm:presLayoutVars>
      </dgm:prSet>
      <dgm:spPr/>
    </dgm:pt>
    <dgm:pt modelId="{F7BC7D0A-C200-7B41-BB65-1C894D5FD6A3}" type="pres">
      <dgm:prSet presAssocID="{2DEFED28-2934-BB4F-8098-E525A0DDFBAA}" presName="hierChild2" presStyleCnt="0"/>
      <dgm:spPr/>
    </dgm:pt>
  </dgm:ptLst>
  <dgm:cxnLst>
    <dgm:cxn modelId="{E710FB31-9F44-5940-9A43-F050BE4D45FB}" type="presOf" srcId="{0721B705-A718-D14A-AF0F-22C634CC9EB3}" destId="{8E0ECC38-CE87-8540-B090-A53B6BEA9498}" srcOrd="0" destOrd="0" presId="urn:microsoft.com/office/officeart/2005/8/layout/hierarchy1"/>
    <dgm:cxn modelId="{890FCD3C-0187-5C45-A490-63FF8175C4AB}" type="presOf" srcId="{0C4FFC14-5A8F-D247-A39D-03DCBD91188B}" destId="{162637D1-6C7E-CA4C-B6FD-02C761931EC3}" srcOrd="0" destOrd="0" presId="urn:microsoft.com/office/officeart/2005/8/layout/hierarchy1"/>
    <dgm:cxn modelId="{BB51AB7A-897F-784A-88ED-6E1415725A0A}" srcId="{0C4FFC14-5A8F-D247-A39D-03DCBD91188B}" destId="{0721B705-A718-D14A-AF0F-22C634CC9EB3}" srcOrd="0" destOrd="0" parTransId="{4B75C6A3-A57E-0943-A056-3D630623863D}" sibTransId="{7BB9B36C-30D1-414B-B492-6869441D0B7F}"/>
    <dgm:cxn modelId="{395AE7C9-4DB2-3A4B-81CC-700AFE767772}" type="presOf" srcId="{2DEFED28-2934-BB4F-8098-E525A0DDFBAA}" destId="{31284600-1378-6247-A8E4-CD7BE43D3AC1}" srcOrd="0" destOrd="0" presId="urn:microsoft.com/office/officeart/2005/8/layout/hierarchy1"/>
    <dgm:cxn modelId="{13DBAAFD-F936-144D-A7C9-8842B5C57B0F}" srcId="{0C4FFC14-5A8F-D247-A39D-03DCBD91188B}" destId="{2DEFED28-2934-BB4F-8098-E525A0DDFBAA}" srcOrd="1" destOrd="0" parTransId="{203B52F6-9F12-BB4E-BF75-B64549FB9280}" sibTransId="{E7BA7AA1-6EA2-724D-AB6D-CFEC858BA7A5}"/>
    <dgm:cxn modelId="{70F6194C-4ED1-0645-B844-9E84BDB5A143}" type="presParOf" srcId="{162637D1-6C7E-CA4C-B6FD-02C761931EC3}" destId="{B1440A54-447A-E246-B104-76B1515DFDD7}" srcOrd="0" destOrd="0" presId="urn:microsoft.com/office/officeart/2005/8/layout/hierarchy1"/>
    <dgm:cxn modelId="{146033B2-8F83-FE49-B30E-6ECECBDDFC81}" type="presParOf" srcId="{B1440A54-447A-E246-B104-76B1515DFDD7}" destId="{533E0C9D-D215-B340-AD7A-80FC7D18FDAC}" srcOrd="0" destOrd="0" presId="urn:microsoft.com/office/officeart/2005/8/layout/hierarchy1"/>
    <dgm:cxn modelId="{CE6F018B-5030-4847-AB9D-AE0B8B13EBAC}" type="presParOf" srcId="{533E0C9D-D215-B340-AD7A-80FC7D18FDAC}" destId="{4110A017-5B4D-084C-B76B-244DCCD9AE4D}" srcOrd="0" destOrd="0" presId="urn:microsoft.com/office/officeart/2005/8/layout/hierarchy1"/>
    <dgm:cxn modelId="{62080B84-54C2-9345-BE0E-27E2AE1D4CC2}" type="presParOf" srcId="{533E0C9D-D215-B340-AD7A-80FC7D18FDAC}" destId="{8E0ECC38-CE87-8540-B090-A53B6BEA9498}" srcOrd="1" destOrd="0" presId="urn:microsoft.com/office/officeart/2005/8/layout/hierarchy1"/>
    <dgm:cxn modelId="{B8A43471-97FF-E245-BB7F-5B3031647DCA}" type="presParOf" srcId="{B1440A54-447A-E246-B104-76B1515DFDD7}" destId="{A182EF9B-E08B-9248-B79A-23428B4D60EC}" srcOrd="1" destOrd="0" presId="urn:microsoft.com/office/officeart/2005/8/layout/hierarchy1"/>
    <dgm:cxn modelId="{44AA2D94-BC5B-ED4D-A6C2-2436DF337023}" type="presParOf" srcId="{162637D1-6C7E-CA4C-B6FD-02C761931EC3}" destId="{712E4B76-B562-9743-8F6C-C518D090AAA7}" srcOrd="1" destOrd="0" presId="urn:microsoft.com/office/officeart/2005/8/layout/hierarchy1"/>
    <dgm:cxn modelId="{FEC47342-D6EA-144D-80EB-71603CC8D1F4}" type="presParOf" srcId="{712E4B76-B562-9743-8F6C-C518D090AAA7}" destId="{55CD5942-7C94-4048-8F7A-5ADEEBD29A5E}" srcOrd="0" destOrd="0" presId="urn:microsoft.com/office/officeart/2005/8/layout/hierarchy1"/>
    <dgm:cxn modelId="{34743B6E-4DCB-A14E-90E6-894645887E2E}" type="presParOf" srcId="{55CD5942-7C94-4048-8F7A-5ADEEBD29A5E}" destId="{F9F586FE-F324-B447-B17F-C01C021E3AA0}" srcOrd="0" destOrd="0" presId="urn:microsoft.com/office/officeart/2005/8/layout/hierarchy1"/>
    <dgm:cxn modelId="{9CB0AE2B-4E31-104C-9A48-38E014035FAC}" type="presParOf" srcId="{55CD5942-7C94-4048-8F7A-5ADEEBD29A5E}" destId="{31284600-1378-6247-A8E4-CD7BE43D3AC1}" srcOrd="1" destOrd="0" presId="urn:microsoft.com/office/officeart/2005/8/layout/hierarchy1"/>
    <dgm:cxn modelId="{D08E4AF3-C5BE-224A-AD5D-E75A6FE7137F}" type="presParOf" srcId="{712E4B76-B562-9743-8F6C-C518D090AAA7}" destId="{F7BC7D0A-C200-7B41-BB65-1C894D5FD6A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C7918E-1DA0-184A-964D-37630E17B117}" type="doc">
      <dgm:prSet loTypeId="urn:microsoft.com/office/officeart/2005/8/layout/default" loCatId="list" qsTypeId="urn:microsoft.com/office/officeart/2005/8/quickstyle/simple1" qsCatId="simple" csTypeId="urn:microsoft.com/office/officeart/2005/8/colors/colorful4" csCatId="colorful"/>
      <dgm:spPr/>
      <dgm:t>
        <a:bodyPr/>
        <a:lstStyle/>
        <a:p>
          <a:endParaRPr lang="en-GB"/>
        </a:p>
      </dgm:t>
    </dgm:pt>
    <dgm:pt modelId="{A3F8F029-A411-3D43-88DB-152805EE83B8}">
      <dgm:prSet/>
      <dgm:spPr/>
      <dgm:t>
        <a:bodyPr/>
        <a:lstStyle/>
        <a:p>
          <a:r>
            <a:rPr lang="en-GB" b="0" i="0"/>
            <a:t>At all times, mediators must maintain objectivity towards the mediation's result. </a:t>
          </a:r>
          <a:endParaRPr lang="en-GB"/>
        </a:p>
      </dgm:t>
    </dgm:pt>
    <dgm:pt modelId="{B7E404C1-2675-5B44-A1C9-5E165B0263CE}" type="parTrans" cxnId="{0C3656B1-7671-B749-8CEA-6FF9CCE92015}">
      <dgm:prSet/>
      <dgm:spPr/>
      <dgm:t>
        <a:bodyPr/>
        <a:lstStyle/>
        <a:p>
          <a:endParaRPr lang="en-GB"/>
        </a:p>
      </dgm:t>
    </dgm:pt>
    <dgm:pt modelId="{2FD350FE-9F9E-B54F-B852-1317FCFFEFED}" type="sibTrans" cxnId="{0C3656B1-7671-B749-8CEA-6FF9CCE92015}">
      <dgm:prSet/>
      <dgm:spPr/>
      <dgm:t>
        <a:bodyPr/>
        <a:lstStyle/>
        <a:p>
          <a:endParaRPr lang="en-GB"/>
        </a:p>
      </dgm:t>
    </dgm:pt>
    <dgm:pt modelId="{15AC782E-9EAA-DF4C-B974-9A43B5E4A64F}">
      <dgm:prSet/>
      <dgm:spPr/>
      <dgm:t>
        <a:bodyPr/>
        <a:lstStyle/>
        <a:p>
          <a:r>
            <a:rPr lang="en-GB"/>
            <a:t>M</a:t>
          </a:r>
          <a:r>
            <a:rPr lang="en-GB" b="0" i="0"/>
            <a:t>ediators must avoid trying to force or persuade parties to adopt their chosen resolution. </a:t>
          </a:r>
          <a:endParaRPr lang="en-GB"/>
        </a:p>
      </dgm:t>
    </dgm:pt>
    <dgm:pt modelId="{23BB79BF-C5A3-1B41-AFE2-060B3157B775}" type="parTrans" cxnId="{D40E8F23-C020-7446-8677-9E78651AA435}">
      <dgm:prSet/>
      <dgm:spPr/>
      <dgm:t>
        <a:bodyPr/>
        <a:lstStyle/>
        <a:p>
          <a:endParaRPr lang="en-GB"/>
        </a:p>
      </dgm:t>
    </dgm:pt>
    <dgm:pt modelId="{79EA4C86-C1CC-6E45-B5B6-8795AC3C5DA9}" type="sibTrans" cxnId="{D40E8F23-C020-7446-8677-9E78651AA435}">
      <dgm:prSet/>
      <dgm:spPr/>
      <dgm:t>
        <a:bodyPr/>
        <a:lstStyle/>
        <a:p>
          <a:endParaRPr lang="en-GB"/>
        </a:p>
      </dgm:t>
    </dgm:pt>
    <dgm:pt modelId="{BF4FA5A2-295B-804B-990E-B49674DEB295}">
      <dgm:prSet/>
      <dgm:spPr/>
      <dgm:t>
        <a:bodyPr/>
        <a:lstStyle/>
        <a:p>
          <a:r>
            <a:rPr lang="en-GB" b="0" i="0"/>
            <a:t>If the participants agree, they may, however, let them know the resolutions.</a:t>
          </a:r>
          <a:endParaRPr lang="en-GB"/>
        </a:p>
      </dgm:t>
    </dgm:pt>
    <dgm:pt modelId="{5C6862B6-6220-D744-8179-2A8ED28E7803}" type="parTrans" cxnId="{D3EE1F15-81BA-1D4C-9E71-F8458A1EA13B}">
      <dgm:prSet/>
      <dgm:spPr/>
      <dgm:t>
        <a:bodyPr/>
        <a:lstStyle/>
        <a:p>
          <a:endParaRPr lang="en-GB"/>
        </a:p>
      </dgm:t>
    </dgm:pt>
    <dgm:pt modelId="{2CD4691B-9E6A-B44C-888D-BAB70D841E2F}" type="sibTrans" cxnId="{D3EE1F15-81BA-1D4C-9E71-F8458A1EA13B}">
      <dgm:prSet/>
      <dgm:spPr/>
      <dgm:t>
        <a:bodyPr/>
        <a:lstStyle/>
        <a:p>
          <a:endParaRPr lang="en-GB"/>
        </a:p>
      </dgm:t>
    </dgm:pt>
    <dgm:pt modelId="{6EC5291F-7CA2-364E-8818-DEFE29061E0C}">
      <dgm:prSet/>
      <dgm:spPr/>
      <dgm:t>
        <a:bodyPr/>
        <a:lstStyle/>
        <a:p>
          <a:r>
            <a:rPr lang="en-GB" b="0" i="0" dirty="0"/>
            <a:t>They may provide participants with information about potential actions, their legal or other repercussions, and help them investigate these, but they must be clear that they are not providing advise.</a:t>
          </a:r>
          <a:endParaRPr lang="en-GB" dirty="0"/>
        </a:p>
      </dgm:t>
    </dgm:pt>
    <dgm:pt modelId="{EAACEBBF-2283-D640-8DA3-504CAAAFCCA8}" type="parTrans" cxnId="{D9FDA66E-FCB1-3B40-8F80-49925A51E26B}">
      <dgm:prSet/>
      <dgm:spPr/>
      <dgm:t>
        <a:bodyPr/>
        <a:lstStyle/>
        <a:p>
          <a:endParaRPr lang="en-GB"/>
        </a:p>
      </dgm:t>
    </dgm:pt>
    <dgm:pt modelId="{69D44287-F009-F44B-A082-0FAE062E7DD3}" type="sibTrans" cxnId="{D9FDA66E-FCB1-3B40-8F80-49925A51E26B}">
      <dgm:prSet/>
      <dgm:spPr/>
      <dgm:t>
        <a:bodyPr/>
        <a:lstStyle/>
        <a:p>
          <a:endParaRPr lang="en-GB"/>
        </a:p>
      </dgm:t>
    </dgm:pt>
    <dgm:pt modelId="{D9D7EFB1-AE3B-B347-B3F3-C2A4A01FAE02}" type="pres">
      <dgm:prSet presAssocID="{ADC7918E-1DA0-184A-964D-37630E17B117}" presName="diagram" presStyleCnt="0">
        <dgm:presLayoutVars>
          <dgm:dir/>
          <dgm:resizeHandles val="exact"/>
        </dgm:presLayoutVars>
      </dgm:prSet>
      <dgm:spPr/>
    </dgm:pt>
    <dgm:pt modelId="{D9ED1858-872F-0549-9DD2-D699B0F61D5D}" type="pres">
      <dgm:prSet presAssocID="{A3F8F029-A411-3D43-88DB-152805EE83B8}" presName="node" presStyleLbl="node1" presStyleIdx="0" presStyleCnt="4">
        <dgm:presLayoutVars>
          <dgm:bulletEnabled val="1"/>
        </dgm:presLayoutVars>
      </dgm:prSet>
      <dgm:spPr/>
    </dgm:pt>
    <dgm:pt modelId="{BB3A2855-6341-CC4B-87EE-E36D173E6814}" type="pres">
      <dgm:prSet presAssocID="{2FD350FE-9F9E-B54F-B852-1317FCFFEFED}" presName="sibTrans" presStyleCnt="0"/>
      <dgm:spPr/>
    </dgm:pt>
    <dgm:pt modelId="{4C678DED-FC61-6B42-A649-3E0B6B50F67A}" type="pres">
      <dgm:prSet presAssocID="{15AC782E-9EAA-DF4C-B974-9A43B5E4A64F}" presName="node" presStyleLbl="node1" presStyleIdx="1" presStyleCnt="4">
        <dgm:presLayoutVars>
          <dgm:bulletEnabled val="1"/>
        </dgm:presLayoutVars>
      </dgm:prSet>
      <dgm:spPr/>
    </dgm:pt>
    <dgm:pt modelId="{D5A99A89-7427-1947-A2C1-F19F9CA9E166}" type="pres">
      <dgm:prSet presAssocID="{79EA4C86-C1CC-6E45-B5B6-8795AC3C5DA9}" presName="sibTrans" presStyleCnt="0"/>
      <dgm:spPr/>
    </dgm:pt>
    <dgm:pt modelId="{C33C0F2F-00AA-7B48-9110-13A6C7278FA8}" type="pres">
      <dgm:prSet presAssocID="{BF4FA5A2-295B-804B-990E-B49674DEB295}" presName="node" presStyleLbl="node1" presStyleIdx="2" presStyleCnt="4">
        <dgm:presLayoutVars>
          <dgm:bulletEnabled val="1"/>
        </dgm:presLayoutVars>
      </dgm:prSet>
      <dgm:spPr/>
    </dgm:pt>
    <dgm:pt modelId="{17E604EE-760B-E94C-ABE3-24A113325101}" type="pres">
      <dgm:prSet presAssocID="{2CD4691B-9E6A-B44C-888D-BAB70D841E2F}" presName="sibTrans" presStyleCnt="0"/>
      <dgm:spPr/>
    </dgm:pt>
    <dgm:pt modelId="{A527AAB3-54D4-E04A-BF13-91521BCF209E}" type="pres">
      <dgm:prSet presAssocID="{6EC5291F-7CA2-364E-8818-DEFE29061E0C}" presName="node" presStyleLbl="node1" presStyleIdx="3" presStyleCnt="4">
        <dgm:presLayoutVars>
          <dgm:bulletEnabled val="1"/>
        </dgm:presLayoutVars>
      </dgm:prSet>
      <dgm:spPr/>
    </dgm:pt>
  </dgm:ptLst>
  <dgm:cxnLst>
    <dgm:cxn modelId="{D3EE1F15-81BA-1D4C-9E71-F8458A1EA13B}" srcId="{ADC7918E-1DA0-184A-964D-37630E17B117}" destId="{BF4FA5A2-295B-804B-990E-B49674DEB295}" srcOrd="2" destOrd="0" parTransId="{5C6862B6-6220-D744-8179-2A8ED28E7803}" sibTransId="{2CD4691B-9E6A-B44C-888D-BAB70D841E2F}"/>
    <dgm:cxn modelId="{92154421-008B-A041-BE9E-B3944488FB09}" type="presOf" srcId="{6EC5291F-7CA2-364E-8818-DEFE29061E0C}" destId="{A527AAB3-54D4-E04A-BF13-91521BCF209E}" srcOrd="0" destOrd="0" presId="urn:microsoft.com/office/officeart/2005/8/layout/default"/>
    <dgm:cxn modelId="{D40E8F23-C020-7446-8677-9E78651AA435}" srcId="{ADC7918E-1DA0-184A-964D-37630E17B117}" destId="{15AC782E-9EAA-DF4C-B974-9A43B5E4A64F}" srcOrd="1" destOrd="0" parTransId="{23BB79BF-C5A3-1B41-AFE2-060B3157B775}" sibTransId="{79EA4C86-C1CC-6E45-B5B6-8795AC3C5DA9}"/>
    <dgm:cxn modelId="{37D72550-6E0F-6A42-A018-132681D4EF00}" type="presOf" srcId="{BF4FA5A2-295B-804B-990E-B49674DEB295}" destId="{C33C0F2F-00AA-7B48-9110-13A6C7278FA8}" srcOrd="0" destOrd="0" presId="urn:microsoft.com/office/officeart/2005/8/layout/default"/>
    <dgm:cxn modelId="{D9FDA66E-FCB1-3B40-8F80-49925A51E26B}" srcId="{ADC7918E-1DA0-184A-964D-37630E17B117}" destId="{6EC5291F-7CA2-364E-8818-DEFE29061E0C}" srcOrd="3" destOrd="0" parTransId="{EAACEBBF-2283-D640-8DA3-504CAAAFCCA8}" sibTransId="{69D44287-F009-F44B-A082-0FAE062E7DD3}"/>
    <dgm:cxn modelId="{D58C0B9E-EF39-C84B-945A-79D9A1943A7C}" type="presOf" srcId="{ADC7918E-1DA0-184A-964D-37630E17B117}" destId="{D9D7EFB1-AE3B-B347-B3F3-C2A4A01FAE02}" srcOrd="0" destOrd="0" presId="urn:microsoft.com/office/officeart/2005/8/layout/default"/>
    <dgm:cxn modelId="{0C3656B1-7671-B749-8CEA-6FF9CCE92015}" srcId="{ADC7918E-1DA0-184A-964D-37630E17B117}" destId="{A3F8F029-A411-3D43-88DB-152805EE83B8}" srcOrd="0" destOrd="0" parTransId="{B7E404C1-2675-5B44-A1C9-5E165B0263CE}" sibTransId="{2FD350FE-9F9E-B54F-B852-1317FCFFEFED}"/>
    <dgm:cxn modelId="{E51A19C7-B0E8-2548-9598-0B3749B43C5C}" type="presOf" srcId="{15AC782E-9EAA-DF4C-B974-9A43B5E4A64F}" destId="{4C678DED-FC61-6B42-A649-3E0B6B50F67A}" srcOrd="0" destOrd="0" presId="urn:microsoft.com/office/officeart/2005/8/layout/default"/>
    <dgm:cxn modelId="{15D974CB-9F2D-F64C-A33E-34B7E59F7F4D}" type="presOf" srcId="{A3F8F029-A411-3D43-88DB-152805EE83B8}" destId="{D9ED1858-872F-0549-9DD2-D699B0F61D5D}" srcOrd="0" destOrd="0" presId="urn:microsoft.com/office/officeart/2005/8/layout/default"/>
    <dgm:cxn modelId="{480D0EC8-E512-1E40-B77C-8975CF53AF40}" type="presParOf" srcId="{D9D7EFB1-AE3B-B347-B3F3-C2A4A01FAE02}" destId="{D9ED1858-872F-0549-9DD2-D699B0F61D5D}" srcOrd="0" destOrd="0" presId="urn:microsoft.com/office/officeart/2005/8/layout/default"/>
    <dgm:cxn modelId="{87FE9ADA-E959-1A41-95CF-6369DDB067E2}" type="presParOf" srcId="{D9D7EFB1-AE3B-B347-B3F3-C2A4A01FAE02}" destId="{BB3A2855-6341-CC4B-87EE-E36D173E6814}" srcOrd="1" destOrd="0" presId="urn:microsoft.com/office/officeart/2005/8/layout/default"/>
    <dgm:cxn modelId="{64E29099-B6A9-3841-9D32-503400ACA750}" type="presParOf" srcId="{D9D7EFB1-AE3B-B347-B3F3-C2A4A01FAE02}" destId="{4C678DED-FC61-6B42-A649-3E0B6B50F67A}" srcOrd="2" destOrd="0" presId="urn:microsoft.com/office/officeart/2005/8/layout/default"/>
    <dgm:cxn modelId="{15A82D63-AFB6-2844-804D-0A4AC702E3AA}" type="presParOf" srcId="{D9D7EFB1-AE3B-B347-B3F3-C2A4A01FAE02}" destId="{D5A99A89-7427-1947-A2C1-F19F9CA9E166}" srcOrd="3" destOrd="0" presId="urn:microsoft.com/office/officeart/2005/8/layout/default"/>
    <dgm:cxn modelId="{40846C50-9160-0F4D-A89B-1186D3E8B79A}" type="presParOf" srcId="{D9D7EFB1-AE3B-B347-B3F3-C2A4A01FAE02}" destId="{C33C0F2F-00AA-7B48-9110-13A6C7278FA8}" srcOrd="4" destOrd="0" presId="urn:microsoft.com/office/officeart/2005/8/layout/default"/>
    <dgm:cxn modelId="{B1F82DDC-3359-7C4C-A762-0D350B1F2649}" type="presParOf" srcId="{D9D7EFB1-AE3B-B347-B3F3-C2A4A01FAE02}" destId="{17E604EE-760B-E94C-ABE3-24A113325101}" srcOrd="5" destOrd="0" presId="urn:microsoft.com/office/officeart/2005/8/layout/default"/>
    <dgm:cxn modelId="{4D11B5E7-3454-194E-8561-3129AA01D767}" type="presParOf" srcId="{D9D7EFB1-AE3B-B347-B3F3-C2A4A01FAE02}" destId="{A527AAB3-54D4-E04A-BF13-91521BCF209E}"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C92FB5B-0C27-F447-A177-0D300F34AF2C}"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GB"/>
        </a:p>
      </dgm:t>
    </dgm:pt>
    <dgm:pt modelId="{DA51CB8B-8ADA-F54B-A948-698059FA310A}">
      <dgm:prSet/>
      <dgm:spPr/>
      <dgm:t>
        <a:bodyPr/>
        <a:lstStyle/>
        <a:p>
          <a:r>
            <a:rPr lang="en-GB" b="0" i="0"/>
            <a:t>Without each participant's express permission, mediators are not permitted to speak about the mediation or interact with any participant's legal representation. </a:t>
          </a:r>
          <a:endParaRPr lang="en-GB"/>
        </a:p>
      </dgm:t>
    </dgm:pt>
    <dgm:pt modelId="{A80F23DB-67F3-2246-BB16-78B337C7090C}" type="parTrans" cxnId="{02D75A07-F568-EE46-852D-FF28182BA1DE}">
      <dgm:prSet/>
      <dgm:spPr/>
      <dgm:t>
        <a:bodyPr/>
        <a:lstStyle/>
        <a:p>
          <a:endParaRPr lang="en-GB"/>
        </a:p>
      </dgm:t>
    </dgm:pt>
    <dgm:pt modelId="{96DEB88D-D160-E04E-A35C-95E4DE561620}" type="sibTrans" cxnId="{02D75A07-F568-EE46-852D-FF28182BA1DE}">
      <dgm:prSet/>
      <dgm:spPr/>
      <dgm:t>
        <a:bodyPr/>
        <a:lstStyle/>
        <a:p>
          <a:endParaRPr lang="en-GB"/>
        </a:p>
      </dgm:t>
    </dgm:pt>
    <dgm:pt modelId="{AE480859-FAF9-4848-B5E8-9C78FDBE5D25}">
      <dgm:prSet/>
      <dgm:spPr/>
      <dgm:t>
        <a:bodyPr/>
        <a:lstStyle/>
        <a:p>
          <a:r>
            <a:rPr lang="en-GB" b="0" i="0"/>
            <a:t>The appropriate Social Services department must be informed whenever it seems necessary for a specific allegation that a child has experienced significant harm to be thoroughly investigated or whenever mediators have reason to believe that a child is currently experiencing or is likely to experience significant harm. </a:t>
          </a:r>
          <a:endParaRPr lang="en-GB"/>
        </a:p>
      </dgm:t>
    </dgm:pt>
    <dgm:pt modelId="{5C83282C-8AEB-704E-81B3-BF26DB9B02E9}" type="parTrans" cxnId="{0705A4D7-71A8-DE4F-B3B4-70B8EAEF8C55}">
      <dgm:prSet/>
      <dgm:spPr/>
      <dgm:t>
        <a:bodyPr/>
        <a:lstStyle/>
        <a:p>
          <a:endParaRPr lang="en-GB"/>
        </a:p>
      </dgm:t>
    </dgm:pt>
    <dgm:pt modelId="{F8EEA847-6575-2F45-92DD-34B0B3C7EE69}" type="sibTrans" cxnId="{0705A4D7-71A8-DE4F-B3B4-70B8EAEF8C55}">
      <dgm:prSet/>
      <dgm:spPr/>
      <dgm:t>
        <a:bodyPr/>
        <a:lstStyle/>
        <a:p>
          <a:endParaRPr lang="en-GB"/>
        </a:p>
      </dgm:t>
    </dgm:pt>
    <dgm:pt modelId="{D304E30D-8584-0747-8D2E-A48D7BCAEB04}">
      <dgm:prSet/>
      <dgm:spPr/>
      <dgm:t>
        <a:bodyPr/>
        <a:lstStyle/>
        <a:p>
          <a:r>
            <a:rPr lang="en-GB" b="0" i="0"/>
            <a:t>If mediators believe that other public policy factors, such as an adult who has suffered or is likely to suffer considerable harm, predominate, they may contact the relevant authorities.</a:t>
          </a:r>
          <a:endParaRPr lang="en-GB"/>
        </a:p>
      </dgm:t>
    </dgm:pt>
    <dgm:pt modelId="{B1CB3EB0-D661-1145-8266-F2C6B25613CA}" type="parTrans" cxnId="{1DA9312E-F4AD-ED41-9B1C-4BB80DCF9F57}">
      <dgm:prSet/>
      <dgm:spPr/>
      <dgm:t>
        <a:bodyPr/>
        <a:lstStyle/>
        <a:p>
          <a:endParaRPr lang="en-GB"/>
        </a:p>
      </dgm:t>
    </dgm:pt>
    <dgm:pt modelId="{DABFFCA6-0457-794D-9BE1-306CA5CFB8F4}" type="sibTrans" cxnId="{1DA9312E-F4AD-ED41-9B1C-4BB80DCF9F57}">
      <dgm:prSet/>
      <dgm:spPr/>
      <dgm:t>
        <a:bodyPr/>
        <a:lstStyle/>
        <a:p>
          <a:endParaRPr lang="en-GB"/>
        </a:p>
      </dgm:t>
    </dgm:pt>
    <dgm:pt modelId="{3F60988E-02C3-7145-91BE-23E05EAB47BF}" type="pres">
      <dgm:prSet presAssocID="{9C92FB5B-0C27-F447-A177-0D300F34AF2C}" presName="linear" presStyleCnt="0">
        <dgm:presLayoutVars>
          <dgm:animLvl val="lvl"/>
          <dgm:resizeHandles val="exact"/>
        </dgm:presLayoutVars>
      </dgm:prSet>
      <dgm:spPr/>
    </dgm:pt>
    <dgm:pt modelId="{93F5753E-ACA4-6848-8101-E4EDDAF7718D}" type="pres">
      <dgm:prSet presAssocID="{DA51CB8B-8ADA-F54B-A948-698059FA310A}" presName="parentText" presStyleLbl="node1" presStyleIdx="0" presStyleCnt="3">
        <dgm:presLayoutVars>
          <dgm:chMax val="0"/>
          <dgm:bulletEnabled val="1"/>
        </dgm:presLayoutVars>
      </dgm:prSet>
      <dgm:spPr/>
    </dgm:pt>
    <dgm:pt modelId="{E7172618-B991-134B-9764-5127E204162D}" type="pres">
      <dgm:prSet presAssocID="{96DEB88D-D160-E04E-A35C-95E4DE561620}" presName="spacer" presStyleCnt="0"/>
      <dgm:spPr/>
    </dgm:pt>
    <dgm:pt modelId="{8B6345E2-EB22-134D-9C66-92D06F6E2D92}" type="pres">
      <dgm:prSet presAssocID="{AE480859-FAF9-4848-B5E8-9C78FDBE5D25}" presName="parentText" presStyleLbl="node1" presStyleIdx="1" presStyleCnt="3">
        <dgm:presLayoutVars>
          <dgm:chMax val="0"/>
          <dgm:bulletEnabled val="1"/>
        </dgm:presLayoutVars>
      </dgm:prSet>
      <dgm:spPr/>
    </dgm:pt>
    <dgm:pt modelId="{D07CA66A-9727-9E49-B4C5-71E5022A33D7}" type="pres">
      <dgm:prSet presAssocID="{F8EEA847-6575-2F45-92DD-34B0B3C7EE69}" presName="spacer" presStyleCnt="0"/>
      <dgm:spPr/>
    </dgm:pt>
    <dgm:pt modelId="{58A6D9D4-52A3-5843-880A-0842F59B8FDE}" type="pres">
      <dgm:prSet presAssocID="{D304E30D-8584-0747-8D2E-A48D7BCAEB04}" presName="parentText" presStyleLbl="node1" presStyleIdx="2" presStyleCnt="3">
        <dgm:presLayoutVars>
          <dgm:chMax val="0"/>
          <dgm:bulletEnabled val="1"/>
        </dgm:presLayoutVars>
      </dgm:prSet>
      <dgm:spPr/>
    </dgm:pt>
  </dgm:ptLst>
  <dgm:cxnLst>
    <dgm:cxn modelId="{02D75A07-F568-EE46-852D-FF28182BA1DE}" srcId="{9C92FB5B-0C27-F447-A177-0D300F34AF2C}" destId="{DA51CB8B-8ADA-F54B-A948-698059FA310A}" srcOrd="0" destOrd="0" parTransId="{A80F23DB-67F3-2246-BB16-78B337C7090C}" sibTransId="{96DEB88D-D160-E04E-A35C-95E4DE561620}"/>
    <dgm:cxn modelId="{9C4E4125-34F7-CA4E-A74F-857D8129E0BB}" type="presOf" srcId="{D304E30D-8584-0747-8D2E-A48D7BCAEB04}" destId="{58A6D9D4-52A3-5843-880A-0842F59B8FDE}" srcOrd="0" destOrd="0" presId="urn:microsoft.com/office/officeart/2005/8/layout/vList2"/>
    <dgm:cxn modelId="{1DA9312E-F4AD-ED41-9B1C-4BB80DCF9F57}" srcId="{9C92FB5B-0C27-F447-A177-0D300F34AF2C}" destId="{D304E30D-8584-0747-8D2E-A48D7BCAEB04}" srcOrd="2" destOrd="0" parTransId="{B1CB3EB0-D661-1145-8266-F2C6B25613CA}" sibTransId="{DABFFCA6-0457-794D-9BE1-306CA5CFB8F4}"/>
    <dgm:cxn modelId="{86B2BE2E-D641-8841-9B78-77757929D0FA}" type="presOf" srcId="{DA51CB8B-8ADA-F54B-A948-698059FA310A}" destId="{93F5753E-ACA4-6848-8101-E4EDDAF7718D}" srcOrd="0" destOrd="0" presId="urn:microsoft.com/office/officeart/2005/8/layout/vList2"/>
    <dgm:cxn modelId="{E9D4AD5E-20DC-9D4E-8D20-D53A03E21500}" type="presOf" srcId="{AE480859-FAF9-4848-B5E8-9C78FDBE5D25}" destId="{8B6345E2-EB22-134D-9C66-92D06F6E2D92}" srcOrd="0" destOrd="0" presId="urn:microsoft.com/office/officeart/2005/8/layout/vList2"/>
    <dgm:cxn modelId="{6C6E5B90-F706-FC49-8C65-1C00DF7F1FF9}" type="presOf" srcId="{9C92FB5B-0C27-F447-A177-0D300F34AF2C}" destId="{3F60988E-02C3-7145-91BE-23E05EAB47BF}" srcOrd="0" destOrd="0" presId="urn:microsoft.com/office/officeart/2005/8/layout/vList2"/>
    <dgm:cxn modelId="{0705A4D7-71A8-DE4F-B3B4-70B8EAEF8C55}" srcId="{9C92FB5B-0C27-F447-A177-0D300F34AF2C}" destId="{AE480859-FAF9-4848-B5E8-9C78FDBE5D25}" srcOrd="1" destOrd="0" parTransId="{5C83282C-8AEB-704E-81B3-BF26DB9B02E9}" sibTransId="{F8EEA847-6575-2F45-92DD-34B0B3C7EE69}"/>
    <dgm:cxn modelId="{57F0EE5C-34EE-1B48-8229-431BDDD7FA19}" type="presParOf" srcId="{3F60988E-02C3-7145-91BE-23E05EAB47BF}" destId="{93F5753E-ACA4-6848-8101-E4EDDAF7718D}" srcOrd="0" destOrd="0" presId="urn:microsoft.com/office/officeart/2005/8/layout/vList2"/>
    <dgm:cxn modelId="{AC84E5ED-7023-FA40-9BC5-51A6CA3E57D5}" type="presParOf" srcId="{3F60988E-02C3-7145-91BE-23E05EAB47BF}" destId="{E7172618-B991-134B-9764-5127E204162D}" srcOrd="1" destOrd="0" presId="urn:microsoft.com/office/officeart/2005/8/layout/vList2"/>
    <dgm:cxn modelId="{B99F891D-51E8-3F4A-892B-467DF7091AE6}" type="presParOf" srcId="{3F60988E-02C3-7145-91BE-23E05EAB47BF}" destId="{8B6345E2-EB22-134D-9C66-92D06F6E2D92}" srcOrd="2" destOrd="0" presId="urn:microsoft.com/office/officeart/2005/8/layout/vList2"/>
    <dgm:cxn modelId="{3DB583E6-8237-324D-9D82-DBA2C18F2849}" type="presParOf" srcId="{3F60988E-02C3-7145-91BE-23E05EAB47BF}" destId="{D07CA66A-9727-9E49-B4C5-71E5022A33D7}" srcOrd="3" destOrd="0" presId="urn:microsoft.com/office/officeart/2005/8/layout/vList2"/>
    <dgm:cxn modelId="{DE7E84F8-7DDA-DF4E-8721-0951C976F6A1}" type="presParOf" srcId="{3F60988E-02C3-7145-91BE-23E05EAB47BF}" destId="{58A6D9D4-52A3-5843-880A-0842F59B8FD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610D9D7-770F-A147-AF2C-F303234CFA4E}" type="doc">
      <dgm:prSet loTypeId="urn:microsoft.com/office/officeart/2005/8/layout/default" loCatId="list" qsTypeId="urn:microsoft.com/office/officeart/2005/8/quickstyle/simple1" qsCatId="simple" csTypeId="urn:microsoft.com/office/officeart/2005/8/colors/colorful4" csCatId="colorful"/>
      <dgm:spPr/>
      <dgm:t>
        <a:bodyPr/>
        <a:lstStyle/>
        <a:p>
          <a:endParaRPr lang="en-GB"/>
        </a:p>
      </dgm:t>
    </dgm:pt>
    <dgm:pt modelId="{F7F31CC6-776D-D24A-B3A1-F97EDAD2FE22}">
      <dgm:prSet/>
      <dgm:spPr/>
      <dgm:t>
        <a:bodyPr/>
        <a:lstStyle/>
        <a:p>
          <a:r>
            <a:rPr lang="en-GB" b="0" i="0" dirty="0"/>
            <a:t>The welfare of any family children must always be a priority for mediators. Participants should be urged to pay attention to both their own needs and interests as well as the needs and interests of the children. </a:t>
          </a:r>
          <a:endParaRPr lang="en-GB" dirty="0"/>
        </a:p>
      </dgm:t>
    </dgm:pt>
    <dgm:pt modelId="{00E7977C-C226-5F44-BEC5-A0EA9B8FD4F0}" type="parTrans" cxnId="{03311BE2-5CEE-1343-ACB6-8227F7E1ED42}">
      <dgm:prSet/>
      <dgm:spPr/>
      <dgm:t>
        <a:bodyPr/>
        <a:lstStyle/>
        <a:p>
          <a:endParaRPr lang="en-GB"/>
        </a:p>
      </dgm:t>
    </dgm:pt>
    <dgm:pt modelId="{5715CBF6-0CA6-214A-AC11-131862FA4619}" type="sibTrans" cxnId="{03311BE2-5CEE-1343-ACB6-8227F7E1ED42}">
      <dgm:prSet/>
      <dgm:spPr/>
      <dgm:t>
        <a:bodyPr/>
        <a:lstStyle/>
        <a:p>
          <a:endParaRPr lang="en-GB"/>
        </a:p>
      </dgm:t>
    </dgm:pt>
    <dgm:pt modelId="{4EF6C55A-F0AB-4D47-B9C5-1D384862B1B9}">
      <dgm:prSet/>
      <dgm:spPr/>
      <dgm:t>
        <a:bodyPr/>
        <a:lstStyle/>
        <a:p>
          <a:r>
            <a:rPr lang="en-GB" b="0" i="0"/>
            <a:t>Participants can </a:t>
          </a:r>
          <a:r>
            <a:rPr lang="en-GB"/>
            <a:t>be </a:t>
          </a:r>
          <a:r>
            <a:rPr lang="en-GB" b="0" i="0"/>
            <a:t>encouraged by mediators to take the children's desires and feelings into account. If it is suitable, they may talk with them about whether and how much it is okay to consult the children directly to get their thoughts and feelings. </a:t>
          </a:r>
          <a:endParaRPr lang="en-GB"/>
        </a:p>
      </dgm:t>
    </dgm:pt>
    <dgm:pt modelId="{EA6B8AFC-590B-8F45-8A47-CF0A03972A63}" type="parTrans" cxnId="{5C670201-CBE8-444C-BED5-0557875C59DD}">
      <dgm:prSet/>
      <dgm:spPr/>
      <dgm:t>
        <a:bodyPr/>
        <a:lstStyle/>
        <a:p>
          <a:endParaRPr lang="en-GB"/>
        </a:p>
      </dgm:t>
    </dgm:pt>
    <dgm:pt modelId="{E72BE467-13BF-354F-966F-ED8F705B3607}" type="sibTrans" cxnId="{5C670201-CBE8-444C-BED5-0557875C59DD}">
      <dgm:prSet/>
      <dgm:spPr/>
      <dgm:t>
        <a:bodyPr/>
        <a:lstStyle/>
        <a:p>
          <a:endParaRPr lang="en-GB"/>
        </a:p>
      </dgm:t>
    </dgm:pt>
    <dgm:pt modelId="{CC1DCB6C-C57B-444A-A70F-0534041A4D6D}">
      <dgm:prSet/>
      <dgm:spPr/>
      <dgm:t>
        <a:bodyPr/>
        <a:lstStyle/>
        <a:p>
          <a:r>
            <a:rPr lang="en-GB" b="0" i="0"/>
            <a:t>Children's consent must first be acquired when mediators and both parties agree that it is acceptable to consult any children directly. Such mediators are required to offer suitable spaces for direct consultation.</a:t>
          </a:r>
          <a:endParaRPr lang="en-GB"/>
        </a:p>
      </dgm:t>
    </dgm:pt>
    <dgm:pt modelId="{4651B038-A20D-FB4D-ADAC-75FCD3E30ED6}" type="parTrans" cxnId="{355049AD-75EB-6645-B983-55675BC333D4}">
      <dgm:prSet/>
      <dgm:spPr/>
      <dgm:t>
        <a:bodyPr/>
        <a:lstStyle/>
        <a:p>
          <a:endParaRPr lang="en-GB"/>
        </a:p>
      </dgm:t>
    </dgm:pt>
    <dgm:pt modelId="{2B548CC7-219C-1B4A-A909-B83B6A95C4D2}" type="sibTrans" cxnId="{355049AD-75EB-6645-B983-55675BC333D4}">
      <dgm:prSet/>
      <dgm:spPr/>
      <dgm:t>
        <a:bodyPr/>
        <a:lstStyle/>
        <a:p>
          <a:endParaRPr lang="en-GB"/>
        </a:p>
      </dgm:t>
    </dgm:pt>
    <dgm:pt modelId="{4A219753-24B6-B746-AF58-A8A49E82A6B4}" type="pres">
      <dgm:prSet presAssocID="{D610D9D7-770F-A147-AF2C-F303234CFA4E}" presName="diagram" presStyleCnt="0">
        <dgm:presLayoutVars>
          <dgm:dir/>
          <dgm:resizeHandles val="exact"/>
        </dgm:presLayoutVars>
      </dgm:prSet>
      <dgm:spPr/>
    </dgm:pt>
    <dgm:pt modelId="{3C226A5C-0059-C946-9E05-CC84758593C8}" type="pres">
      <dgm:prSet presAssocID="{F7F31CC6-776D-D24A-B3A1-F97EDAD2FE22}" presName="node" presStyleLbl="node1" presStyleIdx="0" presStyleCnt="3">
        <dgm:presLayoutVars>
          <dgm:bulletEnabled val="1"/>
        </dgm:presLayoutVars>
      </dgm:prSet>
      <dgm:spPr/>
    </dgm:pt>
    <dgm:pt modelId="{9CB16E2B-94B5-A841-88EE-6A9567B291A8}" type="pres">
      <dgm:prSet presAssocID="{5715CBF6-0CA6-214A-AC11-131862FA4619}" presName="sibTrans" presStyleCnt="0"/>
      <dgm:spPr/>
    </dgm:pt>
    <dgm:pt modelId="{E3482072-B56B-794A-88BB-76DF080D0945}" type="pres">
      <dgm:prSet presAssocID="{4EF6C55A-F0AB-4D47-B9C5-1D384862B1B9}" presName="node" presStyleLbl="node1" presStyleIdx="1" presStyleCnt="3">
        <dgm:presLayoutVars>
          <dgm:bulletEnabled val="1"/>
        </dgm:presLayoutVars>
      </dgm:prSet>
      <dgm:spPr/>
    </dgm:pt>
    <dgm:pt modelId="{B0C7A74A-027B-8149-82EE-061B0A76E95A}" type="pres">
      <dgm:prSet presAssocID="{E72BE467-13BF-354F-966F-ED8F705B3607}" presName="sibTrans" presStyleCnt="0"/>
      <dgm:spPr/>
    </dgm:pt>
    <dgm:pt modelId="{8C1B49F0-91C5-A34F-9CBD-131E189692E3}" type="pres">
      <dgm:prSet presAssocID="{CC1DCB6C-C57B-444A-A70F-0534041A4D6D}" presName="node" presStyleLbl="node1" presStyleIdx="2" presStyleCnt="3">
        <dgm:presLayoutVars>
          <dgm:bulletEnabled val="1"/>
        </dgm:presLayoutVars>
      </dgm:prSet>
      <dgm:spPr/>
    </dgm:pt>
  </dgm:ptLst>
  <dgm:cxnLst>
    <dgm:cxn modelId="{5C670201-CBE8-444C-BED5-0557875C59DD}" srcId="{D610D9D7-770F-A147-AF2C-F303234CFA4E}" destId="{4EF6C55A-F0AB-4D47-B9C5-1D384862B1B9}" srcOrd="1" destOrd="0" parTransId="{EA6B8AFC-590B-8F45-8A47-CF0A03972A63}" sibTransId="{E72BE467-13BF-354F-966F-ED8F705B3607}"/>
    <dgm:cxn modelId="{502A0C58-F962-5545-89ED-C84AD9411807}" type="presOf" srcId="{F7F31CC6-776D-D24A-B3A1-F97EDAD2FE22}" destId="{3C226A5C-0059-C946-9E05-CC84758593C8}" srcOrd="0" destOrd="0" presId="urn:microsoft.com/office/officeart/2005/8/layout/default"/>
    <dgm:cxn modelId="{355049AD-75EB-6645-B983-55675BC333D4}" srcId="{D610D9D7-770F-A147-AF2C-F303234CFA4E}" destId="{CC1DCB6C-C57B-444A-A70F-0534041A4D6D}" srcOrd="2" destOrd="0" parTransId="{4651B038-A20D-FB4D-ADAC-75FCD3E30ED6}" sibTransId="{2B548CC7-219C-1B4A-A909-B83B6A95C4D2}"/>
    <dgm:cxn modelId="{2E4684D4-6444-1944-B3BC-085BAE5A54F5}" type="presOf" srcId="{D610D9D7-770F-A147-AF2C-F303234CFA4E}" destId="{4A219753-24B6-B746-AF58-A8A49E82A6B4}" srcOrd="0" destOrd="0" presId="urn:microsoft.com/office/officeart/2005/8/layout/default"/>
    <dgm:cxn modelId="{03311BE2-5CEE-1343-ACB6-8227F7E1ED42}" srcId="{D610D9D7-770F-A147-AF2C-F303234CFA4E}" destId="{F7F31CC6-776D-D24A-B3A1-F97EDAD2FE22}" srcOrd="0" destOrd="0" parTransId="{00E7977C-C226-5F44-BEC5-A0EA9B8FD4F0}" sibTransId="{5715CBF6-0CA6-214A-AC11-131862FA4619}"/>
    <dgm:cxn modelId="{FB4E93E6-728C-E545-9094-A62160AEB4B6}" type="presOf" srcId="{4EF6C55A-F0AB-4D47-B9C5-1D384862B1B9}" destId="{E3482072-B56B-794A-88BB-76DF080D0945}" srcOrd="0" destOrd="0" presId="urn:microsoft.com/office/officeart/2005/8/layout/default"/>
    <dgm:cxn modelId="{133872FE-BCFF-E740-9D9B-69487E18FF88}" type="presOf" srcId="{CC1DCB6C-C57B-444A-A70F-0534041A4D6D}" destId="{8C1B49F0-91C5-A34F-9CBD-131E189692E3}" srcOrd="0" destOrd="0" presId="urn:microsoft.com/office/officeart/2005/8/layout/default"/>
    <dgm:cxn modelId="{0A711327-CCAD-C94D-BABE-90D7BFB710BA}" type="presParOf" srcId="{4A219753-24B6-B746-AF58-A8A49E82A6B4}" destId="{3C226A5C-0059-C946-9E05-CC84758593C8}" srcOrd="0" destOrd="0" presId="urn:microsoft.com/office/officeart/2005/8/layout/default"/>
    <dgm:cxn modelId="{3369372C-7BAA-6F45-8488-B2BE4DAE547E}" type="presParOf" srcId="{4A219753-24B6-B746-AF58-A8A49E82A6B4}" destId="{9CB16E2B-94B5-A841-88EE-6A9567B291A8}" srcOrd="1" destOrd="0" presId="urn:microsoft.com/office/officeart/2005/8/layout/default"/>
    <dgm:cxn modelId="{775ADA2B-5F8C-7F4C-B737-D0FD40D3D85F}" type="presParOf" srcId="{4A219753-24B6-B746-AF58-A8A49E82A6B4}" destId="{E3482072-B56B-794A-88BB-76DF080D0945}" srcOrd="2" destOrd="0" presId="urn:microsoft.com/office/officeart/2005/8/layout/default"/>
    <dgm:cxn modelId="{629476DF-DAB9-7A4C-A578-C2F5F8DF8A15}" type="presParOf" srcId="{4A219753-24B6-B746-AF58-A8A49E82A6B4}" destId="{B0C7A74A-027B-8149-82EE-061B0A76E95A}" srcOrd="3" destOrd="0" presId="urn:microsoft.com/office/officeart/2005/8/layout/default"/>
    <dgm:cxn modelId="{4A61E4F4-838C-094A-952D-28E36E8F2BB0}" type="presParOf" srcId="{4A219753-24B6-B746-AF58-A8A49E82A6B4}" destId="{8C1B49F0-91C5-A34F-9CBD-131E189692E3}"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64B36B9-5931-C642-965E-0DF618FB9DDD}"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n-GB"/>
        </a:p>
      </dgm:t>
    </dgm:pt>
    <dgm:pt modelId="{981162C5-ACDD-084B-AEBE-45CE7F1A4787}">
      <dgm:prSet/>
      <dgm:spPr/>
      <dgm:t>
        <a:bodyPr/>
        <a:lstStyle/>
        <a:p>
          <a:r>
            <a:rPr lang="en-GB" b="0" i="0"/>
            <a:t>When a  mediator meets directly with a child, they are required to respect any disclosure the child may make to them by maintaining their confidentiality. Before the participants consent to the direct consultation, this needs to be conveyed to them. </a:t>
          </a:r>
          <a:endParaRPr lang="en-GB"/>
        </a:p>
      </dgm:t>
    </dgm:pt>
    <dgm:pt modelId="{2BCCDBAD-BA1A-8E4B-9386-646B51F5D545}" type="parTrans" cxnId="{4E6364A8-F8DD-BA49-886F-1C252E63D88C}">
      <dgm:prSet/>
      <dgm:spPr/>
      <dgm:t>
        <a:bodyPr/>
        <a:lstStyle/>
        <a:p>
          <a:endParaRPr lang="en-GB"/>
        </a:p>
      </dgm:t>
    </dgm:pt>
    <dgm:pt modelId="{A0E4F28D-5EA9-C545-8973-30B851F8FA62}" type="sibTrans" cxnId="{4E6364A8-F8DD-BA49-886F-1C252E63D88C}">
      <dgm:prSet/>
      <dgm:spPr/>
      <dgm:t>
        <a:bodyPr/>
        <a:lstStyle/>
        <a:p>
          <a:endParaRPr lang="en-GB"/>
        </a:p>
      </dgm:t>
    </dgm:pt>
    <dgm:pt modelId="{C09981E3-F8B8-7D4F-A640-5B681A3FCF90}">
      <dgm:prSet/>
      <dgm:spPr/>
      <dgm:t>
        <a:bodyPr/>
        <a:lstStyle/>
        <a:p>
          <a:r>
            <a:rPr lang="en-GB" dirty="0"/>
            <a:t>If the </a:t>
          </a:r>
          <a:r>
            <a:rPr lang="en-GB" b="0" i="0" dirty="0"/>
            <a:t>mediator has reason to believe that any child is experiencing or at risk of experiencing severe harm, they are required to contact the appropriate authorities for assistance. </a:t>
          </a:r>
          <a:endParaRPr lang="en-GB" dirty="0"/>
        </a:p>
      </dgm:t>
    </dgm:pt>
    <dgm:pt modelId="{117DA78D-86DC-324F-A1F5-E78061344118}" type="parTrans" cxnId="{9BF1C88C-9ED6-B64E-818F-6265275B7FD6}">
      <dgm:prSet/>
      <dgm:spPr/>
      <dgm:t>
        <a:bodyPr/>
        <a:lstStyle/>
        <a:p>
          <a:endParaRPr lang="en-GB"/>
        </a:p>
      </dgm:t>
    </dgm:pt>
    <dgm:pt modelId="{65C971CD-AF1B-054F-9871-506EB535BCB9}" type="sibTrans" cxnId="{9BF1C88C-9ED6-B64E-818F-6265275B7FD6}">
      <dgm:prSet/>
      <dgm:spPr/>
      <dgm:t>
        <a:bodyPr/>
        <a:lstStyle/>
        <a:p>
          <a:endParaRPr lang="en-GB"/>
        </a:p>
      </dgm:t>
    </dgm:pt>
    <dgm:pt modelId="{8D7F011E-B62E-3D47-9547-E71CE4E5B991}">
      <dgm:prSet/>
      <dgm:spPr/>
      <dgm:t>
        <a:bodyPr/>
        <a:lstStyle/>
        <a:p>
          <a:r>
            <a:rPr lang="en-GB" b="0" i="0" dirty="0"/>
            <a:t>Mediators may withdraw from mediation if they believe that the participants </a:t>
          </a:r>
          <a:r>
            <a:rPr lang="en-GB" dirty="0"/>
            <a:t>are acting or </a:t>
          </a:r>
          <a:r>
            <a:rPr lang="en-GB" b="0" i="0" dirty="0"/>
            <a:t>plan to act in a way that would gravely jeopardise the welfare of any family member or child. </a:t>
          </a:r>
          <a:endParaRPr lang="en-GB" dirty="0"/>
        </a:p>
      </dgm:t>
    </dgm:pt>
    <dgm:pt modelId="{87D12176-F2C8-5540-BA4F-A833B07DEA48}" type="parTrans" cxnId="{4CC91801-8DD7-1849-8890-2765A61117C3}">
      <dgm:prSet/>
      <dgm:spPr/>
      <dgm:t>
        <a:bodyPr/>
        <a:lstStyle/>
        <a:p>
          <a:endParaRPr lang="en-GB"/>
        </a:p>
      </dgm:t>
    </dgm:pt>
    <dgm:pt modelId="{2CECD1BF-09F3-F047-9D38-554F6DDFA151}" type="sibTrans" cxnId="{4CC91801-8DD7-1849-8890-2765A61117C3}">
      <dgm:prSet/>
      <dgm:spPr/>
      <dgm:t>
        <a:bodyPr/>
        <a:lstStyle/>
        <a:p>
          <a:endParaRPr lang="en-GB"/>
        </a:p>
      </dgm:t>
    </dgm:pt>
    <dgm:pt modelId="{CCA275AA-6B7D-B644-966C-715D3DFFCE1F}" type="pres">
      <dgm:prSet presAssocID="{A64B36B9-5931-C642-965E-0DF618FB9DDD}" presName="diagram" presStyleCnt="0">
        <dgm:presLayoutVars>
          <dgm:dir/>
          <dgm:resizeHandles val="exact"/>
        </dgm:presLayoutVars>
      </dgm:prSet>
      <dgm:spPr/>
    </dgm:pt>
    <dgm:pt modelId="{C42BAF57-B184-6147-BB12-A6A0DA4B9EF9}" type="pres">
      <dgm:prSet presAssocID="{981162C5-ACDD-084B-AEBE-45CE7F1A4787}" presName="node" presStyleLbl="node1" presStyleIdx="0" presStyleCnt="3">
        <dgm:presLayoutVars>
          <dgm:bulletEnabled val="1"/>
        </dgm:presLayoutVars>
      </dgm:prSet>
      <dgm:spPr/>
    </dgm:pt>
    <dgm:pt modelId="{55FEF1E1-FB0A-834A-9226-F978A122545B}" type="pres">
      <dgm:prSet presAssocID="{A0E4F28D-5EA9-C545-8973-30B851F8FA62}" presName="sibTrans" presStyleCnt="0"/>
      <dgm:spPr/>
    </dgm:pt>
    <dgm:pt modelId="{ACF4DCB4-0B7D-D94A-851B-AFFB522397A0}" type="pres">
      <dgm:prSet presAssocID="{C09981E3-F8B8-7D4F-A640-5B681A3FCF90}" presName="node" presStyleLbl="node1" presStyleIdx="1" presStyleCnt="3">
        <dgm:presLayoutVars>
          <dgm:bulletEnabled val="1"/>
        </dgm:presLayoutVars>
      </dgm:prSet>
      <dgm:spPr/>
    </dgm:pt>
    <dgm:pt modelId="{E641F04B-DF41-4843-B44F-342B398E358F}" type="pres">
      <dgm:prSet presAssocID="{65C971CD-AF1B-054F-9871-506EB535BCB9}" presName="sibTrans" presStyleCnt="0"/>
      <dgm:spPr/>
    </dgm:pt>
    <dgm:pt modelId="{070C694D-E614-A84E-BCE3-710984B6E991}" type="pres">
      <dgm:prSet presAssocID="{8D7F011E-B62E-3D47-9547-E71CE4E5B991}" presName="node" presStyleLbl="node1" presStyleIdx="2" presStyleCnt="3">
        <dgm:presLayoutVars>
          <dgm:bulletEnabled val="1"/>
        </dgm:presLayoutVars>
      </dgm:prSet>
      <dgm:spPr/>
    </dgm:pt>
  </dgm:ptLst>
  <dgm:cxnLst>
    <dgm:cxn modelId="{4CC91801-8DD7-1849-8890-2765A61117C3}" srcId="{A64B36B9-5931-C642-965E-0DF618FB9DDD}" destId="{8D7F011E-B62E-3D47-9547-E71CE4E5B991}" srcOrd="2" destOrd="0" parTransId="{87D12176-F2C8-5540-BA4F-A833B07DEA48}" sibTransId="{2CECD1BF-09F3-F047-9D38-554F6DDFA151}"/>
    <dgm:cxn modelId="{45E85820-B6F3-9648-863E-A80EB450DCF9}" type="presOf" srcId="{A64B36B9-5931-C642-965E-0DF618FB9DDD}" destId="{CCA275AA-6B7D-B644-966C-715D3DFFCE1F}" srcOrd="0" destOrd="0" presId="urn:microsoft.com/office/officeart/2005/8/layout/default"/>
    <dgm:cxn modelId="{CD8C343A-5E80-5442-80E2-E648D2430F78}" type="presOf" srcId="{C09981E3-F8B8-7D4F-A640-5B681A3FCF90}" destId="{ACF4DCB4-0B7D-D94A-851B-AFFB522397A0}" srcOrd="0" destOrd="0" presId="urn:microsoft.com/office/officeart/2005/8/layout/default"/>
    <dgm:cxn modelId="{8ED8A170-565C-C648-9A5E-C9D904936D2C}" type="presOf" srcId="{8D7F011E-B62E-3D47-9547-E71CE4E5B991}" destId="{070C694D-E614-A84E-BCE3-710984B6E991}" srcOrd="0" destOrd="0" presId="urn:microsoft.com/office/officeart/2005/8/layout/default"/>
    <dgm:cxn modelId="{9BF1C88C-9ED6-B64E-818F-6265275B7FD6}" srcId="{A64B36B9-5931-C642-965E-0DF618FB9DDD}" destId="{C09981E3-F8B8-7D4F-A640-5B681A3FCF90}" srcOrd="1" destOrd="0" parTransId="{117DA78D-86DC-324F-A1F5-E78061344118}" sibTransId="{65C971CD-AF1B-054F-9871-506EB535BCB9}"/>
    <dgm:cxn modelId="{48855798-5BCB-C544-AEB3-BA0F6C5516AC}" type="presOf" srcId="{981162C5-ACDD-084B-AEBE-45CE7F1A4787}" destId="{C42BAF57-B184-6147-BB12-A6A0DA4B9EF9}" srcOrd="0" destOrd="0" presId="urn:microsoft.com/office/officeart/2005/8/layout/default"/>
    <dgm:cxn modelId="{4E6364A8-F8DD-BA49-886F-1C252E63D88C}" srcId="{A64B36B9-5931-C642-965E-0DF618FB9DDD}" destId="{981162C5-ACDD-084B-AEBE-45CE7F1A4787}" srcOrd="0" destOrd="0" parTransId="{2BCCDBAD-BA1A-8E4B-9386-646B51F5D545}" sibTransId="{A0E4F28D-5EA9-C545-8973-30B851F8FA62}"/>
    <dgm:cxn modelId="{6064C956-EF12-B443-B391-59E137CDBEA6}" type="presParOf" srcId="{CCA275AA-6B7D-B644-966C-715D3DFFCE1F}" destId="{C42BAF57-B184-6147-BB12-A6A0DA4B9EF9}" srcOrd="0" destOrd="0" presId="urn:microsoft.com/office/officeart/2005/8/layout/default"/>
    <dgm:cxn modelId="{C6372A9C-7D5F-0B4E-8716-917772480059}" type="presParOf" srcId="{CCA275AA-6B7D-B644-966C-715D3DFFCE1F}" destId="{55FEF1E1-FB0A-834A-9226-F978A122545B}" srcOrd="1" destOrd="0" presId="urn:microsoft.com/office/officeart/2005/8/layout/default"/>
    <dgm:cxn modelId="{409F3385-39EE-3042-93FE-509807060722}" type="presParOf" srcId="{CCA275AA-6B7D-B644-966C-715D3DFFCE1F}" destId="{ACF4DCB4-0B7D-D94A-851B-AFFB522397A0}" srcOrd="2" destOrd="0" presId="urn:microsoft.com/office/officeart/2005/8/layout/default"/>
    <dgm:cxn modelId="{35133A0F-2AA3-CD44-B595-470EAD57D69E}" type="presParOf" srcId="{CCA275AA-6B7D-B644-966C-715D3DFFCE1F}" destId="{E641F04B-DF41-4843-B44F-342B398E358F}" srcOrd="3" destOrd="0" presId="urn:microsoft.com/office/officeart/2005/8/layout/default"/>
    <dgm:cxn modelId="{5474404D-FBC6-BE44-AEFF-A4529628A842}" type="presParOf" srcId="{CCA275AA-6B7D-B644-966C-715D3DFFCE1F}" destId="{070C694D-E614-A84E-BCE3-710984B6E991}"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5FC1F6-0B1A-D14F-9875-B7F66166DC11}"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4CB4BAFE-2EBD-024F-B1D8-3294E3134994}">
      <dgm:prSet custT="1"/>
      <dgm:spPr/>
      <dgm:t>
        <a:bodyPr/>
        <a:lstStyle/>
        <a:p>
          <a:r>
            <a:rPr lang="en-GB" sz="1400" b="0" i="0" dirty="0"/>
            <a:t>The possibility of participant power imbalances must be recognised by mediators. </a:t>
          </a:r>
          <a:endParaRPr lang="en-GB" sz="1400" dirty="0"/>
        </a:p>
      </dgm:t>
    </dgm:pt>
    <dgm:pt modelId="{977D55DD-0C6B-AB4A-9871-2674ED0CF5C0}" type="parTrans" cxnId="{04181EBA-0123-3047-8EA2-22E9F1695F3C}">
      <dgm:prSet/>
      <dgm:spPr/>
      <dgm:t>
        <a:bodyPr/>
        <a:lstStyle/>
        <a:p>
          <a:endParaRPr lang="en-GB"/>
        </a:p>
      </dgm:t>
    </dgm:pt>
    <dgm:pt modelId="{0A26FA96-6422-4947-B889-990F27C289AA}" type="sibTrans" cxnId="{04181EBA-0123-3047-8EA2-22E9F1695F3C}">
      <dgm:prSet/>
      <dgm:spPr/>
      <dgm:t>
        <a:bodyPr/>
        <a:lstStyle/>
        <a:p>
          <a:endParaRPr lang="en-GB"/>
        </a:p>
      </dgm:t>
    </dgm:pt>
    <dgm:pt modelId="{A0B27B3F-0360-5C4E-BC06-C4D714A2C444}">
      <dgm:prSet custT="1"/>
      <dgm:spPr/>
      <dgm:t>
        <a:bodyPr/>
        <a:lstStyle/>
        <a:p>
          <a:r>
            <a:rPr lang="en-GB" sz="1400" b="0" i="0" dirty="0"/>
            <a:t>Mediators must work to make sure that parties engage in the mediation voluntarily and without fear of injury or violence. They must conduct a screening process to ascertain whether someone is concerned about abuse and threats.</a:t>
          </a:r>
          <a:endParaRPr lang="en-GB" sz="1400" dirty="0"/>
        </a:p>
      </dgm:t>
    </dgm:pt>
    <dgm:pt modelId="{A740C679-4CD9-D042-9BDB-D299C3A9CC70}" type="parTrans" cxnId="{FCC15144-5F1B-7547-8EAB-8EE462200C4E}">
      <dgm:prSet/>
      <dgm:spPr/>
      <dgm:t>
        <a:bodyPr/>
        <a:lstStyle/>
        <a:p>
          <a:endParaRPr lang="en-GB"/>
        </a:p>
      </dgm:t>
    </dgm:pt>
    <dgm:pt modelId="{88AAD48A-8C97-874A-AA37-C816D047ECE1}" type="sibTrans" cxnId="{FCC15144-5F1B-7547-8EAB-8EE462200C4E}">
      <dgm:prSet/>
      <dgm:spPr/>
      <dgm:t>
        <a:bodyPr/>
        <a:lstStyle/>
        <a:p>
          <a:endParaRPr lang="en-GB"/>
        </a:p>
      </dgm:t>
    </dgm:pt>
    <dgm:pt modelId="{C99C50EC-EA9E-7742-B008-DB19F14CBE8B}">
      <dgm:prSet custT="1"/>
      <dgm:spPr/>
      <dgm:t>
        <a:bodyPr/>
        <a:lstStyle/>
        <a:p>
          <a:r>
            <a:rPr lang="en-GB" sz="1400" b="0" i="0" dirty="0"/>
            <a:t>When abuse is reported or suspected, mediators must ask a participant whether they want to participate in mediation and should also notify them of the support resources that are available. </a:t>
          </a:r>
          <a:endParaRPr lang="en-GB" sz="1400" dirty="0"/>
        </a:p>
      </dgm:t>
    </dgm:pt>
    <dgm:pt modelId="{0A71BD33-2643-7D46-8476-919C2D0EC1BD}" type="parTrans" cxnId="{ABFD45A9-BBAC-D84B-A9DF-86FBC57FDE66}">
      <dgm:prSet/>
      <dgm:spPr/>
      <dgm:t>
        <a:bodyPr/>
        <a:lstStyle/>
        <a:p>
          <a:endParaRPr lang="en-GB"/>
        </a:p>
      </dgm:t>
    </dgm:pt>
    <dgm:pt modelId="{4A337FE0-A254-C740-89A2-5A4BCEE9166A}" type="sibTrans" cxnId="{ABFD45A9-BBAC-D84B-A9DF-86FBC57FDE66}">
      <dgm:prSet/>
      <dgm:spPr/>
      <dgm:t>
        <a:bodyPr/>
        <a:lstStyle/>
        <a:p>
          <a:endParaRPr lang="en-GB"/>
        </a:p>
      </dgm:t>
    </dgm:pt>
    <dgm:pt modelId="{F56B9B8B-651B-2848-9AD1-8AE15FDF29F8}">
      <dgm:prSet custT="1"/>
      <dgm:spPr/>
      <dgm:t>
        <a:bodyPr/>
        <a:lstStyle/>
        <a:p>
          <a:r>
            <a:rPr lang="en-GB" sz="1400" b="0" i="0" dirty="0"/>
            <a:t>Where mediation does take place, mediators are required to preserve the values of consent, justice, and safety throughout. Also, precautions must be made to guarantee everyone's safety during arrival and departure. </a:t>
          </a:r>
          <a:endParaRPr lang="en-GB" sz="1400" dirty="0"/>
        </a:p>
      </dgm:t>
    </dgm:pt>
    <dgm:pt modelId="{1E26371B-AB23-EE4C-8DD6-42F93D1E22B4}" type="parTrans" cxnId="{5701E25B-04ED-6D45-9907-ED9A7A322F6E}">
      <dgm:prSet/>
      <dgm:spPr/>
      <dgm:t>
        <a:bodyPr/>
        <a:lstStyle/>
        <a:p>
          <a:endParaRPr lang="en-GB"/>
        </a:p>
      </dgm:t>
    </dgm:pt>
    <dgm:pt modelId="{6D51E3B4-B706-8946-9079-9B7B1BEFCD7B}" type="sibTrans" cxnId="{5701E25B-04ED-6D45-9907-ED9A7A322F6E}">
      <dgm:prSet/>
      <dgm:spPr/>
      <dgm:t>
        <a:bodyPr/>
        <a:lstStyle/>
        <a:p>
          <a:endParaRPr lang="en-GB"/>
        </a:p>
      </dgm:t>
    </dgm:pt>
    <dgm:pt modelId="{3C9D2E47-BEA3-C04F-B47F-C026FAC6E60B}">
      <dgm:prSet custT="1"/>
      <dgm:spPr/>
      <dgm:t>
        <a:bodyPr/>
        <a:lstStyle/>
        <a:p>
          <a:r>
            <a:rPr lang="en-GB" sz="1400" b="0" i="0" dirty="0"/>
            <a:t>Throughout the mediation, mediators must work to stop either party from engaging in manipulative, threatening, or intimidating behaviour.</a:t>
          </a:r>
          <a:br>
            <a:rPr lang="en-GB" sz="1100" dirty="0"/>
          </a:br>
          <a:endParaRPr lang="en-GB" sz="1100" dirty="0"/>
        </a:p>
      </dgm:t>
    </dgm:pt>
    <dgm:pt modelId="{B725B44D-972A-0C44-809E-A6DEAA735FFD}" type="parTrans" cxnId="{4BD863B0-9241-B74C-987A-41389287E829}">
      <dgm:prSet/>
      <dgm:spPr/>
      <dgm:t>
        <a:bodyPr/>
        <a:lstStyle/>
        <a:p>
          <a:endParaRPr lang="en-GB"/>
        </a:p>
      </dgm:t>
    </dgm:pt>
    <dgm:pt modelId="{59096840-1538-2343-A3D3-5389A81E19A4}" type="sibTrans" cxnId="{4BD863B0-9241-B74C-987A-41389287E829}">
      <dgm:prSet/>
      <dgm:spPr/>
      <dgm:t>
        <a:bodyPr/>
        <a:lstStyle/>
        <a:p>
          <a:endParaRPr lang="en-GB"/>
        </a:p>
      </dgm:t>
    </dgm:pt>
    <dgm:pt modelId="{BD1012D3-19CB-6C45-900A-E4AF12135653}" type="pres">
      <dgm:prSet presAssocID="{085FC1F6-0B1A-D14F-9875-B7F66166DC11}" presName="linear" presStyleCnt="0">
        <dgm:presLayoutVars>
          <dgm:animLvl val="lvl"/>
          <dgm:resizeHandles val="exact"/>
        </dgm:presLayoutVars>
      </dgm:prSet>
      <dgm:spPr/>
    </dgm:pt>
    <dgm:pt modelId="{8D5F47F7-B068-B646-89B5-005A5F729F00}" type="pres">
      <dgm:prSet presAssocID="{4CB4BAFE-2EBD-024F-B1D8-3294E3134994}" presName="parentText" presStyleLbl="node1" presStyleIdx="0" presStyleCnt="5">
        <dgm:presLayoutVars>
          <dgm:chMax val="0"/>
          <dgm:bulletEnabled val="1"/>
        </dgm:presLayoutVars>
      </dgm:prSet>
      <dgm:spPr/>
    </dgm:pt>
    <dgm:pt modelId="{076FA948-E72B-9A41-A15A-D789628B109E}" type="pres">
      <dgm:prSet presAssocID="{0A26FA96-6422-4947-B889-990F27C289AA}" presName="spacer" presStyleCnt="0"/>
      <dgm:spPr/>
    </dgm:pt>
    <dgm:pt modelId="{C446F361-E50B-A744-AD77-6ABF4A983B46}" type="pres">
      <dgm:prSet presAssocID="{A0B27B3F-0360-5C4E-BC06-C4D714A2C444}" presName="parentText" presStyleLbl="node1" presStyleIdx="1" presStyleCnt="5">
        <dgm:presLayoutVars>
          <dgm:chMax val="0"/>
          <dgm:bulletEnabled val="1"/>
        </dgm:presLayoutVars>
      </dgm:prSet>
      <dgm:spPr/>
    </dgm:pt>
    <dgm:pt modelId="{EC0E36E4-D93C-0D47-82A5-1E3BE387EF6F}" type="pres">
      <dgm:prSet presAssocID="{88AAD48A-8C97-874A-AA37-C816D047ECE1}" presName="spacer" presStyleCnt="0"/>
      <dgm:spPr/>
    </dgm:pt>
    <dgm:pt modelId="{8A405B9D-3B5D-8B46-8391-8356846B229C}" type="pres">
      <dgm:prSet presAssocID="{C99C50EC-EA9E-7742-B008-DB19F14CBE8B}" presName="parentText" presStyleLbl="node1" presStyleIdx="2" presStyleCnt="5">
        <dgm:presLayoutVars>
          <dgm:chMax val="0"/>
          <dgm:bulletEnabled val="1"/>
        </dgm:presLayoutVars>
      </dgm:prSet>
      <dgm:spPr/>
    </dgm:pt>
    <dgm:pt modelId="{B019795B-02AD-B143-9A11-8DD961F2CF68}" type="pres">
      <dgm:prSet presAssocID="{4A337FE0-A254-C740-89A2-5A4BCEE9166A}" presName="spacer" presStyleCnt="0"/>
      <dgm:spPr/>
    </dgm:pt>
    <dgm:pt modelId="{6195B87C-02BC-E346-962D-0B37FAC65116}" type="pres">
      <dgm:prSet presAssocID="{F56B9B8B-651B-2848-9AD1-8AE15FDF29F8}" presName="parentText" presStyleLbl="node1" presStyleIdx="3" presStyleCnt="5">
        <dgm:presLayoutVars>
          <dgm:chMax val="0"/>
          <dgm:bulletEnabled val="1"/>
        </dgm:presLayoutVars>
      </dgm:prSet>
      <dgm:spPr/>
    </dgm:pt>
    <dgm:pt modelId="{296E0D32-194A-3946-B35F-45DECC32FB8B}" type="pres">
      <dgm:prSet presAssocID="{6D51E3B4-B706-8946-9079-9B7B1BEFCD7B}" presName="spacer" presStyleCnt="0"/>
      <dgm:spPr/>
    </dgm:pt>
    <dgm:pt modelId="{75D6CA92-2DFB-5742-9C75-93A8F123A3D6}" type="pres">
      <dgm:prSet presAssocID="{3C9D2E47-BEA3-C04F-B47F-C026FAC6E60B}" presName="parentText" presStyleLbl="node1" presStyleIdx="4" presStyleCnt="5">
        <dgm:presLayoutVars>
          <dgm:chMax val="0"/>
          <dgm:bulletEnabled val="1"/>
        </dgm:presLayoutVars>
      </dgm:prSet>
      <dgm:spPr/>
    </dgm:pt>
  </dgm:ptLst>
  <dgm:cxnLst>
    <dgm:cxn modelId="{FCC15144-5F1B-7547-8EAB-8EE462200C4E}" srcId="{085FC1F6-0B1A-D14F-9875-B7F66166DC11}" destId="{A0B27B3F-0360-5C4E-BC06-C4D714A2C444}" srcOrd="1" destOrd="0" parTransId="{A740C679-4CD9-D042-9BDB-D299C3A9CC70}" sibTransId="{88AAD48A-8C97-874A-AA37-C816D047ECE1}"/>
    <dgm:cxn modelId="{FB3E4652-3EFB-6646-A0A4-CA2AF52B7C30}" type="presOf" srcId="{3C9D2E47-BEA3-C04F-B47F-C026FAC6E60B}" destId="{75D6CA92-2DFB-5742-9C75-93A8F123A3D6}" srcOrd="0" destOrd="0" presId="urn:microsoft.com/office/officeart/2005/8/layout/vList2"/>
    <dgm:cxn modelId="{5701E25B-04ED-6D45-9907-ED9A7A322F6E}" srcId="{085FC1F6-0B1A-D14F-9875-B7F66166DC11}" destId="{F56B9B8B-651B-2848-9AD1-8AE15FDF29F8}" srcOrd="3" destOrd="0" parTransId="{1E26371B-AB23-EE4C-8DD6-42F93D1E22B4}" sibTransId="{6D51E3B4-B706-8946-9079-9B7B1BEFCD7B}"/>
    <dgm:cxn modelId="{D22AA364-55C6-F044-9F9E-F02986933806}" type="presOf" srcId="{F56B9B8B-651B-2848-9AD1-8AE15FDF29F8}" destId="{6195B87C-02BC-E346-962D-0B37FAC65116}" srcOrd="0" destOrd="0" presId="urn:microsoft.com/office/officeart/2005/8/layout/vList2"/>
    <dgm:cxn modelId="{84BEC36C-E110-024C-A0D9-FF0D5559305D}" type="presOf" srcId="{A0B27B3F-0360-5C4E-BC06-C4D714A2C444}" destId="{C446F361-E50B-A744-AD77-6ABF4A983B46}" srcOrd="0" destOrd="0" presId="urn:microsoft.com/office/officeart/2005/8/layout/vList2"/>
    <dgm:cxn modelId="{ABFD45A9-BBAC-D84B-A9DF-86FBC57FDE66}" srcId="{085FC1F6-0B1A-D14F-9875-B7F66166DC11}" destId="{C99C50EC-EA9E-7742-B008-DB19F14CBE8B}" srcOrd="2" destOrd="0" parTransId="{0A71BD33-2643-7D46-8476-919C2D0EC1BD}" sibTransId="{4A337FE0-A254-C740-89A2-5A4BCEE9166A}"/>
    <dgm:cxn modelId="{4BD863B0-9241-B74C-987A-41389287E829}" srcId="{085FC1F6-0B1A-D14F-9875-B7F66166DC11}" destId="{3C9D2E47-BEA3-C04F-B47F-C026FAC6E60B}" srcOrd="4" destOrd="0" parTransId="{B725B44D-972A-0C44-809E-A6DEAA735FFD}" sibTransId="{59096840-1538-2343-A3D3-5389A81E19A4}"/>
    <dgm:cxn modelId="{04181EBA-0123-3047-8EA2-22E9F1695F3C}" srcId="{085FC1F6-0B1A-D14F-9875-B7F66166DC11}" destId="{4CB4BAFE-2EBD-024F-B1D8-3294E3134994}" srcOrd="0" destOrd="0" parTransId="{977D55DD-0C6B-AB4A-9871-2674ED0CF5C0}" sibTransId="{0A26FA96-6422-4947-B889-990F27C289AA}"/>
    <dgm:cxn modelId="{08E310C9-A67E-2B4D-A71A-3C0924A6D971}" type="presOf" srcId="{C99C50EC-EA9E-7742-B008-DB19F14CBE8B}" destId="{8A405B9D-3B5D-8B46-8391-8356846B229C}" srcOrd="0" destOrd="0" presId="urn:microsoft.com/office/officeart/2005/8/layout/vList2"/>
    <dgm:cxn modelId="{E456C5EE-7F00-C641-99D4-E0DDF48AC26D}" type="presOf" srcId="{4CB4BAFE-2EBD-024F-B1D8-3294E3134994}" destId="{8D5F47F7-B068-B646-89B5-005A5F729F00}" srcOrd="0" destOrd="0" presId="urn:microsoft.com/office/officeart/2005/8/layout/vList2"/>
    <dgm:cxn modelId="{7C4222F8-7250-384C-8170-A748160F1CE9}" type="presOf" srcId="{085FC1F6-0B1A-D14F-9875-B7F66166DC11}" destId="{BD1012D3-19CB-6C45-900A-E4AF12135653}" srcOrd="0" destOrd="0" presId="urn:microsoft.com/office/officeart/2005/8/layout/vList2"/>
    <dgm:cxn modelId="{7C444A34-8BD0-5549-882D-36D9B96DDAE5}" type="presParOf" srcId="{BD1012D3-19CB-6C45-900A-E4AF12135653}" destId="{8D5F47F7-B068-B646-89B5-005A5F729F00}" srcOrd="0" destOrd="0" presId="urn:microsoft.com/office/officeart/2005/8/layout/vList2"/>
    <dgm:cxn modelId="{C988A86B-EEEC-E341-A7D1-93958431453D}" type="presParOf" srcId="{BD1012D3-19CB-6C45-900A-E4AF12135653}" destId="{076FA948-E72B-9A41-A15A-D789628B109E}" srcOrd="1" destOrd="0" presId="urn:microsoft.com/office/officeart/2005/8/layout/vList2"/>
    <dgm:cxn modelId="{E650A210-DD42-8A4D-A706-4622F52BDF0B}" type="presParOf" srcId="{BD1012D3-19CB-6C45-900A-E4AF12135653}" destId="{C446F361-E50B-A744-AD77-6ABF4A983B46}" srcOrd="2" destOrd="0" presId="urn:microsoft.com/office/officeart/2005/8/layout/vList2"/>
    <dgm:cxn modelId="{A5F71F5D-5879-FB4F-AC18-9F442EEA0F7D}" type="presParOf" srcId="{BD1012D3-19CB-6C45-900A-E4AF12135653}" destId="{EC0E36E4-D93C-0D47-82A5-1E3BE387EF6F}" srcOrd="3" destOrd="0" presId="urn:microsoft.com/office/officeart/2005/8/layout/vList2"/>
    <dgm:cxn modelId="{B7CA1981-CD14-EB4A-ACA9-DB2CEE00980F}" type="presParOf" srcId="{BD1012D3-19CB-6C45-900A-E4AF12135653}" destId="{8A405B9D-3B5D-8B46-8391-8356846B229C}" srcOrd="4" destOrd="0" presId="urn:microsoft.com/office/officeart/2005/8/layout/vList2"/>
    <dgm:cxn modelId="{E6391A4F-8A04-A04B-9E87-6DFD7B57D5D6}" type="presParOf" srcId="{BD1012D3-19CB-6C45-900A-E4AF12135653}" destId="{B019795B-02AD-B143-9A11-8DD961F2CF68}" srcOrd="5" destOrd="0" presId="urn:microsoft.com/office/officeart/2005/8/layout/vList2"/>
    <dgm:cxn modelId="{39AEB73F-1A20-CF4D-BF2C-F17DBF3BCE62}" type="presParOf" srcId="{BD1012D3-19CB-6C45-900A-E4AF12135653}" destId="{6195B87C-02BC-E346-962D-0B37FAC65116}" srcOrd="6" destOrd="0" presId="urn:microsoft.com/office/officeart/2005/8/layout/vList2"/>
    <dgm:cxn modelId="{15B6EA8A-BB6C-2C4B-9E56-1F40C6B52D61}" type="presParOf" srcId="{BD1012D3-19CB-6C45-900A-E4AF12135653}" destId="{296E0D32-194A-3946-B35F-45DECC32FB8B}" srcOrd="7" destOrd="0" presId="urn:microsoft.com/office/officeart/2005/8/layout/vList2"/>
    <dgm:cxn modelId="{AFC3B644-5882-2C48-9236-8FBE9631578B}" type="presParOf" srcId="{BD1012D3-19CB-6C45-900A-E4AF12135653}" destId="{75D6CA92-2DFB-5742-9C75-93A8F123A3D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3223C8E-E9AE-B242-BC3F-875C669186B2}" type="doc">
      <dgm:prSet loTypeId="urn:microsoft.com/office/officeart/2005/8/layout/hierarchy1" loCatId="list" qsTypeId="urn:microsoft.com/office/officeart/2005/8/quickstyle/simple1" qsCatId="simple" csTypeId="urn:microsoft.com/office/officeart/2005/8/colors/accent6_4" csCatId="accent6"/>
      <dgm:spPr/>
      <dgm:t>
        <a:bodyPr/>
        <a:lstStyle/>
        <a:p>
          <a:endParaRPr lang="en-GB"/>
        </a:p>
      </dgm:t>
    </dgm:pt>
    <dgm:pt modelId="{472FCE84-81F8-D243-AE0D-0F36FE23ABC0}">
      <dgm:prSet/>
      <dgm:spPr/>
      <dgm:t>
        <a:bodyPr/>
        <a:lstStyle/>
        <a:p>
          <a:r>
            <a:rPr lang="en-GB" dirty="0"/>
            <a:t>The Advice is based on the collective expertise of the world's nations. Its development gained input from Member States, the UN system, regional, subregional, and other international organisations, non-governmental organisations (NGOs), women's groups, religious leaders, the academic community, mediators and mediation specialists. </a:t>
          </a:r>
        </a:p>
      </dgm:t>
    </dgm:pt>
    <dgm:pt modelId="{099847F6-6333-5248-B08C-B7624C744DCF}" type="parTrans" cxnId="{9FFAF2DD-D555-C64C-89DE-92B1D4AA95D4}">
      <dgm:prSet/>
      <dgm:spPr/>
      <dgm:t>
        <a:bodyPr/>
        <a:lstStyle/>
        <a:p>
          <a:endParaRPr lang="en-GB"/>
        </a:p>
      </dgm:t>
    </dgm:pt>
    <dgm:pt modelId="{1E4EF29D-FA9A-8244-821D-7116F9C396B8}" type="sibTrans" cxnId="{9FFAF2DD-D555-C64C-89DE-92B1D4AA95D4}">
      <dgm:prSet/>
      <dgm:spPr/>
      <dgm:t>
        <a:bodyPr/>
        <a:lstStyle/>
        <a:p>
          <a:endParaRPr lang="en-GB"/>
        </a:p>
      </dgm:t>
    </dgm:pt>
    <dgm:pt modelId="{6CB6188F-1894-BB4E-8FA6-3B5E015AF1A9}">
      <dgm:prSet/>
      <dgm:spPr/>
      <dgm:t>
        <a:bodyPr/>
        <a:lstStyle/>
        <a:p>
          <a:r>
            <a:rPr lang="en-GB" dirty="0"/>
            <a:t>The fundamental principles the Guidance lists as being important to take into account in a mediation effort in order to address these issues are: preparedness, consent, impartiality, inclusivity, national ownership, international law and normative frameworks, coherence, coordination and complementarity of the mediation effort, and quality peace agreements.</a:t>
          </a:r>
        </a:p>
      </dgm:t>
    </dgm:pt>
    <dgm:pt modelId="{A607132E-6596-594B-BDAD-8158FCC44483}" type="parTrans" cxnId="{099BEF7E-326E-6540-921D-66A85E0C39D7}">
      <dgm:prSet/>
      <dgm:spPr/>
      <dgm:t>
        <a:bodyPr/>
        <a:lstStyle/>
        <a:p>
          <a:endParaRPr lang="en-GB"/>
        </a:p>
      </dgm:t>
    </dgm:pt>
    <dgm:pt modelId="{FB0842A9-9858-E54A-839D-F57F8C8B66A1}" type="sibTrans" cxnId="{099BEF7E-326E-6540-921D-66A85E0C39D7}">
      <dgm:prSet/>
      <dgm:spPr/>
      <dgm:t>
        <a:bodyPr/>
        <a:lstStyle/>
        <a:p>
          <a:endParaRPr lang="en-GB"/>
        </a:p>
      </dgm:t>
    </dgm:pt>
    <dgm:pt modelId="{9C719A3C-AFCC-1B4E-830C-F9D425EE8E67}" type="pres">
      <dgm:prSet presAssocID="{13223C8E-E9AE-B242-BC3F-875C669186B2}" presName="hierChild1" presStyleCnt="0">
        <dgm:presLayoutVars>
          <dgm:chPref val="1"/>
          <dgm:dir/>
          <dgm:animOne val="branch"/>
          <dgm:animLvl val="lvl"/>
          <dgm:resizeHandles/>
        </dgm:presLayoutVars>
      </dgm:prSet>
      <dgm:spPr/>
    </dgm:pt>
    <dgm:pt modelId="{58902C14-C806-894C-AC28-3FFC027952E4}" type="pres">
      <dgm:prSet presAssocID="{472FCE84-81F8-D243-AE0D-0F36FE23ABC0}" presName="hierRoot1" presStyleCnt="0"/>
      <dgm:spPr/>
    </dgm:pt>
    <dgm:pt modelId="{9131C308-6795-6D46-8F03-7E044334776D}" type="pres">
      <dgm:prSet presAssocID="{472FCE84-81F8-D243-AE0D-0F36FE23ABC0}" presName="composite" presStyleCnt="0"/>
      <dgm:spPr/>
    </dgm:pt>
    <dgm:pt modelId="{20FA315F-57BD-D143-ACC6-7A44B8D0A7E2}" type="pres">
      <dgm:prSet presAssocID="{472FCE84-81F8-D243-AE0D-0F36FE23ABC0}" presName="background" presStyleLbl="node0" presStyleIdx="0" presStyleCnt="2"/>
      <dgm:spPr/>
    </dgm:pt>
    <dgm:pt modelId="{7E21DDF7-FF47-2D4E-82F6-3F7591F9915E}" type="pres">
      <dgm:prSet presAssocID="{472FCE84-81F8-D243-AE0D-0F36FE23ABC0}" presName="text" presStyleLbl="fgAcc0" presStyleIdx="0" presStyleCnt="2">
        <dgm:presLayoutVars>
          <dgm:chPref val="3"/>
        </dgm:presLayoutVars>
      </dgm:prSet>
      <dgm:spPr/>
    </dgm:pt>
    <dgm:pt modelId="{B433D402-D5DE-3549-80CD-B8B231DB4D27}" type="pres">
      <dgm:prSet presAssocID="{472FCE84-81F8-D243-AE0D-0F36FE23ABC0}" presName="hierChild2" presStyleCnt="0"/>
      <dgm:spPr/>
    </dgm:pt>
    <dgm:pt modelId="{1C7F9DBD-50C3-4949-A72E-EA74D93612CC}" type="pres">
      <dgm:prSet presAssocID="{6CB6188F-1894-BB4E-8FA6-3B5E015AF1A9}" presName="hierRoot1" presStyleCnt="0"/>
      <dgm:spPr/>
    </dgm:pt>
    <dgm:pt modelId="{010A1679-9664-4941-865F-81728A4782FA}" type="pres">
      <dgm:prSet presAssocID="{6CB6188F-1894-BB4E-8FA6-3B5E015AF1A9}" presName="composite" presStyleCnt="0"/>
      <dgm:spPr/>
    </dgm:pt>
    <dgm:pt modelId="{3A7E0064-60E1-7447-8A5C-299F5A0B2DC1}" type="pres">
      <dgm:prSet presAssocID="{6CB6188F-1894-BB4E-8FA6-3B5E015AF1A9}" presName="background" presStyleLbl="node0" presStyleIdx="1" presStyleCnt="2"/>
      <dgm:spPr>
        <a:solidFill>
          <a:schemeClr val="accent5">
            <a:lumMod val="60000"/>
            <a:lumOff val="40000"/>
          </a:schemeClr>
        </a:solidFill>
      </dgm:spPr>
    </dgm:pt>
    <dgm:pt modelId="{9A730C8A-531D-8742-A891-0383B0E2159A}" type="pres">
      <dgm:prSet presAssocID="{6CB6188F-1894-BB4E-8FA6-3B5E015AF1A9}" presName="text" presStyleLbl="fgAcc0" presStyleIdx="1" presStyleCnt="2">
        <dgm:presLayoutVars>
          <dgm:chPref val="3"/>
        </dgm:presLayoutVars>
      </dgm:prSet>
      <dgm:spPr/>
    </dgm:pt>
    <dgm:pt modelId="{EBCFC077-6BE1-CD46-92F7-A29821A47C18}" type="pres">
      <dgm:prSet presAssocID="{6CB6188F-1894-BB4E-8FA6-3B5E015AF1A9}" presName="hierChild2" presStyleCnt="0"/>
      <dgm:spPr/>
    </dgm:pt>
  </dgm:ptLst>
  <dgm:cxnLst>
    <dgm:cxn modelId="{7BAC3816-5414-6747-A047-3443AF8E4B23}" type="presOf" srcId="{6CB6188F-1894-BB4E-8FA6-3B5E015AF1A9}" destId="{9A730C8A-531D-8742-A891-0383B0E2159A}" srcOrd="0" destOrd="0" presId="urn:microsoft.com/office/officeart/2005/8/layout/hierarchy1"/>
    <dgm:cxn modelId="{0964B224-DA91-AD47-A979-3D91078370AD}" type="presOf" srcId="{13223C8E-E9AE-B242-BC3F-875C669186B2}" destId="{9C719A3C-AFCC-1B4E-830C-F9D425EE8E67}" srcOrd="0" destOrd="0" presId="urn:microsoft.com/office/officeart/2005/8/layout/hierarchy1"/>
    <dgm:cxn modelId="{099BEF7E-326E-6540-921D-66A85E0C39D7}" srcId="{13223C8E-E9AE-B242-BC3F-875C669186B2}" destId="{6CB6188F-1894-BB4E-8FA6-3B5E015AF1A9}" srcOrd="1" destOrd="0" parTransId="{A607132E-6596-594B-BDAD-8158FCC44483}" sibTransId="{FB0842A9-9858-E54A-839D-F57F8C8B66A1}"/>
    <dgm:cxn modelId="{429CF0D6-5683-FA4C-B797-B66DF5FC964D}" type="presOf" srcId="{472FCE84-81F8-D243-AE0D-0F36FE23ABC0}" destId="{7E21DDF7-FF47-2D4E-82F6-3F7591F9915E}" srcOrd="0" destOrd="0" presId="urn:microsoft.com/office/officeart/2005/8/layout/hierarchy1"/>
    <dgm:cxn modelId="{9FFAF2DD-D555-C64C-89DE-92B1D4AA95D4}" srcId="{13223C8E-E9AE-B242-BC3F-875C669186B2}" destId="{472FCE84-81F8-D243-AE0D-0F36FE23ABC0}" srcOrd="0" destOrd="0" parTransId="{099847F6-6333-5248-B08C-B7624C744DCF}" sibTransId="{1E4EF29D-FA9A-8244-821D-7116F9C396B8}"/>
    <dgm:cxn modelId="{D0B362AF-6507-7840-B615-3621F792B1D9}" type="presParOf" srcId="{9C719A3C-AFCC-1B4E-830C-F9D425EE8E67}" destId="{58902C14-C806-894C-AC28-3FFC027952E4}" srcOrd="0" destOrd="0" presId="urn:microsoft.com/office/officeart/2005/8/layout/hierarchy1"/>
    <dgm:cxn modelId="{A6836EF8-607A-BE4D-82D2-AF593DD88FE1}" type="presParOf" srcId="{58902C14-C806-894C-AC28-3FFC027952E4}" destId="{9131C308-6795-6D46-8F03-7E044334776D}" srcOrd="0" destOrd="0" presId="urn:microsoft.com/office/officeart/2005/8/layout/hierarchy1"/>
    <dgm:cxn modelId="{AEA50216-1817-ED44-8C6B-350B34005231}" type="presParOf" srcId="{9131C308-6795-6D46-8F03-7E044334776D}" destId="{20FA315F-57BD-D143-ACC6-7A44B8D0A7E2}" srcOrd="0" destOrd="0" presId="urn:microsoft.com/office/officeart/2005/8/layout/hierarchy1"/>
    <dgm:cxn modelId="{5B6AE78B-0266-224C-B5F1-6A203FBCBAC2}" type="presParOf" srcId="{9131C308-6795-6D46-8F03-7E044334776D}" destId="{7E21DDF7-FF47-2D4E-82F6-3F7591F9915E}" srcOrd="1" destOrd="0" presId="urn:microsoft.com/office/officeart/2005/8/layout/hierarchy1"/>
    <dgm:cxn modelId="{59CC3C97-3ED8-E44E-B4DF-C2A72537BDB6}" type="presParOf" srcId="{58902C14-C806-894C-AC28-3FFC027952E4}" destId="{B433D402-D5DE-3549-80CD-B8B231DB4D27}" srcOrd="1" destOrd="0" presId="urn:microsoft.com/office/officeart/2005/8/layout/hierarchy1"/>
    <dgm:cxn modelId="{C7EB0324-93FA-8348-B4C6-8DD31CEA0F3D}" type="presParOf" srcId="{9C719A3C-AFCC-1B4E-830C-F9D425EE8E67}" destId="{1C7F9DBD-50C3-4949-A72E-EA74D93612CC}" srcOrd="1" destOrd="0" presId="urn:microsoft.com/office/officeart/2005/8/layout/hierarchy1"/>
    <dgm:cxn modelId="{E0942BC5-FE8A-474A-BE72-202B021CA737}" type="presParOf" srcId="{1C7F9DBD-50C3-4949-A72E-EA74D93612CC}" destId="{010A1679-9664-4941-865F-81728A4782FA}" srcOrd="0" destOrd="0" presId="urn:microsoft.com/office/officeart/2005/8/layout/hierarchy1"/>
    <dgm:cxn modelId="{B916A0D3-6DB9-1948-B152-EDBB7EE8E5DE}" type="presParOf" srcId="{010A1679-9664-4941-865F-81728A4782FA}" destId="{3A7E0064-60E1-7447-8A5C-299F5A0B2DC1}" srcOrd="0" destOrd="0" presId="urn:microsoft.com/office/officeart/2005/8/layout/hierarchy1"/>
    <dgm:cxn modelId="{EBCCF296-8377-7B47-B504-8E33B25FDEAA}" type="presParOf" srcId="{010A1679-9664-4941-865F-81728A4782FA}" destId="{9A730C8A-531D-8742-A891-0383B0E2159A}" srcOrd="1" destOrd="0" presId="urn:microsoft.com/office/officeart/2005/8/layout/hierarchy1"/>
    <dgm:cxn modelId="{BF20802D-332C-F64E-A6C6-6431CE2F6090}" type="presParOf" srcId="{1C7F9DBD-50C3-4949-A72E-EA74D93612CC}" destId="{EBCFC077-6BE1-CD46-92F7-A29821A47C1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CB36AED-6E6E-7146-8B42-DE50082345FE}"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GB"/>
        </a:p>
      </dgm:t>
    </dgm:pt>
    <dgm:pt modelId="{093F0699-F583-3B44-A2FE-A44286F6D2BB}">
      <dgm:prSet/>
      <dgm:spPr/>
      <dgm:t>
        <a:bodyPr/>
        <a:lstStyle/>
        <a:p>
          <a:r>
            <a:rPr lang="en-GB" dirty="0"/>
            <a:t>Effective preparation is necessary for responsible and credible mediation activities. In order to be prepared, a mediator must combine their specialised expertise and abilities with a coherent team of professionals.</a:t>
          </a:r>
        </a:p>
      </dgm:t>
    </dgm:pt>
    <dgm:pt modelId="{AA597924-6476-4240-9D47-085312BA4C64}" type="parTrans" cxnId="{07E964FA-A889-8443-8EEA-D95BC104F001}">
      <dgm:prSet/>
      <dgm:spPr/>
      <dgm:t>
        <a:bodyPr/>
        <a:lstStyle/>
        <a:p>
          <a:endParaRPr lang="en-GB"/>
        </a:p>
      </dgm:t>
    </dgm:pt>
    <dgm:pt modelId="{164375A2-578E-464F-A148-0C6F4E62A412}" type="sibTrans" cxnId="{07E964FA-A889-8443-8EEA-D95BC104F001}">
      <dgm:prSet/>
      <dgm:spPr/>
      <dgm:t>
        <a:bodyPr/>
        <a:lstStyle/>
        <a:p>
          <a:endParaRPr lang="en-GB"/>
        </a:p>
      </dgm:t>
    </dgm:pt>
    <dgm:pt modelId="{9017B427-1C76-D34B-B821-8F0B757C81FC}">
      <dgm:prSet/>
      <dgm:spPr/>
      <dgm:t>
        <a:bodyPr/>
        <a:lstStyle/>
        <a:p>
          <a:r>
            <a:rPr lang="en-GB"/>
            <a:t>As a result of being prepared, the mediator is better able to direct and oversee the mediation process, aid in enhancing (as needed) the negotiating skills of the conflict parties and other stakeholders, help them come to agreements, and mobilise support (including from international actors) for implementation. </a:t>
          </a:r>
        </a:p>
      </dgm:t>
    </dgm:pt>
    <dgm:pt modelId="{3FB4963E-7227-DD42-9952-294462C5CE28}" type="parTrans" cxnId="{280C10B7-3BE1-5748-A2ED-26F07D26CB3C}">
      <dgm:prSet/>
      <dgm:spPr/>
      <dgm:t>
        <a:bodyPr/>
        <a:lstStyle/>
        <a:p>
          <a:endParaRPr lang="en-GB"/>
        </a:p>
      </dgm:t>
    </dgm:pt>
    <dgm:pt modelId="{C9C844D9-F5BF-7A4D-B73A-782271A29E2E}" type="sibTrans" cxnId="{280C10B7-3BE1-5748-A2ED-26F07D26CB3C}">
      <dgm:prSet/>
      <dgm:spPr/>
      <dgm:t>
        <a:bodyPr/>
        <a:lstStyle/>
        <a:p>
          <a:endParaRPr lang="en-GB"/>
        </a:p>
      </dgm:t>
    </dgm:pt>
    <dgm:pt modelId="{71A6299B-2B28-7240-9C4C-BC0A79153784}">
      <dgm:prSet/>
      <dgm:spPr/>
      <dgm:t>
        <a:bodyPr/>
        <a:lstStyle/>
        <a:p>
          <a:r>
            <a:rPr lang="en-GB"/>
            <a:t>In order to properly manage expectations, maintain a feeling of urgency while avoiding easy fixes, and respond to opportunities and obstacles in the entire process, a mediator must be well-prepared and supported.</a:t>
          </a:r>
        </a:p>
      </dgm:t>
    </dgm:pt>
    <dgm:pt modelId="{2915998A-DDE0-C244-9443-2A4F18AFEE50}" type="parTrans" cxnId="{C2D77552-A292-A447-AA86-128C345AE0D8}">
      <dgm:prSet/>
      <dgm:spPr/>
      <dgm:t>
        <a:bodyPr/>
        <a:lstStyle/>
        <a:p>
          <a:endParaRPr lang="en-GB"/>
        </a:p>
      </dgm:t>
    </dgm:pt>
    <dgm:pt modelId="{9EE890CE-DE49-4647-8EF2-EE457FDCF98A}" type="sibTrans" cxnId="{C2D77552-A292-A447-AA86-128C345AE0D8}">
      <dgm:prSet/>
      <dgm:spPr/>
      <dgm:t>
        <a:bodyPr/>
        <a:lstStyle/>
        <a:p>
          <a:endParaRPr lang="en-GB"/>
        </a:p>
      </dgm:t>
    </dgm:pt>
    <dgm:pt modelId="{149F078D-4405-5E45-8F99-C42448C5ECCE}" type="pres">
      <dgm:prSet presAssocID="{CCB36AED-6E6E-7146-8B42-DE50082345FE}" presName="linear" presStyleCnt="0">
        <dgm:presLayoutVars>
          <dgm:animLvl val="lvl"/>
          <dgm:resizeHandles val="exact"/>
        </dgm:presLayoutVars>
      </dgm:prSet>
      <dgm:spPr/>
    </dgm:pt>
    <dgm:pt modelId="{3ADC1711-F207-DC42-9BD0-2A7E84654F84}" type="pres">
      <dgm:prSet presAssocID="{093F0699-F583-3B44-A2FE-A44286F6D2BB}" presName="parentText" presStyleLbl="node1" presStyleIdx="0" presStyleCnt="3">
        <dgm:presLayoutVars>
          <dgm:chMax val="0"/>
          <dgm:bulletEnabled val="1"/>
        </dgm:presLayoutVars>
      </dgm:prSet>
      <dgm:spPr/>
    </dgm:pt>
    <dgm:pt modelId="{E0CFD2EE-038D-0945-94ED-00A019005620}" type="pres">
      <dgm:prSet presAssocID="{164375A2-578E-464F-A148-0C6F4E62A412}" presName="spacer" presStyleCnt="0"/>
      <dgm:spPr/>
    </dgm:pt>
    <dgm:pt modelId="{15622EFE-2896-4244-8E87-9977730C5DA8}" type="pres">
      <dgm:prSet presAssocID="{9017B427-1C76-D34B-B821-8F0B757C81FC}" presName="parentText" presStyleLbl="node1" presStyleIdx="1" presStyleCnt="3">
        <dgm:presLayoutVars>
          <dgm:chMax val="0"/>
          <dgm:bulletEnabled val="1"/>
        </dgm:presLayoutVars>
      </dgm:prSet>
      <dgm:spPr/>
    </dgm:pt>
    <dgm:pt modelId="{6C116469-3295-3B49-8AE5-CA127850A127}" type="pres">
      <dgm:prSet presAssocID="{C9C844D9-F5BF-7A4D-B73A-782271A29E2E}" presName="spacer" presStyleCnt="0"/>
      <dgm:spPr/>
    </dgm:pt>
    <dgm:pt modelId="{9072AB01-9883-1F4E-A22B-22719A373AFD}" type="pres">
      <dgm:prSet presAssocID="{71A6299B-2B28-7240-9C4C-BC0A79153784}" presName="parentText" presStyleLbl="node1" presStyleIdx="2" presStyleCnt="3">
        <dgm:presLayoutVars>
          <dgm:chMax val="0"/>
          <dgm:bulletEnabled val="1"/>
        </dgm:presLayoutVars>
      </dgm:prSet>
      <dgm:spPr/>
    </dgm:pt>
  </dgm:ptLst>
  <dgm:cxnLst>
    <dgm:cxn modelId="{21C53002-BB17-A94A-8167-4AB5F1BC4768}" type="presOf" srcId="{CCB36AED-6E6E-7146-8B42-DE50082345FE}" destId="{149F078D-4405-5E45-8F99-C42448C5ECCE}" srcOrd="0" destOrd="0" presId="urn:microsoft.com/office/officeart/2005/8/layout/vList2"/>
    <dgm:cxn modelId="{49ACC051-CAF0-FF44-BE08-190D33029239}" type="presOf" srcId="{9017B427-1C76-D34B-B821-8F0B757C81FC}" destId="{15622EFE-2896-4244-8E87-9977730C5DA8}" srcOrd="0" destOrd="0" presId="urn:microsoft.com/office/officeart/2005/8/layout/vList2"/>
    <dgm:cxn modelId="{C2D77552-A292-A447-AA86-128C345AE0D8}" srcId="{CCB36AED-6E6E-7146-8B42-DE50082345FE}" destId="{71A6299B-2B28-7240-9C4C-BC0A79153784}" srcOrd="2" destOrd="0" parTransId="{2915998A-DDE0-C244-9443-2A4F18AFEE50}" sibTransId="{9EE890CE-DE49-4647-8EF2-EE457FDCF98A}"/>
    <dgm:cxn modelId="{521F298B-D3FD-7B44-BC1A-4E114FEC99BC}" type="presOf" srcId="{093F0699-F583-3B44-A2FE-A44286F6D2BB}" destId="{3ADC1711-F207-DC42-9BD0-2A7E84654F84}" srcOrd="0" destOrd="0" presId="urn:microsoft.com/office/officeart/2005/8/layout/vList2"/>
    <dgm:cxn modelId="{280C10B7-3BE1-5748-A2ED-26F07D26CB3C}" srcId="{CCB36AED-6E6E-7146-8B42-DE50082345FE}" destId="{9017B427-1C76-D34B-B821-8F0B757C81FC}" srcOrd="1" destOrd="0" parTransId="{3FB4963E-7227-DD42-9952-294462C5CE28}" sibTransId="{C9C844D9-F5BF-7A4D-B73A-782271A29E2E}"/>
    <dgm:cxn modelId="{9AC82FF1-0617-E747-BE6A-54724D1A891E}" type="presOf" srcId="{71A6299B-2B28-7240-9C4C-BC0A79153784}" destId="{9072AB01-9883-1F4E-A22B-22719A373AFD}" srcOrd="0" destOrd="0" presId="urn:microsoft.com/office/officeart/2005/8/layout/vList2"/>
    <dgm:cxn modelId="{07E964FA-A889-8443-8EEA-D95BC104F001}" srcId="{CCB36AED-6E6E-7146-8B42-DE50082345FE}" destId="{093F0699-F583-3B44-A2FE-A44286F6D2BB}" srcOrd="0" destOrd="0" parTransId="{AA597924-6476-4240-9D47-085312BA4C64}" sibTransId="{164375A2-578E-464F-A148-0C6F4E62A412}"/>
    <dgm:cxn modelId="{D6EAAD95-0C83-484B-A462-542A803EE243}" type="presParOf" srcId="{149F078D-4405-5E45-8F99-C42448C5ECCE}" destId="{3ADC1711-F207-DC42-9BD0-2A7E84654F84}" srcOrd="0" destOrd="0" presId="urn:microsoft.com/office/officeart/2005/8/layout/vList2"/>
    <dgm:cxn modelId="{4F4C597F-DB95-4847-8570-0C465EB401B2}" type="presParOf" srcId="{149F078D-4405-5E45-8F99-C42448C5ECCE}" destId="{E0CFD2EE-038D-0945-94ED-00A019005620}" srcOrd="1" destOrd="0" presId="urn:microsoft.com/office/officeart/2005/8/layout/vList2"/>
    <dgm:cxn modelId="{77B35205-2E38-4B4B-A011-71865FAC1236}" type="presParOf" srcId="{149F078D-4405-5E45-8F99-C42448C5ECCE}" destId="{15622EFE-2896-4244-8E87-9977730C5DA8}" srcOrd="2" destOrd="0" presId="urn:microsoft.com/office/officeart/2005/8/layout/vList2"/>
    <dgm:cxn modelId="{73A4A5BF-23EB-9C4F-9EFD-C1ECE8695B16}" type="presParOf" srcId="{149F078D-4405-5E45-8F99-C42448C5ECCE}" destId="{6C116469-3295-3B49-8AE5-CA127850A127}" srcOrd="3" destOrd="0" presId="urn:microsoft.com/office/officeart/2005/8/layout/vList2"/>
    <dgm:cxn modelId="{4787921E-2DD7-C847-834D-03A49B43AC89}" type="presParOf" srcId="{149F078D-4405-5E45-8F99-C42448C5ECCE}" destId="{9072AB01-9883-1F4E-A22B-22719A373AF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1198FDE-A148-564A-BFA6-412DF82F7605}" type="doc">
      <dgm:prSet loTypeId="urn:microsoft.com/office/officeart/2005/8/layout/hProcess9" loCatId="process" qsTypeId="urn:microsoft.com/office/officeart/2005/8/quickstyle/simple1" qsCatId="simple" csTypeId="urn:microsoft.com/office/officeart/2005/8/colors/colorful5" csCatId="colorful" phldr="1"/>
      <dgm:spPr/>
      <dgm:t>
        <a:bodyPr/>
        <a:lstStyle/>
        <a:p>
          <a:endParaRPr lang="en-GB"/>
        </a:p>
      </dgm:t>
    </dgm:pt>
    <dgm:pt modelId="{935EF24B-17A3-C54A-A0AA-F8320382FC14}">
      <dgm:prSet/>
      <dgm:spPr/>
      <dgm:t>
        <a:bodyPr/>
        <a:lstStyle/>
        <a:p>
          <a:r>
            <a:rPr lang="en-GB"/>
            <a:t>Choose a skilled mediator who has the necessary expertise, experience, sensitivity to cultural differences, and abilities for the particular dispute scenario. </a:t>
          </a:r>
          <a:endParaRPr lang="en-GB" dirty="0"/>
        </a:p>
      </dgm:t>
    </dgm:pt>
    <dgm:pt modelId="{2C76473B-1380-7F44-B0C3-B34E5069668E}" type="parTrans" cxnId="{447E65D5-AA8B-AE4C-AFD1-BCE0FC206E80}">
      <dgm:prSet/>
      <dgm:spPr/>
      <dgm:t>
        <a:bodyPr/>
        <a:lstStyle/>
        <a:p>
          <a:endParaRPr lang="en-GB"/>
        </a:p>
      </dgm:t>
    </dgm:pt>
    <dgm:pt modelId="{7EDBAAAF-2415-3744-A261-D464BAB4D992}" type="sibTrans" cxnId="{447E65D5-AA8B-AE4C-AFD1-BCE0FC206E80}">
      <dgm:prSet/>
      <dgm:spPr/>
      <dgm:t>
        <a:bodyPr/>
        <a:lstStyle/>
        <a:p>
          <a:endParaRPr lang="en-GB"/>
        </a:p>
      </dgm:t>
    </dgm:pt>
    <dgm:pt modelId="{844B9DA1-45AB-5942-B0F9-632D5D7C98BF}">
      <dgm:prSet/>
      <dgm:spPr/>
      <dgm:t>
        <a:bodyPr/>
        <a:lstStyle/>
        <a:p>
          <a:r>
            <a:rPr lang="en-GB" dirty="0"/>
            <a:t>Support the mediator with a group of experts </a:t>
          </a:r>
        </a:p>
      </dgm:t>
    </dgm:pt>
    <dgm:pt modelId="{68066E9B-A962-5544-8A04-A517D10BC27D}" type="parTrans" cxnId="{85AE68FE-1C4E-B541-8224-170255EA8122}">
      <dgm:prSet/>
      <dgm:spPr/>
      <dgm:t>
        <a:bodyPr/>
        <a:lstStyle/>
        <a:p>
          <a:endParaRPr lang="en-GB"/>
        </a:p>
      </dgm:t>
    </dgm:pt>
    <dgm:pt modelId="{8B16BFDB-F428-494F-87C4-93E74829EA4F}" type="sibTrans" cxnId="{85AE68FE-1C4E-B541-8224-170255EA8122}">
      <dgm:prSet/>
      <dgm:spPr/>
      <dgm:t>
        <a:bodyPr/>
        <a:lstStyle/>
        <a:p>
          <a:endParaRPr lang="en-GB"/>
        </a:p>
      </dgm:t>
    </dgm:pt>
    <dgm:pt modelId="{E6375703-D1A4-C840-ABB7-1E282354A407}">
      <dgm:prSet/>
      <dgm:spPr/>
      <dgm:t>
        <a:bodyPr/>
        <a:lstStyle/>
        <a:p>
          <a:r>
            <a:rPr lang="en-GB" dirty="0"/>
            <a:t>Conduct conflict analysis and routine internal reviews of the procedure to allow for any necessary modifications to the mediation tactics. </a:t>
          </a:r>
        </a:p>
      </dgm:t>
    </dgm:pt>
    <dgm:pt modelId="{07E6DA1B-8D3C-2042-9B23-8F4952867A9B}" type="parTrans" cxnId="{9ABD8D7B-3FE1-084E-B515-4608BC588B7A}">
      <dgm:prSet/>
      <dgm:spPr/>
      <dgm:t>
        <a:bodyPr/>
        <a:lstStyle/>
        <a:p>
          <a:endParaRPr lang="en-GB"/>
        </a:p>
      </dgm:t>
    </dgm:pt>
    <dgm:pt modelId="{4F9EF0E5-7245-5344-96E2-FCC99770A0C8}" type="sibTrans" cxnId="{9ABD8D7B-3FE1-084E-B515-4608BC588B7A}">
      <dgm:prSet/>
      <dgm:spPr/>
      <dgm:t>
        <a:bodyPr/>
        <a:lstStyle/>
        <a:p>
          <a:endParaRPr lang="en-GB"/>
        </a:p>
      </dgm:t>
    </dgm:pt>
    <dgm:pt modelId="{60DAF470-F72D-4540-BEB2-F1B8F340D1BB}">
      <dgm:prSet/>
      <dgm:spPr/>
      <dgm:t>
        <a:bodyPr/>
        <a:lstStyle/>
        <a:p>
          <a:r>
            <a:rPr lang="en-GB" dirty="0"/>
            <a:t>Provide mediators and their teams with appropriate training, orientation, and preparedness.</a:t>
          </a:r>
        </a:p>
      </dgm:t>
    </dgm:pt>
    <dgm:pt modelId="{15F12C06-B4D6-2848-9788-461C10F4175A}" type="parTrans" cxnId="{3B1EF4A3-72F0-A94F-BC27-BF841B1DC2BD}">
      <dgm:prSet/>
      <dgm:spPr/>
      <dgm:t>
        <a:bodyPr/>
        <a:lstStyle/>
        <a:p>
          <a:endParaRPr lang="en-GB"/>
        </a:p>
      </dgm:t>
    </dgm:pt>
    <dgm:pt modelId="{F764121B-6C14-9B48-8CF3-2EE6E09BC130}" type="sibTrans" cxnId="{3B1EF4A3-72F0-A94F-BC27-BF841B1DC2BD}">
      <dgm:prSet/>
      <dgm:spPr/>
      <dgm:t>
        <a:bodyPr/>
        <a:lstStyle/>
        <a:p>
          <a:endParaRPr lang="en-GB"/>
        </a:p>
      </dgm:t>
    </dgm:pt>
    <dgm:pt modelId="{B4B23C6C-4C86-0643-9FA2-ACBFF7653729}">
      <dgm:prSet/>
      <dgm:spPr/>
      <dgm:t>
        <a:bodyPr/>
        <a:lstStyle/>
        <a:p>
          <a:r>
            <a:rPr lang="en-GB" dirty="0"/>
            <a:t>Multiculturalism should be understood by all team members within their various fields of competence.</a:t>
          </a:r>
        </a:p>
      </dgm:t>
    </dgm:pt>
    <dgm:pt modelId="{0A0A8008-1B59-2D45-AF80-6DE242372223}" type="parTrans" cxnId="{27BEABFA-0D9B-794F-999A-33404EEB2226}">
      <dgm:prSet/>
      <dgm:spPr/>
      <dgm:t>
        <a:bodyPr/>
        <a:lstStyle/>
        <a:p>
          <a:endParaRPr lang="en-GB"/>
        </a:p>
      </dgm:t>
    </dgm:pt>
    <dgm:pt modelId="{B23F5F2C-D05B-DC47-808F-05401C0DAE94}" type="sibTrans" cxnId="{27BEABFA-0D9B-794F-999A-33404EEB2226}">
      <dgm:prSet/>
      <dgm:spPr/>
      <dgm:t>
        <a:bodyPr/>
        <a:lstStyle/>
        <a:p>
          <a:endParaRPr lang="en-GB"/>
        </a:p>
      </dgm:t>
    </dgm:pt>
    <dgm:pt modelId="{F6FE29FD-85EC-1649-93D9-4B99DAD62443}">
      <dgm:prSet/>
      <dgm:spPr/>
      <dgm:t>
        <a:bodyPr/>
        <a:lstStyle/>
        <a:p>
          <a:r>
            <a:rPr lang="en-GB" dirty="0"/>
            <a:t>A person of integrity, the mediator should be seen as authoritative, neutral, and objective. </a:t>
          </a:r>
        </a:p>
      </dgm:t>
    </dgm:pt>
    <dgm:pt modelId="{7D0A783D-7360-854C-93E5-636DEA015992}" type="parTrans" cxnId="{52E5B693-384C-CC41-8BB5-0AF597B18FA8}">
      <dgm:prSet/>
      <dgm:spPr/>
      <dgm:t>
        <a:bodyPr/>
        <a:lstStyle/>
        <a:p>
          <a:endParaRPr lang="en-GB"/>
        </a:p>
      </dgm:t>
    </dgm:pt>
    <dgm:pt modelId="{A1EE57CF-E7D3-F840-BB86-602E90A10CC1}" type="sibTrans" cxnId="{52E5B693-384C-CC41-8BB5-0AF597B18FA8}">
      <dgm:prSet/>
      <dgm:spPr/>
      <dgm:t>
        <a:bodyPr/>
        <a:lstStyle/>
        <a:p>
          <a:endParaRPr lang="en-GB"/>
        </a:p>
      </dgm:t>
    </dgm:pt>
    <dgm:pt modelId="{51AA4361-DB45-624A-8763-D3A17EBFCA80}" type="pres">
      <dgm:prSet presAssocID="{C1198FDE-A148-564A-BFA6-412DF82F7605}" presName="CompostProcess" presStyleCnt="0">
        <dgm:presLayoutVars>
          <dgm:dir/>
          <dgm:resizeHandles val="exact"/>
        </dgm:presLayoutVars>
      </dgm:prSet>
      <dgm:spPr/>
    </dgm:pt>
    <dgm:pt modelId="{C559D809-7781-8C44-9512-4CA972F32DE8}" type="pres">
      <dgm:prSet presAssocID="{C1198FDE-A148-564A-BFA6-412DF82F7605}" presName="arrow" presStyleLbl="bgShp" presStyleIdx="0" presStyleCnt="1"/>
      <dgm:spPr/>
    </dgm:pt>
    <dgm:pt modelId="{7F039A89-C20C-564A-9530-BB4E0DC900DF}" type="pres">
      <dgm:prSet presAssocID="{C1198FDE-A148-564A-BFA6-412DF82F7605}" presName="linearProcess" presStyleCnt="0"/>
      <dgm:spPr/>
    </dgm:pt>
    <dgm:pt modelId="{187B9118-B098-C447-9677-FC7CD671B5B4}" type="pres">
      <dgm:prSet presAssocID="{935EF24B-17A3-C54A-A0AA-F8320382FC14}" presName="textNode" presStyleLbl="node1" presStyleIdx="0" presStyleCnt="6">
        <dgm:presLayoutVars>
          <dgm:bulletEnabled val="1"/>
        </dgm:presLayoutVars>
      </dgm:prSet>
      <dgm:spPr/>
    </dgm:pt>
    <dgm:pt modelId="{22A269CB-4C95-4E48-9FC7-21865F324E84}" type="pres">
      <dgm:prSet presAssocID="{7EDBAAAF-2415-3744-A261-D464BAB4D992}" presName="sibTrans" presStyleCnt="0"/>
      <dgm:spPr/>
    </dgm:pt>
    <dgm:pt modelId="{DC318F68-1146-7741-854B-3AE37EF19E4F}" type="pres">
      <dgm:prSet presAssocID="{F6FE29FD-85EC-1649-93D9-4B99DAD62443}" presName="textNode" presStyleLbl="node1" presStyleIdx="1" presStyleCnt="6">
        <dgm:presLayoutVars>
          <dgm:bulletEnabled val="1"/>
        </dgm:presLayoutVars>
      </dgm:prSet>
      <dgm:spPr/>
    </dgm:pt>
    <dgm:pt modelId="{355DB611-9690-B44F-A12D-9EEE6ADA3269}" type="pres">
      <dgm:prSet presAssocID="{A1EE57CF-E7D3-F840-BB86-602E90A10CC1}" presName="sibTrans" presStyleCnt="0"/>
      <dgm:spPr/>
    </dgm:pt>
    <dgm:pt modelId="{130B7D81-38F1-5B4D-8223-0ED90179FD21}" type="pres">
      <dgm:prSet presAssocID="{844B9DA1-45AB-5942-B0F9-632D5D7C98BF}" presName="textNode" presStyleLbl="node1" presStyleIdx="2" presStyleCnt="6">
        <dgm:presLayoutVars>
          <dgm:bulletEnabled val="1"/>
        </dgm:presLayoutVars>
      </dgm:prSet>
      <dgm:spPr/>
    </dgm:pt>
    <dgm:pt modelId="{5603A932-3A48-D741-AAEE-AD055864A992}" type="pres">
      <dgm:prSet presAssocID="{8B16BFDB-F428-494F-87C4-93E74829EA4F}" presName="sibTrans" presStyleCnt="0"/>
      <dgm:spPr/>
    </dgm:pt>
    <dgm:pt modelId="{2ED4142B-3532-8942-B72F-1D7DDE29B1D9}" type="pres">
      <dgm:prSet presAssocID="{E6375703-D1A4-C840-ABB7-1E282354A407}" presName="textNode" presStyleLbl="node1" presStyleIdx="3" presStyleCnt="6">
        <dgm:presLayoutVars>
          <dgm:bulletEnabled val="1"/>
        </dgm:presLayoutVars>
      </dgm:prSet>
      <dgm:spPr/>
    </dgm:pt>
    <dgm:pt modelId="{23404917-E8FC-A643-91F6-6E8FD74970B6}" type="pres">
      <dgm:prSet presAssocID="{4F9EF0E5-7245-5344-96E2-FCC99770A0C8}" presName="sibTrans" presStyleCnt="0"/>
      <dgm:spPr/>
    </dgm:pt>
    <dgm:pt modelId="{3E00D052-E55F-AA49-B01A-8B210CEB9D8E}" type="pres">
      <dgm:prSet presAssocID="{60DAF470-F72D-4540-BEB2-F1B8F340D1BB}" presName="textNode" presStyleLbl="node1" presStyleIdx="4" presStyleCnt="6">
        <dgm:presLayoutVars>
          <dgm:bulletEnabled val="1"/>
        </dgm:presLayoutVars>
      </dgm:prSet>
      <dgm:spPr/>
    </dgm:pt>
    <dgm:pt modelId="{B7BFABE6-4292-324C-87B8-5879C129ED91}" type="pres">
      <dgm:prSet presAssocID="{F764121B-6C14-9B48-8CF3-2EE6E09BC130}" presName="sibTrans" presStyleCnt="0"/>
      <dgm:spPr/>
    </dgm:pt>
    <dgm:pt modelId="{29D63922-F1B1-D442-ACA5-37924993AC2A}" type="pres">
      <dgm:prSet presAssocID="{B4B23C6C-4C86-0643-9FA2-ACBFF7653729}" presName="textNode" presStyleLbl="node1" presStyleIdx="5" presStyleCnt="6">
        <dgm:presLayoutVars>
          <dgm:bulletEnabled val="1"/>
        </dgm:presLayoutVars>
      </dgm:prSet>
      <dgm:spPr/>
    </dgm:pt>
  </dgm:ptLst>
  <dgm:cxnLst>
    <dgm:cxn modelId="{50EA1823-8A88-5D46-8809-5D647BD88236}" type="presOf" srcId="{B4B23C6C-4C86-0643-9FA2-ACBFF7653729}" destId="{29D63922-F1B1-D442-ACA5-37924993AC2A}" srcOrd="0" destOrd="0" presId="urn:microsoft.com/office/officeart/2005/8/layout/hProcess9"/>
    <dgm:cxn modelId="{1DD88C24-98AA-EC41-95DA-0883E0D92FF4}" type="presOf" srcId="{844B9DA1-45AB-5942-B0F9-632D5D7C98BF}" destId="{130B7D81-38F1-5B4D-8223-0ED90179FD21}" srcOrd="0" destOrd="0" presId="urn:microsoft.com/office/officeart/2005/8/layout/hProcess9"/>
    <dgm:cxn modelId="{73168964-11BE-0E42-A868-069A50C831D1}" type="presOf" srcId="{C1198FDE-A148-564A-BFA6-412DF82F7605}" destId="{51AA4361-DB45-624A-8763-D3A17EBFCA80}" srcOrd="0" destOrd="0" presId="urn:microsoft.com/office/officeart/2005/8/layout/hProcess9"/>
    <dgm:cxn modelId="{FA7C2C71-62F0-FA43-9BEA-B1964696EE45}" type="presOf" srcId="{F6FE29FD-85EC-1649-93D9-4B99DAD62443}" destId="{DC318F68-1146-7741-854B-3AE37EF19E4F}" srcOrd="0" destOrd="0" presId="urn:microsoft.com/office/officeart/2005/8/layout/hProcess9"/>
    <dgm:cxn modelId="{9ABD8D7B-3FE1-084E-B515-4608BC588B7A}" srcId="{C1198FDE-A148-564A-BFA6-412DF82F7605}" destId="{E6375703-D1A4-C840-ABB7-1E282354A407}" srcOrd="3" destOrd="0" parTransId="{07E6DA1B-8D3C-2042-9B23-8F4952867A9B}" sibTransId="{4F9EF0E5-7245-5344-96E2-FCC99770A0C8}"/>
    <dgm:cxn modelId="{52E5B693-384C-CC41-8BB5-0AF597B18FA8}" srcId="{C1198FDE-A148-564A-BFA6-412DF82F7605}" destId="{F6FE29FD-85EC-1649-93D9-4B99DAD62443}" srcOrd="1" destOrd="0" parTransId="{7D0A783D-7360-854C-93E5-636DEA015992}" sibTransId="{A1EE57CF-E7D3-F840-BB86-602E90A10CC1}"/>
    <dgm:cxn modelId="{06A17298-D626-1047-A1D3-114D09B23DCC}" type="presOf" srcId="{E6375703-D1A4-C840-ABB7-1E282354A407}" destId="{2ED4142B-3532-8942-B72F-1D7DDE29B1D9}" srcOrd="0" destOrd="0" presId="urn:microsoft.com/office/officeart/2005/8/layout/hProcess9"/>
    <dgm:cxn modelId="{3B1EF4A3-72F0-A94F-BC27-BF841B1DC2BD}" srcId="{C1198FDE-A148-564A-BFA6-412DF82F7605}" destId="{60DAF470-F72D-4540-BEB2-F1B8F340D1BB}" srcOrd="4" destOrd="0" parTransId="{15F12C06-B4D6-2848-9788-461C10F4175A}" sibTransId="{F764121B-6C14-9B48-8CF3-2EE6E09BC130}"/>
    <dgm:cxn modelId="{9483ABB1-B95A-0E44-BC81-658C44F3E239}" type="presOf" srcId="{60DAF470-F72D-4540-BEB2-F1B8F340D1BB}" destId="{3E00D052-E55F-AA49-B01A-8B210CEB9D8E}" srcOrd="0" destOrd="0" presId="urn:microsoft.com/office/officeart/2005/8/layout/hProcess9"/>
    <dgm:cxn modelId="{447E65D5-AA8B-AE4C-AFD1-BCE0FC206E80}" srcId="{C1198FDE-A148-564A-BFA6-412DF82F7605}" destId="{935EF24B-17A3-C54A-A0AA-F8320382FC14}" srcOrd="0" destOrd="0" parTransId="{2C76473B-1380-7F44-B0C3-B34E5069668E}" sibTransId="{7EDBAAAF-2415-3744-A261-D464BAB4D992}"/>
    <dgm:cxn modelId="{27BEABFA-0D9B-794F-999A-33404EEB2226}" srcId="{C1198FDE-A148-564A-BFA6-412DF82F7605}" destId="{B4B23C6C-4C86-0643-9FA2-ACBFF7653729}" srcOrd="5" destOrd="0" parTransId="{0A0A8008-1B59-2D45-AF80-6DE242372223}" sibTransId="{B23F5F2C-D05B-DC47-808F-05401C0DAE94}"/>
    <dgm:cxn modelId="{80AB9DFB-B99F-3847-8412-25ACDC39B633}" type="presOf" srcId="{935EF24B-17A3-C54A-A0AA-F8320382FC14}" destId="{187B9118-B098-C447-9677-FC7CD671B5B4}" srcOrd="0" destOrd="0" presId="urn:microsoft.com/office/officeart/2005/8/layout/hProcess9"/>
    <dgm:cxn modelId="{85AE68FE-1C4E-B541-8224-170255EA8122}" srcId="{C1198FDE-A148-564A-BFA6-412DF82F7605}" destId="{844B9DA1-45AB-5942-B0F9-632D5D7C98BF}" srcOrd="2" destOrd="0" parTransId="{68066E9B-A962-5544-8A04-A517D10BC27D}" sibTransId="{8B16BFDB-F428-494F-87C4-93E74829EA4F}"/>
    <dgm:cxn modelId="{1FF02892-CB2A-0B49-99FC-3EA5D5F3EF51}" type="presParOf" srcId="{51AA4361-DB45-624A-8763-D3A17EBFCA80}" destId="{C559D809-7781-8C44-9512-4CA972F32DE8}" srcOrd="0" destOrd="0" presId="urn:microsoft.com/office/officeart/2005/8/layout/hProcess9"/>
    <dgm:cxn modelId="{89D47DBB-7DE1-5349-8ABC-AE5FBAA0309B}" type="presParOf" srcId="{51AA4361-DB45-624A-8763-D3A17EBFCA80}" destId="{7F039A89-C20C-564A-9530-BB4E0DC900DF}" srcOrd="1" destOrd="0" presId="urn:microsoft.com/office/officeart/2005/8/layout/hProcess9"/>
    <dgm:cxn modelId="{20A38009-D8A8-7544-BC16-A1101CF6AC02}" type="presParOf" srcId="{7F039A89-C20C-564A-9530-BB4E0DC900DF}" destId="{187B9118-B098-C447-9677-FC7CD671B5B4}" srcOrd="0" destOrd="0" presId="urn:microsoft.com/office/officeart/2005/8/layout/hProcess9"/>
    <dgm:cxn modelId="{0DD5C6B6-F05C-C746-BB4B-3192DB13199D}" type="presParOf" srcId="{7F039A89-C20C-564A-9530-BB4E0DC900DF}" destId="{22A269CB-4C95-4E48-9FC7-21865F324E84}" srcOrd="1" destOrd="0" presId="urn:microsoft.com/office/officeart/2005/8/layout/hProcess9"/>
    <dgm:cxn modelId="{7462A573-6613-3144-B233-334E2D833C29}" type="presParOf" srcId="{7F039A89-C20C-564A-9530-BB4E0DC900DF}" destId="{DC318F68-1146-7741-854B-3AE37EF19E4F}" srcOrd="2" destOrd="0" presId="urn:microsoft.com/office/officeart/2005/8/layout/hProcess9"/>
    <dgm:cxn modelId="{637C6D7C-8ED0-A84A-9F37-333C2AB46D23}" type="presParOf" srcId="{7F039A89-C20C-564A-9530-BB4E0DC900DF}" destId="{355DB611-9690-B44F-A12D-9EEE6ADA3269}" srcOrd="3" destOrd="0" presId="urn:microsoft.com/office/officeart/2005/8/layout/hProcess9"/>
    <dgm:cxn modelId="{69B18D02-DD2D-C54E-A35A-75E6C0C54BDD}" type="presParOf" srcId="{7F039A89-C20C-564A-9530-BB4E0DC900DF}" destId="{130B7D81-38F1-5B4D-8223-0ED90179FD21}" srcOrd="4" destOrd="0" presId="urn:microsoft.com/office/officeart/2005/8/layout/hProcess9"/>
    <dgm:cxn modelId="{5971C2E3-8893-884B-A44C-462E32FE45EA}" type="presParOf" srcId="{7F039A89-C20C-564A-9530-BB4E0DC900DF}" destId="{5603A932-3A48-D741-AAEE-AD055864A992}" srcOrd="5" destOrd="0" presId="urn:microsoft.com/office/officeart/2005/8/layout/hProcess9"/>
    <dgm:cxn modelId="{59A5B057-E872-204B-A1B0-69E601FD1E25}" type="presParOf" srcId="{7F039A89-C20C-564A-9530-BB4E0DC900DF}" destId="{2ED4142B-3532-8942-B72F-1D7DDE29B1D9}" srcOrd="6" destOrd="0" presId="urn:microsoft.com/office/officeart/2005/8/layout/hProcess9"/>
    <dgm:cxn modelId="{D8D6F2FB-3065-6943-B60A-11AD7BCA3CD1}" type="presParOf" srcId="{7F039A89-C20C-564A-9530-BB4E0DC900DF}" destId="{23404917-E8FC-A643-91F6-6E8FD74970B6}" srcOrd="7" destOrd="0" presId="urn:microsoft.com/office/officeart/2005/8/layout/hProcess9"/>
    <dgm:cxn modelId="{278E599C-C44B-2A41-8A24-2495169572CD}" type="presParOf" srcId="{7F039A89-C20C-564A-9530-BB4E0DC900DF}" destId="{3E00D052-E55F-AA49-B01A-8B210CEB9D8E}" srcOrd="8" destOrd="0" presId="urn:microsoft.com/office/officeart/2005/8/layout/hProcess9"/>
    <dgm:cxn modelId="{7281468F-2B7D-EA46-94F4-E4BF113B0B3A}" type="presParOf" srcId="{7F039A89-C20C-564A-9530-BB4E0DC900DF}" destId="{B7BFABE6-4292-324C-87B8-5879C129ED91}" srcOrd="9" destOrd="0" presId="urn:microsoft.com/office/officeart/2005/8/layout/hProcess9"/>
    <dgm:cxn modelId="{C7E9F719-1E09-484B-9AC6-3AD7CE88FB98}" type="presParOf" srcId="{7F039A89-C20C-564A-9530-BB4E0DC900DF}" destId="{29D63922-F1B1-D442-ACA5-37924993AC2A}"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619D2E9-C640-5B45-A890-2E2F7E892A6B}" type="doc">
      <dgm:prSet loTypeId="urn:microsoft.com/office/officeart/2005/8/layout/hProcess9" loCatId="process" qsTypeId="urn:microsoft.com/office/officeart/2005/8/quickstyle/simple1" qsCatId="simple" csTypeId="urn:microsoft.com/office/officeart/2005/8/colors/colorful5" csCatId="colorful"/>
      <dgm:spPr/>
      <dgm:t>
        <a:bodyPr/>
        <a:lstStyle/>
        <a:p>
          <a:endParaRPr lang="en-GB"/>
        </a:p>
      </dgm:t>
    </dgm:pt>
    <dgm:pt modelId="{4FA927EC-77B2-3E49-9A33-E783A96C6EEF}">
      <dgm:prSet/>
      <dgm:spPr/>
      <dgm:t>
        <a:bodyPr/>
        <a:lstStyle/>
        <a:p>
          <a:r>
            <a:rPr lang="en-GB" dirty="0"/>
            <a:t>The parties must agree to the mediation in order for it to be successful. Parties are less inclined to engage in discussion or commit to the mediation process without consent. </a:t>
          </a:r>
        </a:p>
      </dgm:t>
    </dgm:pt>
    <dgm:pt modelId="{D0579450-E8FB-1142-9225-68C916771C1D}" type="parTrans" cxnId="{54BF347C-B36B-B846-A0BE-208BB98ADCA6}">
      <dgm:prSet/>
      <dgm:spPr/>
      <dgm:t>
        <a:bodyPr/>
        <a:lstStyle/>
        <a:p>
          <a:endParaRPr lang="en-GB"/>
        </a:p>
      </dgm:t>
    </dgm:pt>
    <dgm:pt modelId="{1DC5D2A2-8A6C-F74B-990C-748C93EB35C6}" type="sibTrans" cxnId="{54BF347C-B36B-B846-A0BE-208BB98ADCA6}">
      <dgm:prSet/>
      <dgm:spPr/>
      <dgm:t>
        <a:bodyPr/>
        <a:lstStyle/>
        <a:p>
          <a:endParaRPr lang="en-GB"/>
        </a:p>
      </dgm:t>
    </dgm:pt>
    <dgm:pt modelId="{361E697D-B425-B346-956F-1F1E6FAAA638}">
      <dgm:prSet/>
      <dgm:spPr/>
      <dgm:t>
        <a:bodyPr/>
        <a:lstStyle/>
        <a:p>
          <a:r>
            <a:rPr lang="en-GB"/>
            <a:t>To build the environment for mediation and ensure that everyone has a solid knowledge of it, multicultural mediators must cultivate consent.</a:t>
          </a:r>
        </a:p>
      </dgm:t>
    </dgm:pt>
    <dgm:pt modelId="{95FDA81F-3ACE-9349-B77F-CF6A986506BF}" type="parTrans" cxnId="{53ED1226-C1E8-6A42-81A9-F3C999DD660B}">
      <dgm:prSet/>
      <dgm:spPr/>
      <dgm:t>
        <a:bodyPr/>
        <a:lstStyle/>
        <a:p>
          <a:endParaRPr lang="en-GB"/>
        </a:p>
      </dgm:t>
    </dgm:pt>
    <dgm:pt modelId="{38F7AA8E-1723-9946-90F4-CCE48F4F00FC}" type="sibTrans" cxnId="{53ED1226-C1E8-6A42-81A9-F3C999DD660B}">
      <dgm:prSet/>
      <dgm:spPr/>
      <dgm:t>
        <a:bodyPr/>
        <a:lstStyle/>
        <a:p>
          <a:endParaRPr lang="en-GB"/>
        </a:p>
      </dgm:t>
    </dgm:pt>
    <dgm:pt modelId="{5514F8B1-C8A5-1846-A72B-AF74E19802A6}">
      <dgm:prSet/>
      <dgm:spPr/>
      <dgm:t>
        <a:bodyPr/>
        <a:lstStyle/>
        <a:p>
          <a:r>
            <a:rPr lang="en-GB"/>
            <a:t>Build trust between the parties to the conflict, between the mediator and the parties, and confidence in the mediation process by implementing confidence-boosting strategies at various phases. </a:t>
          </a:r>
        </a:p>
      </dgm:t>
    </dgm:pt>
    <dgm:pt modelId="{CFC47C97-F780-AF49-AB34-74C9A09366B0}" type="parTrans" cxnId="{6AABD65C-5923-F84F-8E49-E27577B85B99}">
      <dgm:prSet/>
      <dgm:spPr/>
      <dgm:t>
        <a:bodyPr/>
        <a:lstStyle/>
        <a:p>
          <a:endParaRPr lang="en-GB"/>
        </a:p>
      </dgm:t>
    </dgm:pt>
    <dgm:pt modelId="{CC444B89-BB74-A046-88AA-93F731BE4485}" type="sibTrans" cxnId="{6AABD65C-5923-F84F-8E49-E27577B85B99}">
      <dgm:prSet/>
      <dgm:spPr/>
      <dgm:t>
        <a:bodyPr/>
        <a:lstStyle/>
        <a:p>
          <a:endParaRPr lang="en-GB"/>
        </a:p>
      </dgm:t>
    </dgm:pt>
    <dgm:pt modelId="{9D27B552-5ACF-BA4E-AE34-92EE3FB64DE3}">
      <dgm:prSet/>
      <dgm:spPr/>
      <dgm:t>
        <a:bodyPr/>
        <a:lstStyle/>
        <a:p>
          <a:r>
            <a:rPr lang="en-GB"/>
            <a:t>Respect confidentiality while administering the mediation process in a consistent, open, and impartial manner. </a:t>
          </a:r>
        </a:p>
      </dgm:t>
    </dgm:pt>
    <dgm:pt modelId="{7BEBCF5C-B4FB-7445-A578-A8FF637AC587}" type="parTrans" cxnId="{4A68FAA6-F945-2942-A615-FF81A9C62374}">
      <dgm:prSet/>
      <dgm:spPr/>
      <dgm:t>
        <a:bodyPr/>
        <a:lstStyle/>
        <a:p>
          <a:endParaRPr lang="en-GB"/>
        </a:p>
      </dgm:t>
    </dgm:pt>
    <dgm:pt modelId="{22540ABB-FD78-3A41-8975-3D3278FC638F}" type="sibTrans" cxnId="{4A68FAA6-F945-2942-A615-FF81A9C62374}">
      <dgm:prSet/>
      <dgm:spPr/>
      <dgm:t>
        <a:bodyPr/>
        <a:lstStyle/>
        <a:p>
          <a:endParaRPr lang="en-GB"/>
        </a:p>
      </dgm:t>
    </dgm:pt>
    <dgm:pt modelId="{70137CE0-69AD-FB47-BC09-30CF2476E4B4}">
      <dgm:prSet/>
      <dgm:spPr/>
      <dgm:t>
        <a:bodyPr/>
        <a:lstStyle/>
        <a:p>
          <a:r>
            <a:rPr lang="en-GB"/>
            <a:t>Regularly evaluate if there is enough consent for the process, and be ready for changes in consent during the mediation.</a:t>
          </a:r>
        </a:p>
      </dgm:t>
    </dgm:pt>
    <dgm:pt modelId="{DAA0FBBF-E206-FD43-A63A-DB44DF3FF71E}" type="parTrans" cxnId="{6FC5913B-6ED3-2F41-A051-B40C51ADD418}">
      <dgm:prSet/>
      <dgm:spPr/>
      <dgm:t>
        <a:bodyPr/>
        <a:lstStyle/>
        <a:p>
          <a:endParaRPr lang="en-GB"/>
        </a:p>
      </dgm:t>
    </dgm:pt>
    <dgm:pt modelId="{E9F4B6EC-31F5-4049-9BE0-A2605C3A0343}" type="sibTrans" cxnId="{6FC5913B-6ED3-2F41-A051-B40C51ADD418}">
      <dgm:prSet/>
      <dgm:spPr/>
      <dgm:t>
        <a:bodyPr/>
        <a:lstStyle/>
        <a:p>
          <a:endParaRPr lang="en-GB"/>
        </a:p>
      </dgm:t>
    </dgm:pt>
    <dgm:pt modelId="{05547893-EFB3-1847-BA54-2F34183D5D21}" type="pres">
      <dgm:prSet presAssocID="{A619D2E9-C640-5B45-A890-2E2F7E892A6B}" presName="CompostProcess" presStyleCnt="0">
        <dgm:presLayoutVars>
          <dgm:dir/>
          <dgm:resizeHandles val="exact"/>
        </dgm:presLayoutVars>
      </dgm:prSet>
      <dgm:spPr/>
    </dgm:pt>
    <dgm:pt modelId="{597B4427-9F0D-014B-B903-3D338DB41A45}" type="pres">
      <dgm:prSet presAssocID="{A619D2E9-C640-5B45-A890-2E2F7E892A6B}" presName="arrow" presStyleLbl="bgShp" presStyleIdx="0" presStyleCnt="1"/>
      <dgm:spPr/>
    </dgm:pt>
    <dgm:pt modelId="{5D7E6AC3-2B91-4545-ABB0-018A8227F683}" type="pres">
      <dgm:prSet presAssocID="{A619D2E9-C640-5B45-A890-2E2F7E892A6B}" presName="linearProcess" presStyleCnt="0"/>
      <dgm:spPr/>
    </dgm:pt>
    <dgm:pt modelId="{CD1B90DE-38C1-734E-A659-4238C8540518}" type="pres">
      <dgm:prSet presAssocID="{4FA927EC-77B2-3E49-9A33-E783A96C6EEF}" presName="textNode" presStyleLbl="node1" presStyleIdx="0" presStyleCnt="5">
        <dgm:presLayoutVars>
          <dgm:bulletEnabled val="1"/>
        </dgm:presLayoutVars>
      </dgm:prSet>
      <dgm:spPr/>
    </dgm:pt>
    <dgm:pt modelId="{824A116F-A380-874C-A339-F417599AC29C}" type="pres">
      <dgm:prSet presAssocID="{1DC5D2A2-8A6C-F74B-990C-748C93EB35C6}" presName="sibTrans" presStyleCnt="0"/>
      <dgm:spPr/>
    </dgm:pt>
    <dgm:pt modelId="{C71F521C-8414-4645-8771-481EF3A57306}" type="pres">
      <dgm:prSet presAssocID="{361E697D-B425-B346-956F-1F1E6FAAA638}" presName="textNode" presStyleLbl="node1" presStyleIdx="1" presStyleCnt="5">
        <dgm:presLayoutVars>
          <dgm:bulletEnabled val="1"/>
        </dgm:presLayoutVars>
      </dgm:prSet>
      <dgm:spPr/>
    </dgm:pt>
    <dgm:pt modelId="{3CD8A8C5-59A2-3243-A91A-955080209294}" type="pres">
      <dgm:prSet presAssocID="{38F7AA8E-1723-9946-90F4-CCE48F4F00FC}" presName="sibTrans" presStyleCnt="0"/>
      <dgm:spPr/>
    </dgm:pt>
    <dgm:pt modelId="{7E41A054-8637-B945-9DAD-CC26DE42559A}" type="pres">
      <dgm:prSet presAssocID="{5514F8B1-C8A5-1846-A72B-AF74E19802A6}" presName="textNode" presStyleLbl="node1" presStyleIdx="2" presStyleCnt="5">
        <dgm:presLayoutVars>
          <dgm:bulletEnabled val="1"/>
        </dgm:presLayoutVars>
      </dgm:prSet>
      <dgm:spPr/>
    </dgm:pt>
    <dgm:pt modelId="{63A0CD77-497A-6E48-90F0-8DF7D17DB950}" type="pres">
      <dgm:prSet presAssocID="{CC444B89-BB74-A046-88AA-93F731BE4485}" presName="sibTrans" presStyleCnt="0"/>
      <dgm:spPr/>
    </dgm:pt>
    <dgm:pt modelId="{AA781AA5-B6C7-F94B-87A1-55A7CB02B42A}" type="pres">
      <dgm:prSet presAssocID="{9D27B552-5ACF-BA4E-AE34-92EE3FB64DE3}" presName="textNode" presStyleLbl="node1" presStyleIdx="3" presStyleCnt="5">
        <dgm:presLayoutVars>
          <dgm:bulletEnabled val="1"/>
        </dgm:presLayoutVars>
      </dgm:prSet>
      <dgm:spPr/>
    </dgm:pt>
    <dgm:pt modelId="{4A86D173-C1D9-3545-BF94-842595F4D09A}" type="pres">
      <dgm:prSet presAssocID="{22540ABB-FD78-3A41-8975-3D3278FC638F}" presName="sibTrans" presStyleCnt="0"/>
      <dgm:spPr/>
    </dgm:pt>
    <dgm:pt modelId="{F2603B04-FC06-CB4E-87C7-324FBFB6BC9A}" type="pres">
      <dgm:prSet presAssocID="{70137CE0-69AD-FB47-BC09-30CF2476E4B4}" presName="textNode" presStyleLbl="node1" presStyleIdx="4" presStyleCnt="5">
        <dgm:presLayoutVars>
          <dgm:bulletEnabled val="1"/>
        </dgm:presLayoutVars>
      </dgm:prSet>
      <dgm:spPr/>
    </dgm:pt>
  </dgm:ptLst>
  <dgm:cxnLst>
    <dgm:cxn modelId="{C2B2F51E-DEAC-554A-887D-10C99C71873C}" type="presOf" srcId="{70137CE0-69AD-FB47-BC09-30CF2476E4B4}" destId="{F2603B04-FC06-CB4E-87C7-324FBFB6BC9A}" srcOrd="0" destOrd="0" presId="urn:microsoft.com/office/officeart/2005/8/layout/hProcess9"/>
    <dgm:cxn modelId="{53ED1226-C1E8-6A42-81A9-F3C999DD660B}" srcId="{A619D2E9-C640-5B45-A890-2E2F7E892A6B}" destId="{361E697D-B425-B346-956F-1F1E6FAAA638}" srcOrd="1" destOrd="0" parTransId="{95FDA81F-3ACE-9349-B77F-CF6A986506BF}" sibTransId="{38F7AA8E-1723-9946-90F4-CCE48F4F00FC}"/>
    <dgm:cxn modelId="{6C5BE027-B144-8C49-A72B-3CFD1D9308D2}" type="presOf" srcId="{5514F8B1-C8A5-1846-A72B-AF74E19802A6}" destId="{7E41A054-8637-B945-9DAD-CC26DE42559A}" srcOrd="0" destOrd="0" presId="urn:microsoft.com/office/officeart/2005/8/layout/hProcess9"/>
    <dgm:cxn modelId="{BB3B052B-D28C-7348-B38C-43C8EA29A4B1}" type="presOf" srcId="{A619D2E9-C640-5B45-A890-2E2F7E892A6B}" destId="{05547893-EFB3-1847-BA54-2F34183D5D21}" srcOrd="0" destOrd="0" presId="urn:microsoft.com/office/officeart/2005/8/layout/hProcess9"/>
    <dgm:cxn modelId="{6FC5913B-6ED3-2F41-A051-B40C51ADD418}" srcId="{A619D2E9-C640-5B45-A890-2E2F7E892A6B}" destId="{70137CE0-69AD-FB47-BC09-30CF2476E4B4}" srcOrd="4" destOrd="0" parTransId="{DAA0FBBF-E206-FD43-A63A-DB44DF3FF71E}" sibTransId="{E9F4B6EC-31F5-4049-9BE0-A2605C3A0343}"/>
    <dgm:cxn modelId="{4E253F48-A50C-1F41-8AE4-103C4E8762FA}" type="presOf" srcId="{4FA927EC-77B2-3E49-9A33-E783A96C6EEF}" destId="{CD1B90DE-38C1-734E-A659-4238C8540518}" srcOrd="0" destOrd="0" presId="urn:microsoft.com/office/officeart/2005/8/layout/hProcess9"/>
    <dgm:cxn modelId="{6AABD65C-5923-F84F-8E49-E27577B85B99}" srcId="{A619D2E9-C640-5B45-A890-2E2F7E892A6B}" destId="{5514F8B1-C8A5-1846-A72B-AF74E19802A6}" srcOrd="2" destOrd="0" parTransId="{CFC47C97-F780-AF49-AB34-74C9A09366B0}" sibTransId="{CC444B89-BB74-A046-88AA-93F731BE4485}"/>
    <dgm:cxn modelId="{54BF347C-B36B-B846-A0BE-208BB98ADCA6}" srcId="{A619D2E9-C640-5B45-A890-2E2F7E892A6B}" destId="{4FA927EC-77B2-3E49-9A33-E783A96C6EEF}" srcOrd="0" destOrd="0" parTransId="{D0579450-E8FB-1142-9225-68C916771C1D}" sibTransId="{1DC5D2A2-8A6C-F74B-990C-748C93EB35C6}"/>
    <dgm:cxn modelId="{BD42B687-B951-0A4F-99BD-0D6E85EB4BDD}" type="presOf" srcId="{361E697D-B425-B346-956F-1F1E6FAAA638}" destId="{C71F521C-8414-4645-8771-481EF3A57306}" srcOrd="0" destOrd="0" presId="urn:microsoft.com/office/officeart/2005/8/layout/hProcess9"/>
    <dgm:cxn modelId="{2FA5BE9C-DF89-8B48-B6A4-839FB2F3CE45}" type="presOf" srcId="{9D27B552-5ACF-BA4E-AE34-92EE3FB64DE3}" destId="{AA781AA5-B6C7-F94B-87A1-55A7CB02B42A}" srcOrd="0" destOrd="0" presId="urn:microsoft.com/office/officeart/2005/8/layout/hProcess9"/>
    <dgm:cxn modelId="{4A68FAA6-F945-2942-A615-FF81A9C62374}" srcId="{A619D2E9-C640-5B45-A890-2E2F7E892A6B}" destId="{9D27B552-5ACF-BA4E-AE34-92EE3FB64DE3}" srcOrd="3" destOrd="0" parTransId="{7BEBCF5C-B4FB-7445-A578-A8FF637AC587}" sibTransId="{22540ABB-FD78-3A41-8975-3D3278FC638F}"/>
    <dgm:cxn modelId="{34D75EA6-4CA1-3B4D-8DF7-BF85E6761120}" type="presParOf" srcId="{05547893-EFB3-1847-BA54-2F34183D5D21}" destId="{597B4427-9F0D-014B-B903-3D338DB41A45}" srcOrd="0" destOrd="0" presId="urn:microsoft.com/office/officeart/2005/8/layout/hProcess9"/>
    <dgm:cxn modelId="{8DD44DB0-7FB3-8E48-96E6-2B003E848D0A}" type="presParOf" srcId="{05547893-EFB3-1847-BA54-2F34183D5D21}" destId="{5D7E6AC3-2B91-4545-ABB0-018A8227F683}" srcOrd="1" destOrd="0" presId="urn:microsoft.com/office/officeart/2005/8/layout/hProcess9"/>
    <dgm:cxn modelId="{648A3870-855A-354E-B4EA-794A0509FFFA}" type="presParOf" srcId="{5D7E6AC3-2B91-4545-ABB0-018A8227F683}" destId="{CD1B90DE-38C1-734E-A659-4238C8540518}" srcOrd="0" destOrd="0" presId="urn:microsoft.com/office/officeart/2005/8/layout/hProcess9"/>
    <dgm:cxn modelId="{BF0A4A8A-4556-4349-9D38-909CEDBBB761}" type="presParOf" srcId="{5D7E6AC3-2B91-4545-ABB0-018A8227F683}" destId="{824A116F-A380-874C-A339-F417599AC29C}" srcOrd="1" destOrd="0" presId="urn:microsoft.com/office/officeart/2005/8/layout/hProcess9"/>
    <dgm:cxn modelId="{3C6B159A-8122-324D-84AD-20F09D1E39B8}" type="presParOf" srcId="{5D7E6AC3-2B91-4545-ABB0-018A8227F683}" destId="{C71F521C-8414-4645-8771-481EF3A57306}" srcOrd="2" destOrd="0" presId="urn:microsoft.com/office/officeart/2005/8/layout/hProcess9"/>
    <dgm:cxn modelId="{32B3EF41-9A19-C241-A566-27AA1ADDC4D0}" type="presParOf" srcId="{5D7E6AC3-2B91-4545-ABB0-018A8227F683}" destId="{3CD8A8C5-59A2-3243-A91A-955080209294}" srcOrd="3" destOrd="0" presId="urn:microsoft.com/office/officeart/2005/8/layout/hProcess9"/>
    <dgm:cxn modelId="{7E63B4A0-8749-CB4B-88C4-B9BD79E02330}" type="presParOf" srcId="{5D7E6AC3-2B91-4545-ABB0-018A8227F683}" destId="{7E41A054-8637-B945-9DAD-CC26DE42559A}" srcOrd="4" destOrd="0" presId="urn:microsoft.com/office/officeart/2005/8/layout/hProcess9"/>
    <dgm:cxn modelId="{F96A6671-602F-374C-8797-8DF563EA7BC8}" type="presParOf" srcId="{5D7E6AC3-2B91-4545-ABB0-018A8227F683}" destId="{63A0CD77-497A-6E48-90F0-8DF7D17DB950}" srcOrd="5" destOrd="0" presId="urn:microsoft.com/office/officeart/2005/8/layout/hProcess9"/>
    <dgm:cxn modelId="{532FEBF6-4DFD-9448-89FA-07C46CF6134F}" type="presParOf" srcId="{5D7E6AC3-2B91-4545-ABB0-018A8227F683}" destId="{AA781AA5-B6C7-F94B-87A1-55A7CB02B42A}" srcOrd="6" destOrd="0" presId="urn:microsoft.com/office/officeart/2005/8/layout/hProcess9"/>
    <dgm:cxn modelId="{60386F32-DE00-0E4D-B9D7-B3C62125C1CC}" type="presParOf" srcId="{5D7E6AC3-2B91-4545-ABB0-018A8227F683}" destId="{4A86D173-C1D9-3545-BF94-842595F4D09A}" srcOrd="7" destOrd="0" presId="urn:microsoft.com/office/officeart/2005/8/layout/hProcess9"/>
    <dgm:cxn modelId="{F1DFF1C8-F7C8-2B45-BDEE-CE4ABFE3E3F8}" type="presParOf" srcId="{5D7E6AC3-2B91-4545-ABB0-018A8227F683}" destId="{F2603B04-FC06-CB4E-87C7-324FBFB6BC9A}"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D08F018-577C-6A4B-B429-CA47014FA19E}" type="doc">
      <dgm:prSet loTypeId="urn:microsoft.com/office/officeart/2005/8/layout/hProcess9" loCatId="process" qsTypeId="urn:microsoft.com/office/officeart/2005/8/quickstyle/simple1" qsCatId="simple" csTypeId="urn:microsoft.com/office/officeart/2005/8/colors/colorful5" csCatId="colorful"/>
      <dgm:spPr/>
      <dgm:t>
        <a:bodyPr/>
        <a:lstStyle/>
        <a:p>
          <a:endParaRPr lang="en-GB"/>
        </a:p>
      </dgm:t>
    </dgm:pt>
    <dgm:pt modelId="{BE3E0A4E-F4FC-694B-B8C7-C9E689F3055E}">
      <dgm:prSet/>
      <dgm:spPr/>
      <dgm:t>
        <a:bodyPr/>
        <a:lstStyle/>
        <a:p>
          <a:r>
            <a:rPr lang="en-GB"/>
            <a:t>The degree to which the needs and opinions of disputing parties and other interested parties are acknowledged and integrated into the mediation process and its results is referred to as inclusivity. </a:t>
          </a:r>
        </a:p>
      </dgm:t>
    </dgm:pt>
    <dgm:pt modelId="{7483532F-E973-914D-81DA-3D2BFA8BD90D}" type="parTrans" cxnId="{398D08FC-8F30-E644-9F79-EF2330DC2B34}">
      <dgm:prSet/>
      <dgm:spPr/>
      <dgm:t>
        <a:bodyPr/>
        <a:lstStyle/>
        <a:p>
          <a:endParaRPr lang="en-GB"/>
        </a:p>
      </dgm:t>
    </dgm:pt>
    <dgm:pt modelId="{C08F1E6B-2EAA-B74F-806F-F17696EB5813}" type="sibTrans" cxnId="{398D08FC-8F30-E644-9F79-EF2330DC2B34}">
      <dgm:prSet/>
      <dgm:spPr/>
      <dgm:t>
        <a:bodyPr/>
        <a:lstStyle/>
        <a:p>
          <a:endParaRPr lang="en-GB"/>
        </a:p>
      </dgm:t>
    </dgm:pt>
    <dgm:pt modelId="{2A28B2D6-9309-204D-8371-AEC3464DFCB8}">
      <dgm:prSet/>
      <dgm:spPr/>
      <dgm:t>
        <a:bodyPr/>
        <a:lstStyle/>
        <a:p>
          <a:r>
            <a:rPr lang="en-GB"/>
            <a:t>The core causes of conflict are more likely to be found and treated through an inclusive process, and it will also guarantee that the demands of the impacted populations are met. </a:t>
          </a:r>
        </a:p>
      </dgm:t>
    </dgm:pt>
    <dgm:pt modelId="{5AF9C567-CF31-3641-AC1D-D1DD7AE37576}" type="parTrans" cxnId="{7FCC9C4C-744B-324E-BCC1-D1A379C26AEB}">
      <dgm:prSet/>
      <dgm:spPr/>
      <dgm:t>
        <a:bodyPr/>
        <a:lstStyle/>
        <a:p>
          <a:endParaRPr lang="en-GB"/>
        </a:p>
      </dgm:t>
    </dgm:pt>
    <dgm:pt modelId="{3026ED64-50F5-524F-8F3B-778148313F2C}" type="sibTrans" cxnId="{7FCC9C4C-744B-324E-BCC1-D1A379C26AEB}">
      <dgm:prSet/>
      <dgm:spPr/>
      <dgm:t>
        <a:bodyPr/>
        <a:lstStyle/>
        <a:p>
          <a:endParaRPr lang="en-GB"/>
        </a:p>
      </dgm:t>
    </dgm:pt>
    <dgm:pt modelId="{723D46D8-61B9-0745-A247-69E56A60FA29}">
      <dgm:prSet/>
      <dgm:spPr/>
      <dgm:t>
        <a:bodyPr/>
        <a:lstStyle/>
        <a:p>
          <a:r>
            <a:rPr lang="en-GB"/>
            <a:t>Moreover, inclusivity strengthens the legitimacy and sense of national ownership of the peace agreement and its execution. </a:t>
          </a:r>
        </a:p>
      </dgm:t>
    </dgm:pt>
    <dgm:pt modelId="{6EF33BC0-9C75-2C43-BF93-185A260F7A9C}" type="parTrans" cxnId="{C55B7069-A82B-1A4F-ACF1-778E803C2256}">
      <dgm:prSet/>
      <dgm:spPr/>
      <dgm:t>
        <a:bodyPr/>
        <a:lstStyle/>
        <a:p>
          <a:endParaRPr lang="en-GB"/>
        </a:p>
      </dgm:t>
    </dgm:pt>
    <dgm:pt modelId="{DEBD76D9-34D0-3B46-A9D4-CD51B435D7F7}" type="sibTrans" cxnId="{C55B7069-A82B-1A4F-ACF1-778E803C2256}">
      <dgm:prSet/>
      <dgm:spPr/>
      <dgm:t>
        <a:bodyPr/>
        <a:lstStyle/>
        <a:p>
          <a:endParaRPr lang="en-GB"/>
        </a:p>
      </dgm:t>
    </dgm:pt>
    <dgm:pt modelId="{ABB8A951-5532-9147-968B-055F692AE592}">
      <dgm:prSet/>
      <dgm:spPr/>
      <dgm:t>
        <a:bodyPr/>
        <a:lstStyle/>
        <a:p>
          <a:r>
            <a:rPr lang="en-GB" dirty="0"/>
            <a:t>A permanent peace that takes into account the demands of everyone affected by the conflict requires a certain level of inclusiveness, which mediators should determine based on a thorough mapping of all conflict parties and stakeholders. </a:t>
          </a:r>
        </a:p>
      </dgm:t>
    </dgm:pt>
    <dgm:pt modelId="{0918803C-331E-5D4A-8E88-B02EA9DAD618}" type="parTrans" cxnId="{35061561-D391-8C45-93E5-01C4E7DE44AD}">
      <dgm:prSet/>
      <dgm:spPr/>
      <dgm:t>
        <a:bodyPr/>
        <a:lstStyle/>
        <a:p>
          <a:endParaRPr lang="en-GB"/>
        </a:p>
      </dgm:t>
    </dgm:pt>
    <dgm:pt modelId="{150B4ACC-75E4-7C41-9A34-CE1BD9F1F598}" type="sibTrans" cxnId="{35061561-D391-8C45-93E5-01C4E7DE44AD}">
      <dgm:prSet/>
      <dgm:spPr/>
      <dgm:t>
        <a:bodyPr/>
        <a:lstStyle/>
        <a:p>
          <a:endParaRPr lang="en-GB"/>
        </a:p>
      </dgm:t>
    </dgm:pt>
    <dgm:pt modelId="{0725F80A-B98E-C140-9A8B-49F4A0D58DEA}" type="pres">
      <dgm:prSet presAssocID="{2D08F018-577C-6A4B-B429-CA47014FA19E}" presName="CompostProcess" presStyleCnt="0">
        <dgm:presLayoutVars>
          <dgm:dir/>
          <dgm:resizeHandles val="exact"/>
        </dgm:presLayoutVars>
      </dgm:prSet>
      <dgm:spPr/>
    </dgm:pt>
    <dgm:pt modelId="{1D8F3075-46A8-884D-8132-ED9794A974CD}" type="pres">
      <dgm:prSet presAssocID="{2D08F018-577C-6A4B-B429-CA47014FA19E}" presName="arrow" presStyleLbl="bgShp" presStyleIdx="0" presStyleCnt="1"/>
      <dgm:spPr/>
    </dgm:pt>
    <dgm:pt modelId="{95384DAF-8D77-0B4F-9965-D78F1569B234}" type="pres">
      <dgm:prSet presAssocID="{2D08F018-577C-6A4B-B429-CA47014FA19E}" presName="linearProcess" presStyleCnt="0"/>
      <dgm:spPr/>
    </dgm:pt>
    <dgm:pt modelId="{DE534014-86A6-5944-846E-10B89AFE83C9}" type="pres">
      <dgm:prSet presAssocID="{BE3E0A4E-F4FC-694B-B8C7-C9E689F3055E}" presName="textNode" presStyleLbl="node1" presStyleIdx="0" presStyleCnt="4">
        <dgm:presLayoutVars>
          <dgm:bulletEnabled val="1"/>
        </dgm:presLayoutVars>
      </dgm:prSet>
      <dgm:spPr/>
    </dgm:pt>
    <dgm:pt modelId="{C9128DEB-E0CE-7641-A74B-26758F5EA4AA}" type="pres">
      <dgm:prSet presAssocID="{C08F1E6B-2EAA-B74F-806F-F17696EB5813}" presName="sibTrans" presStyleCnt="0"/>
      <dgm:spPr/>
    </dgm:pt>
    <dgm:pt modelId="{7DAF021D-1429-3B43-A867-6EFC158D7104}" type="pres">
      <dgm:prSet presAssocID="{2A28B2D6-9309-204D-8371-AEC3464DFCB8}" presName="textNode" presStyleLbl="node1" presStyleIdx="1" presStyleCnt="4">
        <dgm:presLayoutVars>
          <dgm:bulletEnabled val="1"/>
        </dgm:presLayoutVars>
      </dgm:prSet>
      <dgm:spPr/>
    </dgm:pt>
    <dgm:pt modelId="{805EFD2B-776C-C448-A21A-1E33A6EABC38}" type="pres">
      <dgm:prSet presAssocID="{3026ED64-50F5-524F-8F3B-778148313F2C}" presName="sibTrans" presStyleCnt="0"/>
      <dgm:spPr/>
    </dgm:pt>
    <dgm:pt modelId="{7566E0BB-F404-5348-839D-2AD2AFAD315C}" type="pres">
      <dgm:prSet presAssocID="{723D46D8-61B9-0745-A247-69E56A60FA29}" presName="textNode" presStyleLbl="node1" presStyleIdx="2" presStyleCnt="4">
        <dgm:presLayoutVars>
          <dgm:bulletEnabled val="1"/>
        </dgm:presLayoutVars>
      </dgm:prSet>
      <dgm:spPr/>
    </dgm:pt>
    <dgm:pt modelId="{8C15E1A3-99B3-C44A-A0CC-133E29D482B3}" type="pres">
      <dgm:prSet presAssocID="{DEBD76D9-34D0-3B46-A9D4-CD51B435D7F7}" presName="sibTrans" presStyleCnt="0"/>
      <dgm:spPr/>
    </dgm:pt>
    <dgm:pt modelId="{1913DAC7-73A3-F84C-AB5B-C67E7965904F}" type="pres">
      <dgm:prSet presAssocID="{ABB8A951-5532-9147-968B-055F692AE592}" presName="textNode" presStyleLbl="node1" presStyleIdx="3" presStyleCnt="4">
        <dgm:presLayoutVars>
          <dgm:bulletEnabled val="1"/>
        </dgm:presLayoutVars>
      </dgm:prSet>
      <dgm:spPr/>
    </dgm:pt>
  </dgm:ptLst>
  <dgm:cxnLst>
    <dgm:cxn modelId="{273FD622-B958-3D4D-BD75-EB98A76A27E0}" type="presOf" srcId="{2A28B2D6-9309-204D-8371-AEC3464DFCB8}" destId="{7DAF021D-1429-3B43-A867-6EFC158D7104}" srcOrd="0" destOrd="0" presId="urn:microsoft.com/office/officeart/2005/8/layout/hProcess9"/>
    <dgm:cxn modelId="{18C46A31-C902-5449-B949-4A3C0476874F}" type="presOf" srcId="{BE3E0A4E-F4FC-694B-B8C7-C9E689F3055E}" destId="{DE534014-86A6-5944-846E-10B89AFE83C9}" srcOrd="0" destOrd="0" presId="urn:microsoft.com/office/officeart/2005/8/layout/hProcess9"/>
    <dgm:cxn modelId="{7FCC9C4C-744B-324E-BCC1-D1A379C26AEB}" srcId="{2D08F018-577C-6A4B-B429-CA47014FA19E}" destId="{2A28B2D6-9309-204D-8371-AEC3464DFCB8}" srcOrd="1" destOrd="0" parTransId="{5AF9C567-CF31-3641-AC1D-D1DD7AE37576}" sibTransId="{3026ED64-50F5-524F-8F3B-778148313F2C}"/>
    <dgm:cxn modelId="{F0A95A4F-8F82-C34D-9CC4-EBD4B2ABDE4B}" type="presOf" srcId="{ABB8A951-5532-9147-968B-055F692AE592}" destId="{1913DAC7-73A3-F84C-AB5B-C67E7965904F}" srcOrd="0" destOrd="0" presId="urn:microsoft.com/office/officeart/2005/8/layout/hProcess9"/>
    <dgm:cxn modelId="{78893660-82F4-A044-8678-F78196DAEE65}" type="presOf" srcId="{723D46D8-61B9-0745-A247-69E56A60FA29}" destId="{7566E0BB-F404-5348-839D-2AD2AFAD315C}" srcOrd="0" destOrd="0" presId="urn:microsoft.com/office/officeart/2005/8/layout/hProcess9"/>
    <dgm:cxn modelId="{35061561-D391-8C45-93E5-01C4E7DE44AD}" srcId="{2D08F018-577C-6A4B-B429-CA47014FA19E}" destId="{ABB8A951-5532-9147-968B-055F692AE592}" srcOrd="3" destOrd="0" parTransId="{0918803C-331E-5D4A-8E88-B02EA9DAD618}" sibTransId="{150B4ACC-75E4-7C41-9A34-CE1BD9F1F598}"/>
    <dgm:cxn modelId="{C55B7069-A82B-1A4F-ACF1-778E803C2256}" srcId="{2D08F018-577C-6A4B-B429-CA47014FA19E}" destId="{723D46D8-61B9-0745-A247-69E56A60FA29}" srcOrd="2" destOrd="0" parTransId="{6EF33BC0-9C75-2C43-BF93-185A260F7A9C}" sibTransId="{DEBD76D9-34D0-3B46-A9D4-CD51B435D7F7}"/>
    <dgm:cxn modelId="{920C1087-BB61-E74D-94F9-E417C6927455}" type="presOf" srcId="{2D08F018-577C-6A4B-B429-CA47014FA19E}" destId="{0725F80A-B98E-C140-9A8B-49F4A0D58DEA}" srcOrd="0" destOrd="0" presId="urn:microsoft.com/office/officeart/2005/8/layout/hProcess9"/>
    <dgm:cxn modelId="{398D08FC-8F30-E644-9F79-EF2330DC2B34}" srcId="{2D08F018-577C-6A4B-B429-CA47014FA19E}" destId="{BE3E0A4E-F4FC-694B-B8C7-C9E689F3055E}" srcOrd="0" destOrd="0" parTransId="{7483532F-E973-914D-81DA-3D2BFA8BD90D}" sibTransId="{C08F1E6B-2EAA-B74F-806F-F17696EB5813}"/>
    <dgm:cxn modelId="{23FB96C9-E2B3-8242-8DB3-8447DCF4BD4C}" type="presParOf" srcId="{0725F80A-B98E-C140-9A8B-49F4A0D58DEA}" destId="{1D8F3075-46A8-884D-8132-ED9794A974CD}" srcOrd="0" destOrd="0" presId="urn:microsoft.com/office/officeart/2005/8/layout/hProcess9"/>
    <dgm:cxn modelId="{DFB4AD5B-3DD6-8445-B21E-B55F5D4562E5}" type="presParOf" srcId="{0725F80A-B98E-C140-9A8B-49F4A0D58DEA}" destId="{95384DAF-8D77-0B4F-9965-D78F1569B234}" srcOrd="1" destOrd="0" presId="urn:microsoft.com/office/officeart/2005/8/layout/hProcess9"/>
    <dgm:cxn modelId="{D34DFFDB-4F1B-3C40-9625-342D33970E9D}" type="presParOf" srcId="{95384DAF-8D77-0B4F-9965-D78F1569B234}" destId="{DE534014-86A6-5944-846E-10B89AFE83C9}" srcOrd="0" destOrd="0" presId="urn:microsoft.com/office/officeart/2005/8/layout/hProcess9"/>
    <dgm:cxn modelId="{6D91B90C-624B-2246-BBA6-C1CB4E9052B3}" type="presParOf" srcId="{95384DAF-8D77-0B4F-9965-D78F1569B234}" destId="{C9128DEB-E0CE-7641-A74B-26758F5EA4AA}" srcOrd="1" destOrd="0" presId="urn:microsoft.com/office/officeart/2005/8/layout/hProcess9"/>
    <dgm:cxn modelId="{5C614A33-1867-FF4E-9569-578B91EDEFAB}" type="presParOf" srcId="{95384DAF-8D77-0B4F-9965-D78F1569B234}" destId="{7DAF021D-1429-3B43-A867-6EFC158D7104}" srcOrd="2" destOrd="0" presId="urn:microsoft.com/office/officeart/2005/8/layout/hProcess9"/>
    <dgm:cxn modelId="{F6968BA3-2D59-3E4E-B519-2C61963FA9AF}" type="presParOf" srcId="{95384DAF-8D77-0B4F-9965-D78F1569B234}" destId="{805EFD2B-776C-C448-A21A-1E33A6EABC38}" srcOrd="3" destOrd="0" presId="urn:microsoft.com/office/officeart/2005/8/layout/hProcess9"/>
    <dgm:cxn modelId="{C6994A86-45B2-9449-8EAB-52478E76A65D}" type="presParOf" srcId="{95384DAF-8D77-0B4F-9965-D78F1569B234}" destId="{7566E0BB-F404-5348-839D-2AD2AFAD315C}" srcOrd="4" destOrd="0" presId="urn:microsoft.com/office/officeart/2005/8/layout/hProcess9"/>
    <dgm:cxn modelId="{4869483E-221B-9E44-8CA7-8F2D0345CE2B}" type="presParOf" srcId="{95384DAF-8D77-0B4F-9965-D78F1569B234}" destId="{8C15E1A3-99B3-C44A-A0CC-133E29D482B3}" srcOrd="5" destOrd="0" presId="urn:microsoft.com/office/officeart/2005/8/layout/hProcess9"/>
    <dgm:cxn modelId="{08F00AD3-F6EF-A24C-9664-6CD30CAEBF6B}" type="presParOf" srcId="{95384DAF-8D77-0B4F-9965-D78F1569B234}" destId="{1913DAC7-73A3-F84C-AB5B-C67E7965904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06B903C-2E14-A84D-A956-284399BFC342}" type="doc">
      <dgm:prSet loTypeId="urn:microsoft.com/office/officeart/2005/8/layout/target3" loCatId="list" qsTypeId="urn:microsoft.com/office/officeart/2005/8/quickstyle/simple1" qsCatId="simple" csTypeId="urn:microsoft.com/office/officeart/2005/8/colors/colorful4" csCatId="colorful" phldr="1"/>
      <dgm:spPr/>
      <dgm:t>
        <a:bodyPr/>
        <a:lstStyle/>
        <a:p>
          <a:endParaRPr lang="en-GB"/>
        </a:p>
      </dgm:t>
    </dgm:pt>
    <dgm:pt modelId="{25EC1C0F-CE9A-F44C-B1E5-91C993991CD6}">
      <dgm:prSet/>
      <dgm:spPr/>
      <dgm:t>
        <a:bodyPr/>
        <a:lstStyle/>
        <a:p>
          <a:r>
            <a:rPr lang="en-GB" dirty="0"/>
            <a:t>Make sure that the parties are aware of the requirements and restrictions imposed by any applicable regulations  and international laws. </a:t>
          </a:r>
        </a:p>
      </dgm:t>
    </dgm:pt>
    <dgm:pt modelId="{8C870717-E311-984F-B5D6-3127254D19C7}" type="parTrans" cxnId="{E8531A95-A256-8845-B34D-D6A7710D047C}">
      <dgm:prSet/>
      <dgm:spPr/>
      <dgm:t>
        <a:bodyPr/>
        <a:lstStyle/>
        <a:p>
          <a:endParaRPr lang="en-GB"/>
        </a:p>
      </dgm:t>
    </dgm:pt>
    <dgm:pt modelId="{4C7A23F1-DC58-2249-92B9-79237FE1CE42}" type="sibTrans" cxnId="{E8531A95-A256-8845-B34D-D6A7710D047C}">
      <dgm:prSet/>
      <dgm:spPr/>
      <dgm:t>
        <a:bodyPr/>
        <a:lstStyle/>
        <a:p>
          <a:endParaRPr lang="en-GB"/>
        </a:p>
      </dgm:t>
    </dgm:pt>
    <dgm:pt modelId="{681DED86-1656-3442-87AA-0E4F42564DB3}">
      <dgm:prSet/>
      <dgm:spPr/>
      <dgm:t>
        <a:bodyPr/>
        <a:lstStyle/>
        <a:p>
          <a:r>
            <a:rPr lang="en-GB" dirty="0"/>
            <a:t>Provide access to engage directly with conflict parties with relevant rules while maintaining a balance between the need to uphold international norms and avoiding blatantly adopting an advocacy role.</a:t>
          </a:r>
        </a:p>
      </dgm:t>
    </dgm:pt>
    <dgm:pt modelId="{345EC86B-8C7C-C041-AA81-3A8A3613A295}" type="parTrans" cxnId="{0A57D705-FD6B-514F-AC14-0BCF2A2628A7}">
      <dgm:prSet/>
      <dgm:spPr/>
      <dgm:t>
        <a:bodyPr/>
        <a:lstStyle/>
        <a:p>
          <a:endParaRPr lang="en-GB"/>
        </a:p>
      </dgm:t>
    </dgm:pt>
    <dgm:pt modelId="{A8E6C273-2BF9-1443-9676-7ABE2062C859}" type="sibTrans" cxnId="{0A57D705-FD6B-514F-AC14-0BCF2A2628A7}">
      <dgm:prSet/>
      <dgm:spPr/>
      <dgm:t>
        <a:bodyPr/>
        <a:lstStyle/>
        <a:p>
          <a:endParaRPr lang="en-GB"/>
        </a:p>
      </dgm:t>
    </dgm:pt>
    <dgm:pt modelId="{10BB9D95-788C-4545-9E5C-0930EFB7A4EA}">
      <dgm:prSet/>
      <dgm:spPr/>
      <dgm:t>
        <a:bodyPr/>
        <a:lstStyle/>
        <a:p>
          <a:r>
            <a:rPr lang="en-GB"/>
            <a:t>Be </a:t>
          </a:r>
          <a:r>
            <a:rPr lang="en-GB" dirty="0"/>
            <a:t>clear and explain their mandates and the legal parameters applicable to their work; be informed on and knowledgeable with the relevant international law and normative frameworks. </a:t>
          </a:r>
        </a:p>
      </dgm:t>
    </dgm:pt>
    <dgm:pt modelId="{D393A589-07C3-8B4C-80DA-C69229BD4B0C}" type="sibTrans" cxnId="{D7A0EAF7-F645-FD49-AFF3-B30F8DD0815A}">
      <dgm:prSet/>
      <dgm:spPr/>
      <dgm:t>
        <a:bodyPr/>
        <a:lstStyle/>
        <a:p>
          <a:endParaRPr lang="en-GB"/>
        </a:p>
      </dgm:t>
    </dgm:pt>
    <dgm:pt modelId="{DCC6A16B-8681-0640-967E-949EB7BEF17E}" type="parTrans" cxnId="{D7A0EAF7-F645-FD49-AFF3-B30F8DD0815A}">
      <dgm:prSet/>
      <dgm:spPr/>
      <dgm:t>
        <a:bodyPr/>
        <a:lstStyle/>
        <a:p>
          <a:endParaRPr lang="en-GB"/>
        </a:p>
      </dgm:t>
    </dgm:pt>
    <dgm:pt modelId="{A96FA791-B655-494B-BA45-24D2555BC15F}" type="pres">
      <dgm:prSet presAssocID="{606B903C-2E14-A84D-A956-284399BFC342}" presName="Name0" presStyleCnt="0">
        <dgm:presLayoutVars>
          <dgm:chMax val="7"/>
          <dgm:dir/>
          <dgm:animLvl val="lvl"/>
          <dgm:resizeHandles val="exact"/>
        </dgm:presLayoutVars>
      </dgm:prSet>
      <dgm:spPr/>
    </dgm:pt>
    <dgm:pt modelId="{4F5214CB-1144-564F-8217-B227C01A0D29}" type="pres">
      <dgm:prSet presAssocID="{10BB9D95-788C-4545-9E5C-0930EFB7A4EA}" presName="circle1" presStyleLbl="node1" presStyleIdx="0" presStyleCnt="3"/>
      <dgm:spPr/>
    </dgm:pt>
    <dgm:pt modelId="{806B9A7C-F8B4-7E43-86AF-94D643D285D4}" type="pres">
      <dgm:prSet presAssocID="{10BB9D95-788C-4545-9E5C-0930EFB7A4EA}" presName="space" presStyleCnt="0"/>
      <dgm:spPr/>
    </dgm:pt>
    <dgm:pt modelId="{57FF2CF4-19E5-D649-8A10-466FE8868AB0}" type="pres">
      <dgm:prSet presAssocID="{10BB9D95-788C-4545-9E5C-0930EFB7A4EA}" presName="rect1" presStyleLbl="alignAcc1" presStyleIdx="0" presStyleCnt="3"/>
      <dgm:spPr/>
    </dgm:pt>
    <dgm:pt modelId="{9DDB1117-C761-5C4B-B3A2-3327AEE761F0}" type="pres">
      <dgm:prSet presAssocID="{25EC1C0F-CE9A-F44C-B1E5-91C993991CD6}" presName="vertSpace2" presStyleLbl="node1" presStyleIdx="0" presStyleCnt="3"/>
      <dgm:spPr/>
    </dgm:pt>
    <dgm:pt modelId="{6133D3E4-E827-2349-9425-82F6EF18494C}" type="pres">
      <dgm:prSet presAssocID="{25EC1C0F-CE9A-F44C-B1E5-91C993991CD6}" presName="circle2" presStyleLbl="node1" presStyleIdx="1" presStyleCnt="3"/>
      <dgm:spPr/>
    </dgm:pt>
    <dgm:pt modelId="{12740FC9-F735-0643-BDB6-125B4EDAA8E6}" type="pres">
      <dgm:prSet presAssocID="{25EC1C0F-CE9A-F44C-B1E5-91C993991CD6}" presName="rect2" presStyleLbl="alignAcc1" presStyleIdx="1" presStyleCnt="3"/>
      <dgm:spPr/>
    </dgm:pt>
    <dgm:pt modelId="{59D5E21A-6282-A34A-96CE-7C360B3376B3}" type="pres">
      <dgm:prSet presAssocID="{681DED86-1656-3442-87AA-0E4F42564DB3}" presName="vertSpace3" presStyleLbl="node1" presStyleIdx="1" presStyleCnt="3"/>
      <dgm:spPr/>
    </dgm:pt>
    <dgm:pt modelId="{43800599-B9B4-6D41-94E0-8039009018D6}" type="pres">
      <dgm:prSet presAssocID="{681DED86-1656-3442-87AA-0E4F42564DB3}" presName="circle3" presStyleLbl="node1" presStyleIdx="2" presStyleCnt="3"/>
      <dgm:spPr/>
    </dgm:pt>
    <dgm:pt modelId="{764E8279-7F38-5E47-A77C-58D0D50CBFFA}" type="pres">
      <dgm:prSet presAssocID="{681DED86-1656-3442-87AA-0E4F42564DB3}" presName="rect3" presStyleLbl="alignAcc1" presStyleIdx="2" presStyleCnt="3"/>
      <dgm:spPr/>
    </dgm:pt>
    <dgm:pt modelId="{CABD91B0-38EB-464B-8EA6-5065BA3D301A}" type="pres">
      <dgm:prSet presAssocID="{10BB9D95-788C-4545-9E5C-0930EFB7A4EA}" presName="rect1ParTxNoCh" presStyleLbl="alignAcc1" presStyleIdx="2" presStyleCnt="3">
        <dgm:presLayoutVars>
          <dgm:chMax val="1"/>
          <dgm:bulletEnabled val="1"/>
        </dgm:presLayoutVars>
      </dgm:prSet>
      <dgm:spPr/>
    </dgm:pt>
    <dgm:pt modelId="{DAFC1C97-ADA8-A24D-888F-48D768F4FEF3}" type="pres">
      <dgm:prSet presAssocID="{25EC1C0F-CE9A-F44C-B1E5-91C993991CD6}" presName="rect2ParTxNoCh" presStyleLbl="alignAcc1" presStyleIdx="2" presStyleCnt="3">
        <dgm:presLayoutVars>
          <dgm:chMax val="1"/>
          <dgm:bulletEnabled val="1"/>
        </dgm:presLayoutVars>
      </dgm:prSet>
      <dgm:spPr/>
    </dgm:pt>
    <dgm:pt modelId="{FDE7291E-BD20-4B4C-83A5-ECC5C3A3DF95}" type="pres">
      <dgm:prSet presAssocID="{681DED86-1656-3442-87AA-0E4F42564DB3}" presName="rect3ParTxNoCh" presStyleLbl="alignAcc1" presStyleIdx="2" presStyleCnt="3">
        <dgm:presLayoutVars>
          <dgm:chMax val="1"/>
          <dgm:bulletEnabled val="1"/>
        </dgm:presLayoutVars>
      </dgm:prSet>
      <dgm:spPr/>
    </dgm:pt>
  </dgm:ptLst>
  <dgm:cxnLst>
    <dgm:cxn modelId="{0A57D705-FD6B-514F-AC14-0BCF2A2628A7}" srcId="{606B903C-2E14-A84D-A956-284399BFC342}" destId="{681DED86-1656-3442-87AA-0E4F42564DB3}" srcOrd="2" destOrd="0" parTransId="{345EC86B-8C7C-C041-AA81-3A8A3613A295}" sibTransId="{A8E6C273-2BF9-1443-9676-7ABE2062C859}"/>
    <dgm:cxn modelId="{3163434A-2A4E-0845-BAF9-1280A17AF002}" type="presOf" srcId="{681DED86-1656-3442-87AA-0E4F42564DB3}" destId="{FDE7291E-BD20-4B4C-83A5-ECC5C3A3DF95}" srcOrd="1" destOrd="0" presId="urn:microsoft.com/office/officeart/2005/8/layout/target3"/>
    <dgm:cxn modelId="{59885E72-FE71-8247-A6FA-C1AE5605618E}" type="presOf" srcId="{10BB9D95-788C-4545-9E5C-0930EFB7A4EA}" destId="{CABD91B0-38EB-464B-8EA6-5065BA3D301A}" srcOrd="1" destOrd="0" presId="urn:microsoft.com/office/officeart/2005/8/layout/target3"/>
    <dgm:cxn modelId="{429C0B93-302C-6944-8142-78B1DA674F5F}" type="presOf" srcId="{681DED86-1656-3442-87AA-0E4F42564DB3}" destId="{764E8279-7F38-5E47-A77C-58D0D50CBFFA}" srcOrd="0" destOrd="0" presId="urn:microsoft.com/office/officeart/2005/8/layout/target3"/>
    <dgm:cxn modelId="{E8531A95-A256-8845-B34D-D6A7710D047C}" srcId="{606B903C-2E14-A84D-A956-284399BFC342}" destId="{25EC1C0F-CE9A-F44C-B1E5-91C993991CD6}" srcOrd="1" destOrd="0" parTransId="{8C870717-E311-984F-B5D6-3127254D19C7}" sibTransId="{4C7A23F1-DC58-2249-92B9-79237FE1CE42}"/>
    <dgm:cxn modelId="{9A3FDBA6-33BB-3B48-9430-72601DD485E1}" type="presOf" srcId="{25EC1C0F-CE9A-F44C-B1E5-91C993991CD6}" destId="{12740FC9-F735-0643-BDB6-125B4EDAA8E6}" srcOrd="0" destOrd="0" presId="urn:microsoft.com/office/officeart/2005/8/layout/target3"/>
    <dgm:cxn modelId="{0ACBDFBF-3110-8A4F-A02B-1E437B1DC1E5}" type="presOf" srcId="{606B903C-2E14-A84D-A956-284399BFC342}" destId="{A96FA791-B655-494B-BA45-24D2555BC15F}" srcOrd="0" destOrd="0" presId="urn:microsoft.com/office/officeart/2005/8/layout/target3"/>
    <dgm:cxn modelId="{2C4B10D0-1C8B-2E45-BC6E-8B9DF68E5FA6}" type="presOf" srcId="{25EC1C0F-CE9A-F44C-B1E5-91C993991CD6}" destId="{DAFC1C97-ADA8-A24D-888F-48D768F4FEF3}" srcOrd="1" destOrd="0" presId="urn:microsoft.com/office/officeart/2005/8/layout/target3"/>
    <dgm:cxn modelId="{23A20CDD-F630-8349-98E1-8A68D9131EA9}" type="presOf" srcId="{10BB9D95-788C-4545-9E5C-0930EFB7A4EA}" destId="{57FF2CF4-19E5-D649-8A10-466FE8868AB0}" srcOrd="0" destOrd="0" presId="urn:microsoft.com/office/officeart/2005/8/layout/target3"/>
    <dgm:cxn modelId="{D7A0EAF7-F645-FD49-AFF3-B30F8DD0815A}" srcId="{606B903C-2E14-A84D-A956-284399BFC342}" destId="{10BB9D95-788C-4545-9E5C-0930EFB7A4EA}" srcOrd="0" destOrd="0" parTransId="{DCC6A16B-8681-0640-967E-949EB7BEF17E}" sibTransId="{D393A589-07C3-8B4C-80DA-C69229BD4B0C}"/>
    <dgm:cxn modelId="{E6BC9AD1-3717-7C47-98FF-FE65987AEED4}" type="presParOf" srcId="{A96FA791-B655-494B-BA45-24D2555BC15F}" destId="{4F5214CB-1144-564F-8217-B227C01A0D29}" srcOrd="0" destOrd="0" presId="urn:microsoft.com/office/officeart/2005/8/layout/target3"/>
    <dgm:cxn modelId="{6F954C59-8469-FD4C-AEFA-92C45D2F44CB}" type="presParOf" srcId="{A96FA791-B655-494B-BA45-24D2555BC15F}" destId="{806B9A7C-F8B4-7E43-86AF-94D643D285D4}" srcOrd="1" destOrd="0" presId="urn:microsoft.com/office/officeart/2005/8/layout/target3"/>
    <dgm:cxn modelId="{9050F38E-0E21-1840-9AB2-8CB190CD2C02}" type="presParOf" srcId="{A96FA791-B655-494B-BA45-24D2555BC15F}" destId="{57FF2CF4-19E5-D649-8A10-466FE8868AB0}" srcOrd="2" destOrd="0" presId="urn:microsoft.com/office/officeart/2005/8/layout/target3"/>
    <dgm:cxn modelId="{E3F30E49-D0D3-6840-91FF-DB80F2322625}" type="presParOf" srcId="{A96FA791-B655-494B-BA45-24D2555BC15F}" destId="{9DDB1117-C761-5C4B-B3A2-3327AEE761F0}" srcOrd="3" destOrd="0" presId="urn:microsoft.com/office/officeart/2005/8/layout/target3"/>
    <dgm:cxn modelId="{52C07862-5D52-0D4A-84FD-8E04DE751F9D}" type="presParOf" srcId="{A96FA791-B655-494B-BA45-24D2555BC15F}" destId="{6133D3E4-E827-2349-9425-82F6EF18494C}" srcOrd="4" destOrd="0" presId="urn:microsoft.com/office/officeart/2005/8/layout/target3"/>
    <dgm:cxn modelId="{E8C27587-9A4D-4D41-8437-EF6E6944D920}" type="presParOf" srcId="{A96FA791-B655-494B-BA45-24D2555BC15F}" destId="{12740FC9-F735-0643-BDB6-125B4EDAA8E6}" srcOrd="5" destOrd="0" presId="urn:microsoft.com/office/officeart/2005/8/layout/target3"/>
    <dgm:cxn modelId="{B418B176-5F51-4E4E-99F4-D848932A12E8}" type="presParOf" srcId="{A96FA791-B655-494B-BA45-24D2555BC15F}" destId="{59D5E21A-6282-A34A-96CE-7C360B3376B3}" srcOrd="6" destOrd="0" presId="urn:microsoft.com/office/officeart/2005/8/layout/target3"/>
    <dgm:cxn modelId="{B671F65E-8E26-1743-BEAA-8A63975C81D4}" type="presParOf" srcId="{A96FA791-B655-494B-BA45-24D2555BC15F}" destId="{43800599-B9B4-6D41-94E0-8039009018D6}" srcOrd="7" destOrd="0" presId="urn:microsoft.com/office/officeart/2005/8/layout/target3"/>
    <dgm:cxn modelId="{A7C74AE2-3770-B94B-82D2-3CB47E75D5A5}" type="presParOf" srcId="{A96FA791-B655-494B-BA45-24D2555BC15F}" destId="{764E8279-7F38-5E47-A77C-58D0D50CBFFA}" srcOrd="8" destOrd="0" presId="urn:microsoft.com/office/officeart/2005/8/layout/target3"/>
    <dgm:cxn modelId="{82AECDE0-51A5-CE48-A7DA-D19F33D3B1AD}" type="presParOf" srcId="{A96FA791-B655-494B-BA45-24D2555BC15F}" destId="{CABD91B0-38EB-464B-8EA6-5065BA3D301A}" srcOrd="9" destOrd="0" presId="urn:microsoft.com/office/officeart/2005/8/layout/target3"/>
    <dgm:cxn modelId="{AE7022E4-E2A6-1D43-851A-2C289C3862BF}" type="presParOf" srcId="{A96FA791-B655-494B-BA45-24D2555BC15F}" destId="{DAFC1C97-ADA8-A24D-888F-48D768F4FEF3}" srcOrd="10" destOrd="0" presId="urn:microsoft.com/office/officeart/2005/8/layout/target3"/>
    <dgm:cxn modelId="{649F0A83-2346-0D44-8DC3-0F390A073904}" type="presParOf" srcId="{A96FA791-B655-494B-BA45-24D2555BC15F}" destId="{FDE7291E-BD20-4B4C-83A5-ECC5C3A3DF95}"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5F42C70-7F9C-A248-BD60-D79A9AC4451E}"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GB"/>
        </a:p>
      </dgm:t>
    </dgm:pt>
    <dgm:pt modelId="{380E430A-E3B0-0A44-8CE0-3F035D599450}">
      <dgm:prSet/>
      <dgm:spPr/>
      <dgm:t>
        <a:bodyPr/>
        <a:lstStyle/>
        <a:p>
          <a:r>
            <a:rPr lang="en-GB"/>
            <a:t>The primary method for effective conflict resolution is to choose a conflict management style appropriate to the conflict. </a:t>
          </a:r>
        </a:p>
      </dgm:t>
    </dgm:pt>
    <dgm:pt modelId="{5099CF2F-3128-8342-9945-F4CBB1C5F5CA}" type="parTrans" cxnId="{03F08C17-8FCF-674C-A115-32414BE8D370}">
      <dgm:prSet/>
      <dgm:spPr/>
      <dgm:t>
        <a:bodyPr/>
        <a:lstStyle/>
        <a:p>
          <a:endParaRPr lang="en-GB"/>
        </a:p>
      </dgm:t>
    </dgm:pt>
    <dgm:pt modelId="{41CECB67-1E76-0B4E-B5F4-A997B4F1BE8D}" type="sibTrans" cxnId="{03F08C17-8FCF-674C-A115-32414BE8D370}">
      <dgm:prSet/>
      <dgm:spPr/>
      <dgm:t>
        <a:bodyPr/>
        <a:lstStyle/>
        <a:p>
          <a:endParaRPr lang="en-GB"/>
        </a:p>
      </dgm:t>
    </dgm:pt>
    <dgm:pt modelId="{46A7156D-73B2-3743-98C7-3AF2E8A940D2}">
      <dgm:prSet/>
      <dgm:spPr/>
      <dgm:t>
        <a:bodyPr/>
        <a:lstStyle/>
        <a:p>
          <a:r>
            <a:rPr lang="en-GB"/>
            <a:t>Most people have a preferred style that we use, however, we are all competent in choosing a different style when it is appropriate. </a:t>
          </a:r>
        </a:p>
      </dgm:t>
    </dgm:pt>
    <dgm:pt modelId="{66505620-B548-C943-B204-1991A08A90EB}" type="parTrans" cxnId="{CCCB2912-DBAC-004C-808C-4E81352381C4}">
      <dgm:prSet/>
      <dgm:spPr/>
      <dgm:t>
        <a:bodyPr/>
        <a:lstStyle/>
        <a:p>
          <a:endParaRPr lang="en-GB"/>
        </a:p>
      </dgm:t>
    </dgm:pt>
    <dgm:pt modelId="{04E155A3-92F7-7941-ABE9-769C91B05EC9}" type="sibTrans" cxnId="{CCCB2912-DBAC-004C-808C-4E81352381C4}">
      <dgm:prSet/>
      <dgm:spPr/>
      <dgm:t>
        <a:bodyPr/>
        <a:lstStyle/>
        <a:p>
          <a:endParaRPr lang="en-GB"/>
        </a:p>
      </dgm:t>
    </dgm:pt>
    <dgm:pt modelId="{DAEE5B41-84F9-E049-9803-B79253B88B28}" type="pres">
      <dgm:prSet presAssocID="{55F42C70-7F9C-A248-BD60-D79A9AC4451E}" presName="linear" presStyleCnt="0">
        <dgm:presLayoutVars>
          <dgm:animLvl val="lvl"/>
          <dgm:resizeHandles val="exact"/>
        </dgm:presLayoutVars>
      </dgm:prSet>
      <dgm:spPr/>
    </dgm:pt>
    <dgm:pt modelId="{99BA5AAF-9FC8-6140-9F96-54C10B416F13}" type="pres">
      <dgm:prSet presAssocID="{380E430A-E3B0-0A44-8CE0-3F035D599450}" presName="parentText" presStyleLbl="node1" presStyleIdx="0" presStyleCnt="2">
        <dgm:presLayoutVars>
          <dgm:chMax val="0"/>
          <dgm:bulletEnabled val="1"/>
        </dgm:presLayoutVars>
      </dgm:prSet>
      <dgm:spPr/>
    </dgm:pt>
    <dgm:pt modelId="{FFADD13C-9AF8-A34D-9405-A96A09CE204D}" type="pres">
      <dgm:prSet presAssocID="{41CECB67-1E76-0B4E-B5F4-A997B4F1BE8D}" presName="spacer" presStyleCnt="0"/>
      <dgm:spPr/>
    </dgm:pt>
    <dgm:pt modelId="{DD9FDE83-6E1F-BC4C-9F11-D06B190A11A9}" type="pres">
      <dgm:prSet presAssocID="{46A7156D-73B2-3743-98C7-3AF2E8A940D2}" presName="parentText" presStyleLbl="node1" presStyleIdx="1" presStyleCnt="2">
        <dgm:presLayoutVars>
          <dgm:chMax val="0"/>
          <dgm:bulletEnabled val="1"/>
        </dgm:presLayoutVars>
      </dgm:prSet>
      <dgm:spPr/>
    </dgm:pt>
  </dgm:ptLst>
  <dgm:cxnLst>
    <dgm:cxn modelId="{1EF20611-BE16-D84A-BC62-9C2AC71540BC}" type="presOf" srcId="{380E430A-E3B0-0A44-8CE0-3F035D599450}" destId="{99BA5AAF-9FC8-6140-9F96-54C10B416F13}" srcOrd="0" destOrd="0" presId="urn:microsoft.com/office/officeart/2005/8/layout/vList2"/>
    <dgm:cxn modelId="{CCCB2912-DBAC-004C-808C-4E81352381C4}" srcId="{55F42C70-7F9C-A248-BD60-D79A9AC4451E}" destId="{46A7156D-73B2-3743-98C7-3AF2E8A940D2}" srcOrd="1" destOrd="0" parTransId="{66505620-B548-C943-B204-1991A08A90EB}" sibTransId="{04E155A3-92F7-7941-ABE9-769C91B05EC9}"/>
    <dgm:cxn modelId="{03F08C17-8FCF-674C-A115-32414BE8D370}" srcId="{55F42C70-7F9C-A248-BD60-D79A9AC4451E}" destId="{380E430A-E3B0-0A44-8CE0-3F035D599450}" srcOrd="0" destOrd="0" parTransId="{5099CF2F-3128-8342-9945-F4CBB1C5F5CA}" sibTransId="{41CECB67-1E76-0B4E-B5F4-A997B4F1BE8D}"/>
    <dgm:cxn modelId="{CA8FF68E-6F66-7A46-8F85-36E8FDE853F5}" type="presOf" srcId="{46A7156D-73B2-3743-98C7-3AF2E8A940D2}" destId="{DD9FDE83-6E1F-BC4C-9F11-D06B190A11A9}" srcOrd="0" destOrd="0" presId="urn:microsoft.com/office/officeart/2005/8/layout/vList2"/>
    <dgm:cxn modelId="{9484F3A0-679B-0849-98AC-454FE73ED7E4}" type="presOf" srcId="{55F42C70-7F9C-A248-BD60-D79A9AC4451E}" destId="{DAEE5B41-84F9-E049-9803-B79253B88B28}" srcOrd="0" destOrd="0" presId="urn:microsoft.com/office/officeart/2005/8/layout/vList2"/>
    <dgm:cxn modelId="{FB4DCBC1-0F22-2447-B246-2C8519C7800C}" type="presParOf" srcId="{DAEE5B41-84F9-E049-9803-B79253B88B28}" destId="{99BA5AAF-9FC8-6140-9F96-54C10B416F13}" srcOrd="0" destOrd="0" presId="urn:microsoft.com/office/officeart/2005/8/layout/vList2"/>
    <dgm:cxn modelId="{821A34A9-BC56-C047-BFA9-524549438671}" type="presParOf" srcId="{DAEE5B41-84F9-E049-9803-B79253B88B28}" destId="{FFADD13C-9AF8-A34D-9405-A96A09CE204D}" srcOrd="1" destOrd="0" presId="urn:microsoft.com/office/officeart/2005/8/layout/vList2"/>
    <dgm:cxn modelId="{7A0D7684-F185-DE43-8FF6-D949B937362D}" type="presParOf" srcId="{DAEE5B41-84F9-E049-9803-B79253B88B28}" destId="{DD9FDE83-6E1F-BC4C-9F11-D06B190A11A9}"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54A5C42-860D-CB44-B174-1968387C8337}" type="doc">
      <dgm:prSet loTypeId="urn:microsoft.com/office/officeart/2005/8/layout/pyramid2" loCatId="list" qsTypeId="urn:microsoft.com/office/officeart/2005/8/quickstyle/simple1" qsCatId="simple" csTypeId="urn:microsoft.com/office/officeart/2005/8/colors/colorful5" csCatId="colorful" phldr="1"/>
      <dgm:spPr/>
      <dgm:t>
        <a:bodyPr/>
        <a:lstStyle/>
        <a:p>
          <a:endParaRPr lang="en-GB"/>
        </a:p>
      </dgm:t>
    </dgm:pt>
    <dgm:pt modelId="{AF922086-23F6-6C47-ADCC-9FAA8C8126E1}">
      <dgm:prSet custT="1"/>
      <dgm:spPr/>
      <dgm:t>
        <a:bodyPr/>
        <a:lstStyle/>
        <a:p>
          <a:r>
            <a:rPr lang="en-GB" sz="1400" b="0" i="0" dirty="0"/>
            <a:t>The TKI identifies five different styles of conflict: Competing (assertive, uncooperative), Avoiding (unassertive, uncooperative), Accommodating (unassertive, cooperative), Collaborating (assertive, cooperative), and Compromising (intermediate assertiveness and cooperativeness).</a:t>
          </a:r>
          <a:endParaRPr lang="en-GB" sz="1400" dirty="0"/>
        </a:p>
      </dgm:t>
    </dgm:pt>
    <dgm:pt modelId="{2733E32C-6E0D-B143-863E-EA38370FD36B}" type="parTrans" cxnId="{BC1466F9-F017-2A4F-A3D2-1B71A2BBCBE7}">
      <dgm:prSet/>
      <dgm:spPr/>
      <dgm:t>
        <a:bodyPr/>
        <a:lstStyle/>
        <a:p>
          <a:endParaRPr lang="en-GB"/>
        </a:p>
      </dgm:t>
    </dgm:pt>
    <dgm:pt modelId="{258CC788-7C06-304D-BFDF-2ADEE06AF919}" type="sibTrans" cxnId="{BC1466F9-F017-2A4F-A3D2-1B71A2BBCBE7}">
      <dgm:prSet/>
      <dgm:spPr/>
      <dgm:t>
        <a:bodyPr/>
        <a:lstStyle/>
        <a:p>
          <a:endParaRPr lang="en-GB"/>
        </a:p>
      </dgm:t>
    </dgm:pt>
    <dgm:pt modelId="{2488105E-5C0E-AF49-93EA-73B51DCAD8E3}">
      <dgm:prSet custT="1"/>
      <dgm:spPr/>
      <dgm:t>
        <a:bodyPr/>
        <a:lstStyle/>
        <a:p>
          <a:r>
            <a:rPr lang="en-GB" sz="1400" b="0" i="0" dirty="0"/>
            <a:t>During a multi-stage research procedure, each pair of assertions was intentionally created to have an equal level of social desirability. </a:t>
          </a:r>
          <a:endParaRPr lang="en-GB" sz="1400" dirty="0"/>
        </a:p>
      </dgm:t>
    </dgm:pt>
    <dgm:pt modelId="{2817E3F9-AF45-0743-BA4D-EFAE7039C936}" type="parTrans" cxnId="{8E58773C-1C1E-1746-AEFD-E9DFC74A8368}">
      <dgm:prSet/>
      <dgm:spPr/>
      <dgm:t>
        <a:bodyPr/>
        <a:lstStyle/>
        <a:p>
          <a:endParaRPr lang="en-GB"/>
        </a:p>
      </dgm:t>
    </dgm:pt>
    <dgm:pt modelId="{53DAC891-88BB-B14F-A197-787366CFC2AB}" type="sibTrans" cxnId="{8E58773C-1C1E-1746-AEFD-E9DFC74A8368}">
      <dgm:prSet/>
      <dgm:spPr/>
      <dgm:t>
        <a:bodyPr/>
        <a:lstStyle/>
        <a:p>
          <a:endParaRPr lang="en-GB"/>
        </a:p>
      </dgm:t>
    </dgm:pt>
    <dgm:pt modelId="{5C48C222-19CC-7046-B85D-23DB552E7A31}">
      <dgm:prSet custT="1"/>
      <dgm:spPr/>
      <dgm:t>
        <a:bodyPr/>
        <a:lstStyle/>
        <a:p>
          <a:r>
            <a:rPr lang="en-GB" sz="1400" b="0" i="0" dirty="0"/>
            <a:t>Thirty pairs of statements make up the Thomas-Kilmann Conflict Mode instrument. The respondent must select either the A or B item for each pair (for example, one item depicts collaborating while the other item describes avoiding). </a:t>
          </a:r>
          <a:endParaRPr lang="en-GB" sz="1400" dirty="0"/>
        </a:p>
      </dgm:t>
    </dgm:pt>
    <dgm:pt modelId="{CA0C59D1-8827-FE41-86BE-49FDD5576DC6}" type="parTrans" cxnId="{B13BE199-991A-4C48-805F-F558E41F9A44}">
      <dgm:prSet/>
      <dgm:spPr/>
      <dgm:t>
        <a:bodyPr/>
        <a:lstStyle/>
        <a:p>
          <a:endParaRPr lang="en-GB"/>
        </a:p>
      </dgm:t>
    </dgm:pt>
    <dgm:pt modelId="{E4B7EA6C-417B-E149-B646-4AB46B5C0818}" type="sibTrans" cxnId="{B13BE199-991A-4C48-805F-F558E41F9A44}">
      <dgm:prSet/>
      <dgm:spPr/>
      <dgm:t>
        <a:bodyPr/>
        <a:lstStyle/>
        <a:p>
          <a:endParaRPr lang="en-GB"/>
        </a:p>
      </dgm:t>
    </dgm:pt>
    <dgm:pt modelId="{D9A13D84-E0A2-0D46-B536-3108D8DCD16A}">
      <dgm:prSet custT="1"/>
      <dgm:spPr/>
      <dgm:t>
        <a:bodyPr/>
        <a:lstStyle/>
        <a:p>
          <a:r>
            <a:rPr lang="en-GB" sz="1400" b="0" i="0"/>
            <a:t>The TKI uses two axis called "assertiveness" and "cooperativeness.”</a:t>
          </a:r>
          <a:endParaRPr lang="en-GB" sz="1400" dirty="0"/>
        </a:p>
      </dgm:t>
    </dgm:pt>
    <dgm:pt modelId="{937BE4AF-ABFE-A34D-82BB-1C966461C520}" type="parTrans" cxnId="{C8D773C5-3834-1549-8D04-AC651E01DD51}">
      <dgm:prSet/>
      <dgm:spPr/>
      <dgm:t>
        <a:bodyPr/>
        <a:lstStyle/>
        <a:p>
          <a:endParaRPr lang="en-GB"/>
        </a:p>
      </dgm:t>
    </dgm:pt>
    <dgm:pt modelId="{B31F2E2B-3869-A645-B481-3239D2BA60A7}" type="sibTrans" cxnId="{C8D773C5-3834-1549-8D04-AC651E01DD51}">
      <dgm:prSet/>
      <dgm:spPr/>
      <dgm:t>
        <a:bodyPr/>
        <a:lstStyle/>
        <a:p>
          <a:endParaRPr lang="en-GB"/>
        </a:p>
      </dgm:t>
    </dgm:pt>
    <dgm:pt modelId="{2ABE125D-CEEF-D442-AAC8-252F80FED4B0}" type="pres">
      <dgm:prSet presAssocID="{154A5C42-860D-CB44-B174-1968387C8337}" presName="compositeShape" presStyleCnt="0">
        <dgm:presLayoutVars>
          <dgm:dir/>
          <dgm:resizeHandles/>
        </dgm:presLayoutVars>
      </dgm:prSet>
      <dgm:spPr/>
    </dgm:pt>
    <dgm:pt modelId="{0983D084-0BFB-E242-8FA9-92189E941786}" type="pres">
      <dgm:prSet presAssocID="{154A5C42-860D-CB44-B174-1968387C8337}" presName="pyramid" presStyleLbl="node1" presStyleIdx="0" presStyleCnt="1" custScaleY="95126"/>
      <dgm:spPr>
        <a:solidFill>
          <a:schemeClr val="accent4">
            <a:lumMod val="60000"/>
            <a:lumOff val="40000"/>
          </a:schemeClr>
        </a:solidFill>
      </dgm:spPr>
    </dgm:pt>
    <dgm:pt modelId="{BA2A2181-1BF9-7147-8E42-F0B31280ADC5}" type="pres">
      <dgm:prSet presAssocID="{154A5C42-860D-CB44-B174-1968387C8337}" presName="theList" presStyleCnt="0"/>
      <dgm:spPr/>
    </dgm:pt>
    <dgm:pt modelId="{A6B421EB-47EF-F848-876A-3115AB3C1235}" type="pres">
      <dgm:prSet presAssocID="{AF922086-23F6-6C47-ADCC-9FAA8C8126E1}" presName="aNode" presStyleLbl="fgAcc1" presStyleIdx="0" presStyleCnt="4" custScaleX="101739" custScaleY="125483">
        <dgm:presLayoutVars>
          <dgm:bulletEnabled val="1"/>
        </dgm:presLayoutVars>
      </dgm:prSet>
      <dgm:spPr/>
    </dgm:pt>
    <dgm:pt modelId="{378D1368-674D-AE40-858F-128F730D406B}" type="pres">
      <dgm:prSet presAssocID="{AF922086-23F6-6C47-ADCC-9FAA8C8126E1}" presName="aSpace" presStyleCnt="0"/>
      <dgm:spPr/>
    </dgm:pt>
    <dgm:pt modelId="{F9DEB914-1769-E34E-B877-F4ACE9CF9DBF}" type="pres">
      <dgm:prSet presAssocID="{5C48C222-19CC-7046-B85D-23DB552E7A31}" presName="aNode" presStyleLbl="fgAcc1" presStyleIdx="1" presStyleCnt="4" custScaleX="105445" custScaleY="110679">
        <dgm:presLayoutVars>
          <dgm:bulletEnabled val="1"/>
        </dgm:presLayoutVars>
      </dgm:prSet>
      <dgm:spPr/>
    </dgm:pt>
    <dgm:pt modelId="{AA2226BD-F2CF-5947-96EF-42215310F1B9}" type="pres">
      <dgm:prSet presAssocID="{5C48C222-19CC-7046-B85D-23DB552E7A31}" presName="aSpace" presStyleCnt="0"/>
      <dgm:spPr/>
    </dgm:pt>
    <dgm:pt modelId="{224383A6-3660-DF4A-B3C2-4F4040B4837E}" type="pres">
      <dgm:prSet presAssocID="{D9A13D84-E0A2-0D46-B536-3108D8DCD16A}" presName="aNode" presStyleLbl="fgAcc1" presStyleIdx="2" presStyleCnt="4" custScaleX="105445">
        <dgm:presLayoutVars>
          <dgm:bulletEnabled val="1"/>
        </dgm:presLayoutVars>
      </dgm:prSet>
      <dgm:spPr/>
    </dgm:pt>
    <dgm:pt modelId="{87EC44BD-66C5-2A49-BB4D-3879707198C9}" type="pres">
      <dgm:prSet presAssocID="{D9A13D84-E0A2-0D46-B536-3108D8DCD16A}" presName="aSpace" presStyleCnt="0"/>
      <dgm:spPr/>
    </dgm:pt>
    <dgm:pt modelId="{E13943C9-1E0E-FD49-A67C-C2AE2BF6C26A}" type="pres">
      <dgm:prSet presAssocID="{2488105E-5C0E-AF49-93EA-73B51DCAD8E3}" presName="aNode" presStyleLbl="fgAcc1" presStyleIdx="3" presStyleCnt="4" custScaleX="105445" custScaleY="88919">
        <dgm:presLayoutVars>
          <dgm:bulletEnabled val="1"/>
        </dgm:presLayoutVars>
      </dgm:prSet>
      <dgm:spPr/>
    </dgm:pt>
    <dgm:pt modelId="{25E8873B-4EAB-9E4A-A6D9-CC9BF89BAF6F}" type="pres">
      <dgm:prSet presAssocID="{2488105E-5C0E-AF49-93EA-73B51DCAD8E3}" presName="aSpace" presStyleCnt="0"/>
      <dgm:spPr/>
    </dgm:pt>
  </dgm:ptLst>
  <dgm:cxnLst>
    <dgm:cxn modelId="{76DEC21A-F582-CD40-8358-0E8DB72635B3}" type="presOf" srcId="{AF922086-23F6-6C47-ADCC-9FAA8C8126E1}" destId="{A6B421EB-47EF-F848-876A-3115AB3C1235}" srcOrd="0" destOrd="0" presId="urn:microsoft.com/office/officeart/2005/8/layout/pyramid2"/>
    <dgm:cxn modelId="{8E58773C-1C1E-1746-AEFD-E9DFC74A8368}" srcId="{154A5C42-860D-CB44-B174-1968387C8337}" destId="{2488105E-5C0E-AF49-93EA-73B51DCAD8E3}" srcOrd="3" destOrd="0" parTransId="{2817E3F9-AF45-0743-BA4D-EFAE7039C936}" sibTransId="{53DAC891-88BB-B14F-A197-787366CFC2AB}"/>
    <dgm:cxn modelId="{79DF4564-DA69-4943-85F0-D99454441E0A}" type="presOf" srcId="{154A5C42-860D-CB44-B174-1968387C8337}" destId="{2ABE125D-CEEF-D442-AAC8-252F80FED4B0}" srcOrd="0" destOrd="0" presId="urn:microsoft.com/office/officeart/2005/8/layout/pyramid2"/>
    <dgm:cxn modelId="{7380246E-C734-174F-9AF6-CB5BF120F6BD}" type="presOf" srcId="{D9A13D84-E0A2-0D46-B536-3108D8DCD16A}" destId="{224383A6-3660-DF4A-B3C2-4F4040B4837E}" srcOrd="0" destOrd="0" presId="urn:microsoft.com/office/officeart/2005/8/layout/pyramid2"/>
    <dgm:cxn modelId="{B13BE199-991A-4C48-805F-F558E41F9A44}" srcId="{154A5C42-860D-CB44-B174-1968387C8337}" destId="{5C48C222-19CC-7046-B85D-23DB552E7A31}" srcOrd="1" destOrd="0" parTransId="{CA0C59D1-8827-FE41-86BE-49FDD5576DC6}" sibTransId="{E4B7EA6C-417B-E149-B646-4AB46B5C0818}"/>
    <dgm:cxn modelId="{C8D773C5-3834-1549-8D04-AC651E01DD51}" srcId="{154A5C42-860D-CB44-B174-1968387C8337}" destId="{D9A13D84-E0A2-0D46-B536-3108D8DCD16A}" srcOrd="2" destOrd="0" parTransId="{937BE4AF-ABFE-A34D-82BB-1C966461C520}" sibTransId="{B31F2E2B-3869-A645-B481-3239D2BA60A7}"/>
    <dgm:cxn modelId="{309BCCD3-6930-9E41-92BD-ADCAB72B327A}" type="presOf" srcId="{5C48C222-19CC-7046-B85D-23DB552E7A31}" destId="{F9DEB914-1769-E34E-B877-F4ACE9CF9DBF}" srcOrd="0" destOrd="0" presId="urn:microsoft.com/office/officeart/2005/8/layout/pyramid2"/>
    <dgm:cxn modelId="{3B47E2E2-00CF-BA4C-8383-F4EBAEB79816}" type="presOf" srcId="{2488105E-5C0E-AF49-93EA-73B51DCAD8E3}" destId="{E13943C9-1E0E-FD49-A67C-C2AE2BF6C26A}" srcOrd="0" destOrd="0" presId="urn:microsoft.com/office/officeart/2005/8/layout/pyramid2"/>
    <dgm:cxn modelId="{BC1466F9-F017-2A4F-A3D2-1B71A2BBCBE7}" srcId="{154A5C42-860D-CB44-B174-1968387C8337}" destId="{AF922086-23F6-6C47-ADCC-9FAA8C8126E1}" srcOrd="0" destOrd="0" parTransId="{2733E32C-6E0D-B143-863E-EA38370FD36B}" sibTransId="{258CC788-7C06-304D-BFDF-2ADEE06AF919}"/>
    <dgm:cxn modelId="{569E65CC-184B-BD41-83E9-EDDF8B321FD2}" type="presParOf" srcId="{2ABE125D-CEEF-D442-AAC8-252F80FED4B0}" destId="{0983D084-0BFB-E242-8FA9-92189E941786}" srcOrd="0" destOrd="0" presId="urn:microsoft.com/office/officeart/2005/8/layout/pyramid2"/>
    <dgm:cxn modelId="{D17C4CAA-71CF-D74C-9AC8-352B0597253B}" type="presParOf" srcId="{2ABE125D-CEEF-D442-AAC8-252F80FED4B0}" destId="{BA2A2181-1BF9-7147-8E42-F0B31280ADC5}" srcOrd="1" destOrd="0" presId="urn:microsoft.com/office/officeart/2005/8/layout/pyramid2"/>
    <dgm:cxn modelId="{410D93ED-B731-7B44-8402-99A5480A0722}" type="presParOf" srcId="{BA2A2181-1BF9-7147-8E42-F0B31280ADC5}" destId="{A6B421EB-47EF-F848-876A-3115AB3C1235}" srcOrd="0" destOrd="0" presId="urn:microsoft.com/office/officeart/2005/8/layout/pyramid2"/>
    <dgm:cxn modelId="{0132A94C-D66E-2A42-9BA5-5641798984BC}" type="presParOf" srcId="{BA2A2181-1BF9-7147-8E42-F0B31280ADC5}" destId="{378D1368-674D-AE40-858F-128F730D406B}" srcOrd="1" destOrd="0" presId="urn:microsoft.com/office/officeart/2005/8/layout/pyramid2"/>
    <dgm:cxn modelId="{4C226C19-B08E-9346-B613-4EF313C2A01F}" type="presParOf" srcId="{BA2A2181-1BF9-7147-8E42-F0B31280ADC5}" destId="{F9DEB914-1769-E34E-B877-F4ACE9CF9DBF}" srcOrd="2" destOrd="0" presId="urn:microsoft.com/office/officeart/2005/8/layout/pyramid2"/>
    <dgm:cxn modelId="{467DAAD4-845A-CF41-97FF-E73B2922004B}" type="presParOf" srcId="{BA2A2181-1BF9-7147-8E42-F0B31280ADC5}" destId="{AA2226BD-F2CF-5947-96EF-42215310F1B9}" srcOrd="3" destOrd="0" presId="urn:microsoft.com/office/officeart/2005/8/layout/pyramid2"/>
    <dgm:cxn modelId="{010F8B81-2077-9442-97E5-2DECC2B1AAEC}" type="presParOf" srcId="{BA2A2181-1BF9-7147-8E42-F0B31280ADC5}" destId="{224383A6-3660-DF4A-B3C2-4F4040B4837E}" srcOrd="4" destOrd="0" presId="urn:microsoft.com/office/officeart/2005/8/layout/pyramid2"/>
    <dgm:cxn modelId="{8897C959-D9F9-2E41-BCAE-E41DAACFCB82}" type="presParOf" srcId="{BA2A2181-1BF9-7147-8E42-F0B31280ADC5}" destId="{87EC44BD-66C5-2A49-BB4D-3879707198C9}" srcOrd="5" destOrd="0" presId="urn:microsoft.com/office/officeart/2005/8/layout/pyramid2"/>
    <dgm:cxn modelId="{0D3B3C2F-904F-1A45-AD07-D2F7895FA6E5}" type="presParOf" srcId="{BA2A2181-1BF9-7147-8E42-F0B31280ADC5}" destId="{E13943C9-1E0E-FD49-A67C-C2AE2BF6C26A}" srcOrd="6" destOrd="0" presId="urn:microsoft.com/office/officeart/2005/8/layout/pyramid2"/>
    <dgm:cxn modelId="{8FF86811-FBE8-5C41-BED6-D78DDF170150}" type="presParOf" srcId="{BA2A2181-1BF9-7147-8E42-F0B31280ADC5}" destId="{25E8873B-4EAB-9E4A-A6D9-CC9BF89BAF6F}"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5B6627A-FDF4-434C-82C6-2832D2A161BA}" type="doc">
      <dgm:prSet loTypeId="urn:microsoft.com/office/officeart/2008/layout/LinedList" loCatId="list" qsTypeId="urn:microsoft.com/office/officeart/2005/8/quickstyle/simple1" qsCatId="simple" csTypeId="urn:microsoft.com/office/officeart/2005/8/colors/colorful4" csCatId="colorful"/>
      <dgm:spPr/>
      <dgm:t>
        <a:bodyPr/>
        <a:lstStyle/>
        <a:p>
          <a:endParaRPr lang="en-GB"/>
        </a:p>
      </dgm:t>
    </dgm:pt>
    <dgm:pt modelId="{E9EB30F7-9378-0B44-8719-AF3235884364}">
      <dgm:prSet custT="1"/>
      <dgm:spPr/>
      <dgm:t>
        <a:bodyPr/>
        <a:lstStyle/>
        <a:p>
          <a:r>
            <a:rPr lang="en-GB" sz="1600" b="0" i="0" dirty="0"/>
            <a:t>Thomas and Kilmann define collaboration as a process of addressing problems together with the intention of meeting the needs of those involved. On both the assertiveness and cooperativeness ratings, this mode scores high. </a:t>
          </a:r>
          <a:endParaRPr lang="en-GB" sz="1600" dirty="0"/>
        </a:p>
      </dgm:t>
    </dgm:pt>
    <dgm:pt modelId="{97FD3840-AB13-684B-BE15-E08903E58F4C}" type="parTrans" cxnId="{01D2A827-BAC2-E34F-894E-9CF9BA49E5F3}">
      <dgm:prSet/>
      <dgm:spPr/>
      <dgm:t>
        <a:bodyPr/>
        <a:lstStyle/>
        <a:p>
          <a:endParaRPr lang="en-GB"/>
        </a:p>
      </dgm:t>
    </dgm:pt>
    <dgm:pt modelId="{E066C1F8-0225-3E40-ADEB-C43B2F538FA0}" type="sibTrans" cxnId="{01D2A827-BAC2-E34F-894E-9CF9BA49E5F3}">
      <dgm:prSet/>
      <dgm:spPr/>
      <dgm:t>
        <a:bodyPr/>
        <a:lstStyle/>
        <a:p>
          <a:endParaRPr lang="en-GB"/>
        </a:p>
      </dgm:t>
    </dgm:pt>
    <dgm:pt modelId="{A4802E05-3107-214D-855A-02B45F92ECE3}">
      <dgm:prSet custT="1"/>
      <dgm:spPr/>
      <dgm:t>
        <a:bodyPr/>
        <a:lstStyle/>
        <a:p>
          <a:r>
            <a:rPr lang="en-GB" sz="1600" b="0" i="0" dirty="0"/>
            <a:t>As people in intimate connections are more likely to probe further to identify the source of the dispute and potential solutions, this mode may be made more effective.</a:t>
          </a:r>
          <a:endParaRPr lang="en-GB" sz="1600" dirty="0"/>
        </a:p>
      </dgm:t>
    </dgm:pt>
    <dgm:pt modelId="{ABC3F2AD-2E3D-EC4F-8027-2C157E421AE0}" type="parTrans" cxnId="{601C9BD8-50C4-5C43-9F18-1D27CB0E6D43}">
      <dgm:prSet/>
      <dgm:spPr/>
      <dgm:t>
        <a:bodyPr/>
        <a:lstStyle/>
        <a:p>
          <a:endParaRPr lang="en-GB"/>
        </a:p>
      </dgm:t>
    </dgm:pt>
    <dgm:pt modelId="{C8B2BD1A-B0B1-0249-BAE4-C072EC163893}" type="sibTrans" cxnId="{601C9BD8-50C4-5C43-9F18-1D27CB0E6D43}">
      <dgm:prSet/>
      <dgm:spPr/>
      <dgm:t>
        <a:bodyPr/>
        <a:lstStyle/>
        <a:p>
          <a:endParaRPr lang="en-GB"/>
        </a:p>
      </dgm:t>
    </dgm:pt>
    <dgm:pt modelId="{736E65BF-9705-8444-AB4A-D078EB0BBB2C}">
      <dgm:prSet custT="1"/>
      <dgm:spPr/>
      <dgm:t>
        <a:bodyPr/>
        <a:lstStyle/>
        <a:p>
          <a:r>
            <a:rPr lang="en-GB" sz="1600" b="0" i="0" dirty="0"/>
            <a:t>This mode is most effective when an integrative solution is required and  all parties demands must be met.</a:t>
          </a:r>
          <a:endParaRPr lang="en-GB" sz="1600" dirty="0"/>
        </a:p>
      </dgm:t>
    </dgm:pt>
    <dgm:pt modelId="{822BBE10-587C-294D-B640-13FB7546E436}" type="parTrans" cxnId="{16A38001-3B10-3848-9C1C-1D919507F431}">
      <dgm:prSet/>
      <dgm:spPr/>
      <dgm:t>
        <a:bodyPr/>
        <a:lstStyle/>
        <a:p>
          <a:endParaRPr lang="en-GB"/>
        </a:p>
      </dgm:t>
    </dgm:pt>
    <dgm:pt modelId="{51A114C5-277B-3541-B2BE-61A04750845B}" type="sibTrans" cxnId="{16A38001-3B10-3848-9C1C-1D919507F431}">
      <dgm:prSet/>
      <dgm:spPr/>
      <dgm:t>
        <a:bodyPr/>
        <a:lstStyle/>
        <a:p>
          <a:endParaRPr lang="en-GB"/>
        </a:p>
      </dgm:t>
    </dgm:pt>
    <dgm:pt modelId="{96E56252-97E6-8F42-A91F-922542758E25}">
      <dgm:prSet custT="1"/>
      <dgm:spPr/>
      <dgm:t>
        <a:bodyPr/>
        <a:lstStyle/>
        <a:p>
          <a:r>
            <a:rPr lang="en-GB" sz="1600"/>
            <a:t>Due </a:t>
          </a:r>
          <a:r>
            <a:rPr lang="en-GB" sz="1600" b="0" i="0"/>
            <a:t>to its intense nature and time or scale requirements, collaborative conflict management may be both emotionally and physically draining.</a:t>
          </a:r>
          <a:endParaRPr lang="en-GB" sz="1600"/>
        </a:p>
      </dgm:t>
    </dgm:pt>
    <dgm:pt modelId="{3C475FF6-F639-F845-A625-B991DD983704}" type="parTrans" cxnId="{7FAE116D-9986-4D4F-8446-4C65707BA692}">
      <dgm:prSet/>
      <dgm:spPr/>
      <dgm:t>
        <a:bodyPr/>
        <a:lstStyle/>
        <a:p>
          <a:endParaRPr lang="en-GB"/>
        </a:p>
      </dgm:t>
    </dgm:pt>
    <dgm:pt modelId="{D2AE5709-9D23-0549-B8E8-CCCEFEADD2D9}" type="sibTrans" cxnId="{7FAE116D-9986-4D4F-8446-4C65707BA692}">
      <dgm:prSet/>
      <dgm:spPr/>
      <dgm:t>
        <a:bodyPr/>
        <a:lstStyle/>
        <a:p>
          <a:endParaRPr lang="en-GB"/>
        </a:p>
      </dgm:t>
    </dgm:pt>
    <dgm:pt modelId="{FD43B9D8-EEEB-7941-B40E-A0144786D472}">
      <dgm:prSet custT="1"/>
      <dgm:spPr/>
      <dgm:t>
        <a:bodyPr/>
        <a:lstStyle/>
        <a:p>
          <a:r>
            <a:rPr lang="en-GB" sz="1600" dirty="0"/>
            <a:t>Prior to engaging in this conflict management style, the</a:t>
          </a:r>
          <a:r>
            <a:rPr lang="en-GB" sz="1600" b="0" i="0" dirty="0"/>
            <a:t> parties should be able to communicate their requirements and goals in order to achieve good results. </a:t>
          </a:r>
          <a:endParaRPr lang="en-GB" sz="1600" dirty="0"/>
        </a:p>
      </dgm:t>
    </dgm:pt>
    <dgm:pt modelId="{10313305-8B2C-0F4E-94E3-8EE2184AA9DA}" type="parTrans" cxnId="{609FCB09-4CDB-6649-912F-034CB7213EEA}">
      <dgm:prSet/>
      <dgm:spPr/>
      <dgm:t>
        <a:bodyPr/>
        <a:lstStyle/>
        <a:p>
          <a:endParaRPr lang="en-GB"/>
        </a:p>
      </dgm:t>
    </dgm:pt>
    <dgm:pt modelId="{76DBEED4-4FC2-4C40-8333-9FD4ECFF6EBD}" type="sibTrans" cxnId="{609FCB09-4CDB-6649-912F-034CB7213EEA}">
      <dgm:prSet/>
      <dgm:spPr/>
      <dgm:t>
        <a:bodyPr/>
        <a:lstStyle/>
        <a:p>
          <a:endParaRPr lang="en-GB"/>
        </a:p>
      </dgm:t>
    </dgm:pt>
    <dgm:pt modelId="{DF6366AE-106D-FA47-A423-2577F15EBB9A}">
      <dgm:prSet custT="1"/>
      <dgm:spPr/>
      <dgm:t>
        <a:bodyPr/>
        <a:lstStyle/>
        <a:p>
          <a:r>
            <a:rPr lang="en-GB" sz="1600" b="0" i="0" dirty="0"/>
            <a:t>Due of its in-depth nature, this conflict style is bad for resolving smaller, more minor concerns.</a:t>
          </a:r>
          <a:endParaRPr lang="en-GB" sz="1600" dirty="0"/>
        </a:p>
      </dgm:t>
    </dgm:pt>
    <dgm:pt modelId="{593D59AD-E128-3C46-BD7C-918B6D4EC8BB}" type="parTrans" cxnId="{1E606742-F9EA-8348-A158-E55D060DED90}">
      <dgm:prSet/>
      <dgm:spPr/>
      <dgm:t>
        <a:bodyPr/>
        <a:lstStyle/>
        <a:p>
          <a:endParaRPr lang="en-GB"/>
        </a:p>
      </dgm:t>
    </dgm:pt>
    <dgm:pt modelId="{7012D0DE-0A36-4C4C-99F5-FD73B0813D51}" type="sibTrans" cxnId="{1E606742-F9EA-8348-A158-E55D060DED90}">
      <dgm:prSet/>
      <dgm:spPr/>
      <dgm:t>
        <a:bodyPr/>
        <a:lstStyle/>
        <a:p>
          <a:endParaRPr lang="en-GB"/>
        </a:p>
      </dgm:t>
    </dgm:pt>
    <dgm:pt modelId="{26C7F566-22A9-CC4A-B847-027402E637D0}" type="pres">
      <dgm:prSet presAssocID="{85B6627A-FDF4-434C-82C6-2832D2A161BA}" presName="vert0" presStyleCnt="0">
        <dgm:presLayoutVars>
          <dgm:dir/>
          <dgm:animOne val="branch"/>
          <dgm:animLvl val="lvl"/>
        </dgm:presLayoutVars>
      </dgm:prSet>
      <dgm:spPr/>
    </dgm:pt>
    <dgm:pt modelId="{258C498D-D984-7344-8088-A6917015B1F2}" type="pres">
      <dgm:prSet presAssocID="{E9EB30F7-9378-0B44-8719-AF3235884364}" presName="thickLine" presStyleLbl="alignNode1" presStyleIdx="0" presStyleCnt="6"/>
      <dgm:spPr/>
    </dgm:pt>
    <dgm:pt modelId="{E6F7A9B1-510E-6C45-8413-B1EC43B79B85}" type="pres">
      <dgm:prSet presAssocID="{E9EB30F7-9378-0B44-8719-AF3235884364}" presName="horz1" presStyleCnt="0"/>
      <dgm:spPr/>
    </dgm:pt>
    <dgm:pt modelId="{4E10ECB4-8370-D041-A4E0-DB57D0AFFC93}" type="pres">
      <dgm:prSet presAssocID="{E9EB30F7-9378-0B44-8719-AF3235884364}" presName="tx1" presStyleLbl="revTx" presStyleIdx="0" presStyleCnt="6"/>
      <dgm:spPr/>
    </dgm:pt>
    <dgm:pt modelId="{E2C6D40F-1DEC-8042-9D97-5A1428AFB736}" type="pres">
      <dgm:prSet presAssocID="{E9EB30F7-9378-0B44-8719-AF3235884364}" presName="vert1" presStyleCnt="0"/>
      <dgm:spPr/>
    </dgm:pt>
    <dgm:pt modelId="{49041F87-7F2A-164A-8653-F426F34D2E7D}" type="pres">
      <dgm:prSet presAssocID="{A4802E05-3107-214D-855A-02B45F92ECE3}" presName="thickLine" presStyleLbl="alignNode1" presStyleIdx="1" presStyleCnt="6"/>
      <dgm:spPr/>
    </dgm:pt>
    <dgm:pt modelId="{582F55BA-B2A9-274D-9655-D8E8D8AE19FC}" type="pres">
      <dgm:prSet presAssocID="{A4802E05-3107-214D-855A-02B45F92ECE3}" presName="horz1" presStyleCnt="0"/>
      <dgm:spPr/>
    </dgm:pt>
    <dgm:pt modelId="{60846C39-C8C5-394D-AB0A-FA8FB4DCED4A}" type="pres">
      <dgm:prSet presAssocID="{A4802E05-3107-214D-855A-02B45F92ECE3}" presName="tx1" presStyleLbl="revTx" presStyleIdx="1" presStyleCnt="6"/>
      <dgm:spPr/>
    </dgm:pt>
    <dgm:pt modelId="{828F7A3E-58C3-F541-A8AA-9F47E29063C2}" type="pres">
      <dgm:prSet presAssocID="{A4802E05-3107-214D-855A-02B45F92ECE3}" presName="vert1" presStyleCnt="0"/>
      <dgm:spPr/>
    </dgm:pt>
    <dgm:pt modelId="{4703EB93-E55D-2C45-9954-6EC029982A7F}" type="pres">
      <dgm:prSet presAssocID="{736E65BF-9705-8444-AB4A-D078EB0BBB2C}" presName="thickLine" presStyleLbl="alignNode1" presStyleIdx="2" presStyleCnt="6"/>
      <dgm:spPr/>
    </dgm:pt>
    <dgm:pt modelId="{3C6BE6C7-C284-7B4A-8790-16EC4AAFFDDB}" type="pres">
      <dgm:prSet presAssocID="{736E65BF-9705-8444-AB4A-D078EB0BBB2C}" presName="horz1" presStyleCnt="0"/>
      <dgm:spPr/>
    </dgm:pt>
    <dgm:pt modelId="{F8B6205A-F460-7E47-B448-D57F5D47332D}" type="pres">
      <dgm:prSet presAssocID="{736E65BF-9705-8444-AB4A-D078EB0BBB2C}" presName="tx1" presStyleLbl="revTx" presStyleIdx="2" presStyleCnt="6"/>
      <dgm:spPr/>
    </dgm:pt>
    <dgm:pt modelId="{B528A98A-3878-BB44-97F4-3D475EABA444}" type="pres">
      <dgm:prSet presAssocID="{736E65BF-9705-8444-AB4A-D078EB0BBB2C}" presName="vert1" presStyleCnt="0"/>
      <dgm:spPr/>
    </dgm:pt>
    <dgm:pt modelId="{F1B3FD20-9965-6844-973F-71C4705F6EB1}" type="pres">
      <dgm:prSet presAssocID="{96E56252-97E6-8F42-A91F-922542758E25}" presName="thickLine" presStyleLbl="alignNode1" presStyleIdx="3" presStyleCnt="6"/>
      <dgm:spPr/>
    </dgm:pt>
    <dgm:pt modelId="{11A25737-E870-6E47-9701-16B10679B363}" type="pres">
      <dgm:prSet presAssocID="{96E56252-97E6-8F42-A91F-922542758E25}" presName="horz1" presStyleCnt="0"/>
      <dgm:spPr/>
    </dgm:pt>
    <dgm:pt modelId="{2D51145B-A1D3-6346-9E25-3A131988C351}" type="pres">
      <dgm:prSet presAssocID="{96E56252-97E6-8F42-A91F-922542758E25}" presName="tx1" presStyleLbl="revTx" presStyleIdx="3" presStyleCnt="6"/>
      <dgm:spPr/>
    </dgm:pt>
    <dgm:pt modelId="{CCC9AE3A-8894-7946-9DD5-ABC7DF129954}" type="pres">
      <dgm:prSet presAssocID="{96E56252-97E6-8F42-A91F-922542758E25}" presName="vert1" presStyleCnt="0"/>
      <dgm:spPr/>
    </dgm:pt>
    <dgm:pt modelId="{821538DB-0891-764D-A08C-B826D7F74339}" type="pres">
      <dgm:prSet presAssocID="{FD43B9D8-EEEB-7941-B40E-A0144786D472}" presName="thickLine" presStyleLbl="alignNode1" presStyleIdx="4" presStyleCnt="6"/>
      <dgm:spPr/>
    </dgm:pt>
    <dgm:pt modelId="{CA18019F-CB79-FE4E-AD22-B8A23EFB0531}" type="pres">
      <dgm:prSet presAssocID="{FD43B9D8-EEEB-7941-B40E-A0144786D472}" presName="horz1" presStyleCnt="0"/>
      <dgm:spPr/>
    </dgm:pt>
    <dgm:pt modelId="{88C202FD-50E9-5C44-BF3A-53F971FAE84C}" type="pres">
      <dgm:prSet presAssocID="{FD43B9D8-EEEB-7941-B40E-A0144786D472}" presName="tx1" presStyleLbl="revTx" presStyleIdx="4" presStyleCnt="6"/>
      <dgm:spPr/>
    </dgm:pt>
    <dgm:pt modelId="{6A679593-1C09-9D40-8BE9-D0858F5056AD}" type="pres">
      <dgm:prSet presAssocID="{FD43B9D8-EEEB-7941-B40E-A0144786D472}" presName="vert1" presStyleCnt="0"/>
      <dgm:spPr/>
    </dgm:pt>
    <dgm:pt modelId="{D89A3D12-F8B7-D542-B990-ED4597EA798B}" type="pres">
      <dgm:prSet presAssocID="{DF6366AE-106D-FA47-A423-2577F15EBB9A}" presName="thickLine" presStyleLbl="alignNode1" presStyleIdx="5" presStyleCnt="6"/>
      <dgm:spPr/>
    </dgm:pt>
    <dgm:pt modelId="{084A6BBC-47F9-EB43-AF54-16CE8D290E22}" type="pres">
      <dgm:prSet presAssocID="{DF6366AE-106D-FA47-A423-2577F15EBB9A}" presName="horz1" presStyleCnt="0"/>
      <dgm:spPr/>
    </dgm:pt>
    <dgm:pt modelId="{C1776EDE-5C30-B047-9C40-858E6DF26291}" type="pres">
      <dgm:prSet presAssocID="{DF6366AE-106D-FA47-A423-2577F15EBB9A}" presName="tx1" presStyleLbl="revTx" presStyleIdx="5" presStyleCnt="6"/>
      <dgm:spPr/>
    </dgm:pt>
    <dgm:pt modelId="{62872CB0-729B-844F-AA1F-0820CFCBD01F}" type="pres">
      <dgm:prSet presAssocID="{DF6366AE-106D-FA47-A423-2577F15EBB9A}" presName="vert1" presStyleCnt="0"/>
      <dgm:spPr/>
    </dgm:pt>
  </dgm:ptLst>
  <dgm:cxnLst>
    <dgm:cxn modelId="{16A38001-3B10-3848-9C1C-1D919507F431}" srcId="{85B6627A-FDF4-434C-82C6-2832D2A161BA}" destId="{736E65BF-9705-8444-AB4A-D078EB0BBB2C}" srcOrd="2" destOrd="0" parTransId="{822BBE10-587C-294D-B640-13FB7546E436}" sibTransId="{51A114C5-277B-3541-B2BE-61A04750845B}"/>
    <dgm:cxn modelId="{F4DAC701-6E64-7A45-ABD8-8081B1E66728}" type="presOf" srcId="{FD43B9D8-EEEB-7941-B40E-A0144786D472}" destId="{88C202FD-50E9-5C44-BF3A-53F971FAE84C}" srcOrd="0" destOrd="0" presId="urn:microsoft.com/office/officeart/2008/layout/LinedList"/>
    <dgm:cxn modelId="{16D6FD07-55BF-6147-A571-9555E8FD39CA}" type="presOf" srcId="{736E65BF-9705-8444-AB4A-D078EB0BBB2C}" destId="{F8B6205A-F460-7E47-B448-D57F5D47332D}" srcOrd="0" destOrd="0" presId="urn:microsoft.com/office/officeart/2008/layout/LinedList"/>
    <dgm:cxn modelId="{609FCB09-4CDB-6649-912F-034CB7213EEA}" srcId="{85B6627A-FDF4-434C-82C6-2832D2A161BA}" destId="{FD43B9D8-EEEB-7941-B40E-A0144786D472}" srcOrd="4" destOrd="0" parTransId="{10313305-8B2C-0F4E-94E3-8EE2184AA9DA}" sibTransId="{76DBEED4-4FC2-4C40-8333-9FD4ECFF6EBD}"/>
    <dgm:cxn modelId="{01D2A827-BAC2-E34F-894E-9CF9BA49E5F3}" srcId="{85B6627A-FDF4-434C-82C6-2832D2A161BA}" destId="{E9EB30F7-9378-0B44-8719-AF3235884364}" srcOrd="0" destOrd="0" parTransId="{97FD3840-AB13-684B-BE15-E08903E58F4C}" sibTransId="{E066C1F8-0225-3E40-ADEB-C43B2F538FA0}"/>
    <dgm:cxn modelId="{0071593B-19CB-394F-9196-16700429B540}" type="presOf" srcId="{E9EB30F7-9378-0B44-8719-AF3235884364}" destId="{4E10ECB4-8370-D041-A4E0-DB57D0AFFC93}" srcOrd="0" destOrd="0" presId="urn:microsoft.com/office/officeart/2008/layout/LinedList"/>
    <dgm:cxn modelId="{1E606742-F9EA-8348-A158-E55D060DED90}" srcId="{85B6627A-FDF4-434C-82C6-2832D2A161BA}" destId="{DF6366AE-106D-FA47-A423-2577F15EBB9A}" srcOrd="5" destOrd="0" parTransId="{593D59AD-E128-3C46-BD7C-918B6D4EC8BB}" sibTransId="{7012D0DE-0A36-4C4C-99F5-FD73B0813D51}"/>
    <dgm:cxn modelId="{7FAE116D-9986-4D4F-8446-4C65707BA692}" srcId="{85B6627A-FDF4-434C-82C6-2832D2A161BA}" destId="{96E56252-97E6-8F42-A91F-922542758E25}" srcOrd="3" destOrd="0" parTransId="{3C475FF6-F639-F845-A625-B991DD983704}" sibTransId="{D2AE5709-9D23-0549-B8E8-CCCEFEADD2D9}"/>
    <dgm:cxn modelId="{1F862380-F4BC-9440-B983-7D3D84CF8571}" type="presOf" srcId="{96E56252-97E6-8F42-A91F-922542758E25}" destId="{2D51145B-A1D3-6346-9E25-3A131988C351}" srcOrd="0" destOrd="0" presId="urn:microsoft.com/office/officeart/2008/layout/LinedList"/>
    <dgm:cxn modelId="{63746289-F82E-034A-8B6D-1B2CAD9AF159}" type="presOf" srcId="{DF6366AE-106D-FA47-A423-2577F15EBB9A}" destId="{C1776EDE-5C30-B047-9C40-858E6DF26291}" srcOrd="0" destOrd="0" presId="urn:microsoft.com/office/officeart/2008/layout/LinedList"/>
    <dgm:cxn modelId="{601C9BD8-50C4-5C43-9F18-1D27CB0E6D43}" srcId="{85B6627A-FDF4-434C-82C6-2832D2A161BA}" destId="{A4802E05-3107-214D-855A-02B45F92ECE3}" srcOrd="1" destOrd="0" parTransId="{ABC3F2AD-2E3D-EC4F-8027-2C157E421AE0}" sibTransId="{C8B2BD1A-B0B1-0249-BAE4-C072EC163893}"/>
    <dgm:cxn modelId="{BF8EDEDD-6900-A241-BE5F-F8D96E5C54A2}" type="presOf" srcId="{85B6627A-FDF4-434C-82C6-2832D2A161BA}" destId="{26C7F566-22A9-CC4A-B847-027402E637D0}" srcOrd="0" destOrd="0" presId="urn:microsoft.com/office/officeart/2008/layout/LinedList"/>
    <dgm:cxn modelId="{73D1CBE6-617B-494D-98C1-F18B914CDC74}" type="presOf" srcId="{A4802E05-3107-214D-855A-02B45F92ECE3}" destId="{60846C39-C8C5-394D-AB0A-FA8FB4DCED4A}" srcOrd="0" destOrd="0" presId="urn:microsoft.com/office/officeart/2008/layout/LinedList"/>
    <dgm:cxn modelId="{BCB65269-C089-9344-861C-9E6867B5771B}" type="presParOf" srcId="{26C7F566-22A9-CC4A-B847-027402E637D0}" destId="{258C498D-D984-7344-8088-A6917015B1F2}" srcOrd="0" destOrd="0" presId="urn:microsoft.com/office/officeart/2008/layout/LinedList"/>
    <dgm:cxn modelId="{A3680127-A587-8643-A713-918D82361F37}" type="presParOf" srcId="{26C7F566-22A9-CC4A-B847-027402E637D0}" destId="{E6F7A9B1-510E-6C45-8413-B1EC43B79B85}" srcOrd="1" destOrd="0" presId="urn:microsoft.com/office/officeart/2008/layout/LinedList"/>
    <dgm:cxn modelId="{89B5E67C-E195-A04C-951C-4AEB64400EA6}" type="presParOf" srcId="{E6F7A9B1-510E-6C45-8413-B1EC43B79B85}" destId="{4E10ECB4-8370-D041-A4E0-DB57D0AFFC93}" srcOrd="0" destOrd="0" presId="urn:microsoft.com/office/officeart/2008/layout/LinedList"/>
    <dgm:cxn modelId="{8EDDD78B-7AC0-8A4A-BDBB-25DA1203E2D4}" type="presParOf" srcId="{E6F7A9B1-510E-6C45-8413-B1EC43B79B85}" destId="{E2C6D40F-1DEC-8042-9D97-5A1428AFB736}" srcOrd="1" destOrd="0" presId="urn:microsoft.com/office/officeart/2008/layout/LinedList"/>
    <dgm:cxn modelId="{B78D2A72-8E3F-614C-A98F-6B2937972C6E}" type="presParOf" srcId="{26C7F566-22A9-CC4A-B847-027402E637D0}" destId="{49041F87-7F2A-164A-8653-F426F34D2E7D}" srcOrd="2" destOrd="0" presId="urn:microsoft.com/office/officeart/2008/layout/LinedList"/>
    <dgm:cxn modelId="{1E0A8C3B-1272-1149-88EB-8F1F3AA22722}" type="presParOf" srcId="{26C7F566-22A9-CC4A-B847-027402E637D0}" destId="{582F55BA-B2A9-274D-9655-D8E8D8AE19FC}" srcOrd="3" destOrd="0" presId="urn:microsoft.com/office/officeart/2008/layout/LinedList"/>
    <dgm:cxn modelId="{A8EC312F-B865-0347-B10E-D468E87315EA}" type="presParOf" srcId="{582F55BA-B2A9-274D-9655-D8E8D8AE19FC}" destId="{60846C39-C8C5-394D-AB0A-FA8FB4DCED4A}" srcOrd="0" destOrd="0" presId="urn:microsoft.com/office/officeart/2008/layout/LinedList"/>
    <dgm:cxn modelId="{30C39B87-9F93-A94B-8E82-36F6E6E2A9BE}" type="presParOf" srcId="{582F55BA-B2A9-274D-9655-D8E8D8AE19FC}" destId="{828F7A3E-58C3-F541-A8AA-9F47E29063C2}" srcOrd="1" destOrd="0" presId="urn:microsoft.com/office/officeart/2008/layout/LinedList"/>
    <dgm:cxn modelId="{C7EEC303-FBBE-F74A-9642-DC804EB3AF7A}" type="presParOf" srcId="{26C7F566-22A9-CC4A-B847-027402E637D0}" destId="{4703EB93-E55D-2C45-9954-6EC029982A7F}" srcOrd="4" destOrd="0" presId="urn:microsoft.com/office/officeart/2008/layout/LinedList"/>
    <dgm:cxn modelId="{F4C2A845-7D96-1B4F-BA0E-598EA06F9199}" type="presParOf" srcId="{26C7F566-22A9-CC4A-B847-027402E637D0}" destId="{3C6BE6C7-C284-7B4A-8790-16EC4AAFFDDB}" srcOrd="5" destOrd="0" presId="urn:microsoft.com/office/officeart/2008/layout/LinedList"/>
    <dgm:cxn modelId="{5DCCBDFF-0858-0946-931C-1C39F38E8DB5}" type="presParOf" srcId="{3C6BE6C7-C284-7B4A-8790-16EC4AAFFDDB}" destId="{F8B6205A-F460-7E47-B448-D57F5D47332D}" srcOrd="0" destOrd="0" presId="urn:microsoft.com/office/officeart/2008/layout/LinedList"/>
    <dgm:cxn modelId="{B48D5494-6DCE-3E48-BAC6-5C04F184D727}" type="presParOf" srcId="{3C6BE6C7-C284-7B4A-8790-16EC4AAFFDDB}" destId="{B528A98A-3878-BB44-97F4-3D475EABA444}" srcOrd="1" destOrd="0" presId="urn:microsoft.com/office/officeart/2008/layout/LinedList"/>
    <dgm:cxn modelId="{AD7E4976-E716-E14E-A4A7-CD25976ED446}" type="presParOf" srcId="{26C7F566-22A9-CC4A-B847-027402E637D0}" destId="{F1B3FD20-9965-6844-973F-71C4705F6EB1}" srcOrd="6" destOrd="0" presId="urn:microsoft.com/office/officeart/2008/layout/LinedList"/>
    <dgm:cxn modelId="{2F724851-9410-2343-A5CD-5476ACB56BB8}" type="presParOf" srcId="{26C7F566-22A9-CC4A-B847-027402E637D0}" destId="{11A25737-E870-6E47-9701-16B10679B363}" srcOrd="7" destOrd="0" presId="urn:microsoft.com/office/officeart/2008/layout/LinedList"/>
    <dgm:cxn modelId="{92687E1F-36B4-3849-A717-596EFABB7628}" type="presParOf" srcId="{11A25737-E870-6E47-9701-16B10679B363}" destId="{2D51145B-A1D3-6346-9E25-3A131988C351}" srcOrd="0" destOrd="0" presId="urn:microsoft.com/office/officeart/2008/layout/LinedList"/>
    <dgm:cxn modelId="{4B8ED977-C14F-1C43-8F6C-10299B2D96CD}" type="presParOf" srcId="{11A25737-E870-6E47-9701-16B10679B363}" destId="{CCC9AE3A-8894-7946-9DD5-ABC7DF129954}" srcOrd="1" destOrd="0" presId="urn:microsoft.com/office/officeart/2008/layout/LinedList"/>
    <dgm:cxn modelId="{5C6F66EF-3DA7-6F43-8B6E-0E69F243AEE6}" type="presParOf" srcId="{26C7F566-22A9-CC4A-B847-027402E637D0}" destId="{821538DB-0891-764D-A08C-B826D7F74339}" srcOrd="8" destOrd="0" presId="urn:microsoft.com/office/officeart/2008/layout/LinedList"/>
    <dgm:cxn modelId="{E3F37FB7-8B7F-8045-AF52-3C61CBFD7B92}" type="presParOf" srcId="{26C7F566-22A9-CC4A-B847-027402E637D0}" destId="{CA18019F-CB79-FE4E-AD22-B8A23EFB0531}" srcOrd="9" destOrd="0" presId="urn:microsoft.com/office/officeart/2008/layout/LinedList"/>
    <dgm:cxn modelId="{739C8B79-E438-8D47-833A-9B938B4882E7}" type="presParOf" srcId="{CA18019F-CB79-FE4E-AD22-B8A23EFB0531}" destId="{88C202FD-50E9-5C44-BF3A-53F971FAE84C}" srcOrd="0" destOrd="0" presId="urn:microsoft.com/office/officeart/2008/layout/LinedList"/>
    <dgm:cxn modelId="{CE76543D-CE3A-0D4F-A130-1E3B3C6B39D2}" type="presParOf" srcId="{CA18019F-CB79-FE4E-AD22-B8A23EFB0531}" destId="{6A679593-1C09-9D40-8BE9-D0858F5056AD}" srcOrd="1" destOrd="0" presId="urn:microsoft.com/office/officeart/2008/layout/LinedList"/>
    <dgm:cxn modelId="{E72F9555-80B4-3A45-8B45-AAF8CFAA3CA6}" type="presParOf" srcId="{26C7F566-22A9-CC4A-B847-027402E637D0}" destId="{D89A3D12-F8B7-D542-B990-ED4597EA798B}" srcOrd="10" destOrd="0" presId="urn:microsoft.com/office/officeart/2008/layout/LinedList"/>
    <dgm:cxn modelId="{F4C12DE1-844D-6243-A2D9-741C428F4B82}" type="presParOf" srcId="{26C7F566-22A9-CC4A-B847-027402E637D0}" destId="{084A6BBC-47F9-EB43-AF54-16CE8D290E22}" srcOrd="11" destOrd="0" presId="urn:microsoft.com/office/officeart/2008/layout/LinedList"/>
    <dgm:cxn modelId="{F03552CF-794A-4449-A8BA-2DF327A07926}" type="presParOf" srcId="{084A6BBC-47F9-EB43-AF54-16CE8D290E22}" destId="{C1776EDE-5C30-B047-9C40-858E6DF26291}" srcOrd="0" destOrd="0" presId="urn:microsoft.com/office/officeart/2008/layout/LinedList"/>
    <dgm:cxn modelId="{2A6BEF73-2E60-7145-B3EA-9F8600AE3653}" type="presParOf" srcId="{084A6BBC-47F9-EB43-AF54-16CE8D290E22}" destId="{62872CB0-729B-844F-AA1F-0820CFCBD01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5B6627A-FDF4-434C-82C6-2832D2A161BA}"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en-GB"/>
        </a:p>
      </dgm:t>
    </dgm:pt>
    <dgm:pt modelId="{D9A31873-9746-E54A-96F4-DF8CADCB045F}">
      <dgm:prSet/>
      <dgm:spPr/>
      <dgm:t>
        <a:bodyPr/>
        <a:lstStyle/>
        <a:p>
          <a:r>
            <a:rPr lang="en-GB" b="0" i="0" u="none" strike="noStrike">
              <a:solidFill>
                <a:srgbClr val="202122"/>
              </a:solidFill>
              <a:effectLst/>
              <a:latin typeface="Arial" panose="020B0604020202020204" pitchFamily="34" charset="0"/>
            </a:rPr>
            <a:t>The competitive mode is assertive and frequently leads to one-sided discussion since each person prioritises their own position. </a:t>
          </a:r>
          <a:endParaRPr lang="en-GB" b="0" i="0" u="none" strike="noStrike" dirty="0">
            <a:solidFill>
              <a:srgbClr val="202122"/>
            </a:solidFill>
            <a:effectLst/>
            <a:latin typeface="Arial" panose="020B0604020202020204" pitchFamily="34" charset="0"/>
          </a:endParaRPr>
        </a:p>
      </dgm:t>
    </dgm:pt>
    <dgm:pt modelId="{59DDFFA9-1451-2144-9AE2-8FCF11DA01F9}" type="parTrans" cxnId="{45C47221-F302-4441-97AA-800445BED2AA}">
      <dgm:prSet/>
      <dgm:spPr/>
      <dgm:t>
        <a:bodyPr/>
        <a:lstStyle/>
        <a:p>
          <a:endParaRPr lang="en-GB"/>
        </a:p>
      </dgm:t>
    </dgm:pt>
    <dgm:pt modelId="{BAD7C1B3-7455-F343-B8F3-F7829D2EA54D}" type="sibTrans" cxnId="{45C47221-F302-4441-97AA-800445BED2AA}">
      <dgm:prSet/>
      <dgm:spPr/>
      <dgm:t>
        <a:bodyPr/>
        <a:lstStyle/>
        <a:p>
          <a:endParaRPr lang="en-GB"/>
        </a:p>
      </dgm:t>
    </dgm:pt>
    <dgm:pt modelId="{97D7F271-BBEB-E042-AC08-E9531F2327FB}">
      <dgm:prSet/>
      <dgm:spPr/>
      <dgm:t>
        <a:bodyPr/>
        <a:lstStyle/>
        <a:p>
          <a:r>
            <a:rPr lang="en-GB" b="0" i="0" u="none" strike="noStrike">
              <a:solidFill>
                <a:srgbClr val="202122"/>
              </a:solidFill>
              <a:effectLst/>
              <a:latin typeface="Arial" panose="020B0604020202020204" pitchFamily="34" charset="0"/>
            </a:rPr>
            <a:t>The individual will be defending their position, protecting their rights, or just attempting to win in this manner. Competition has the ability to worsen the initial dispute and damage a close connection. </a:t>
          </a:r>
          <a:endParaRPr lang="en-GB" b="0" i="0" u="none" strike="noStrike" dirty="0">
            <a:solidFill>
              <a:srgbClr val="202122"/>
            </a:solidFill>
            <a:effectLst/>
            <a:latin typeface="Arial" panose="020B0604020202020204" pitchFamily="34" charset="0"/>
          </a:endParaRPr>
        </a:p>
      </dgm:t>
    </dgm:pt>
    <dgm:pt modelId="{177400DF-B3F6-8346-9EF5-50D9A8C7D3B6}" type="parTrans" cxnId="{973B3B18-2408-C34D-B7C6-5C423E41E602}">
      <dgm:prSet/>
      <dgm:spPr/>
      <dgm:t>
        <a:bodyPr/>
        <a:lstStyle/>
        <a:p>
          <a:endParaRPr lang="en-GB"/>
        </a:p>
      </dgm:t>
    </dgm:pt>
    <dgm:pt modelId="{DAA7CBBC-7DDB-B745-9EC4-A56875DAD8C6}" type="sibTrans" cxnId="{973B3B18-2408-C34D-B7C6-5C423E41E602}">
      <dgm:prSet/>
      <dgm:spPr/>
      <dgm:t>
        <a:bodyPr/>
        <a:lstStyle/>
        <a:p>
          <a:endParaRPr lang="en-GB"/>
        </a:p>
      </dgm:t>
    </dgm:pt>
    <dgm:pt modelId="{01B3613D-6040-804C-AB57-6F5A3E182991}">
      <dgm:prSet/>
      <dgm:spPr/>
      <dgm:t>
        <a:bodyPr/>
        <a:lstStyle/>
        <a:p>
          <a:r>
            <a:rPr lang="en-GB" b="0" i="0" u="none" strike="noStrike">
              <a:solidFill>
                <a:srgbClr val="202122"/>
              </a:solidFill>
              <a:effectLst/>
              <a:latin typeface="Arial" panose="020B0604020202020204" pitchFamily="34" charset="0"/>
            </a:rPr>
            <a:t>This mode is frequently employed when an immediate choice must be taken, when a person must defend themselves, or when they are convinced their viewpoint is entirely valid. </a:t>
          </a:r>
          <a:endParaRPr lang="en-GB" b="0" i="0" u="none" strike="noStrike" dirty="0">
            <a:solidFill>
              <a:srgbClr val="202122"/>
            </a:solidFill>
            <a:effectLst/>
            <a:latin typeface="Arial" panose="020B0604020202020204" pitchFamily="34" charset="0"/>
          </a:endParaRPr>
        </a:p>
      </dgm:t>
    </dgm:pt>
    <dgm:pt modelId="{7B71F96C-65AE-4D40-9677-E2F61D11315B}" type="parTrans" cxnId="{21C9CB6A-FAC3-F94D-8A9C-0C9A90EF40EB}">
      <dgm:prSet/>
      <dgm:spPr/>
      <dgm:t>
        <a:bodyPr/>
        <a:lstStyle/>
        <a:p>
          <a:endParaRPr lang="en-GB"/>
        </a:p>
      </dgm:t>
    </dgm:pt>
    <dgm:pt modelId="{14808C55-753E-9447-B6A9-D43738525752}" type="sibTrans" cxnId="{21C9CB6A-FAC3-F94D-8A9C-0C9A90EF40EB}">
      <dgm:prSet/>
      <dgm:spPr/>
      <dgm:t>
        <a:bodyPr/>
        <a:lstStyle/>
        <a:p>
          <a:endParaRPr lang="en-GB"/>
        </a:p>
      </dgm:t>
    </dgm:pt>
    <dgm:pt modelId="{B61362F7-A0DA-E444-A2EE-4A11175B9840}">
      <dgm:prSet/>
      <dgm:spPr/>
      <dgm:t>
        <a:bodyPr/>
        <a:lstStyle/>
        <a:p>
          <a:r>
            <a:rPr lang="en-GB" b="0" i="0" u="none" strike="noStrike">
              <a:solidFill>
                <a:srgbClr val="202122"/>
              </a:solidFill>
              <a:effectLst/>
              <a:latin typeface="Arial" panose="020B0604020202020204" pitchFamily="34" charset="0"/>
            </a:rPr>
            <a:t>The employment of this technique does not necessarily result in a lasting solution; on the contrary, it might worsen the issues since participants may be closed off to adopting other people's opinions.</a:t>
          </a:r>
          <a:endParaRPr lang="en-GB" dirty="0"/>
        </a:p>
      </dgm:t>
    </dgm:pt>
    <dgm:pt modelId="{51CAB788-9C2B-8041-A4BD-A92DF13489BC}" type="parTrans" cxnId="{1DFFF896-2409-6F49-AE6B-1573E1D57FFF}">
      <dgm:prSet/>
      <dgm:spPr/>
      <dgm:t>
        <a:bodyPr/>
        <a:lstStyle/>
        <a:p>
          <a:endParaRPr lang="en-GB"/>
        </a:p>
      </dgm:t>
    </dgm:pt>
    <dgm:pt modelId="{6390224F-F723-4F43-B6EC-7FC59DE9F32C}" type="sibTrans" cxnId="{1DFFF896-2409-6F49-AE6B-1573E1D57FFF}">
      <dgm:prSet/>
      <dgm:spPr/>
      <dgm:t>
        <a:bodyPr/>
        <a:lstStyle/>
        <a:p>
          <a:endParaRPr lang="en-GB"/>
        </a:p>
      </dgm:t>
    </dgm:pt>
    <dgm:pt modelId="{26C7F566-22A9-CC4A-B847-027402E637D0}" type="pres">
      <dgm:prSet presAssocID="{85B6627A-FDF4-434C-82C6-2832D2A161BA}" presName="vert0" presStyleCnt="0">
        <dgm:presLayoutVars>
          <dgm:dir/>
          <dgm:animOne val="branch"/>
          <dgm:animLvl val="lvl"/>
        </dgm:presLayoutVars>
      </dgm:prSet>
      <dgm:spPr/>
    </dgm:pt>
    <dgm:pt modelId="{4C2E120A-195D-9049-96BA-D0D1A529A059}" type="pres">
      <dgm:prSet presAssocID="{D9A31873-9746-E54A-96F4-DF8CADCB045F}" presName="thickLine" presStyleLbl="alignNode1" presStyleIdx="0" presStyleCnt="4"/>
      <dgm:spPr/>
    </dgm:pt>
    <dgm:pt modelId="{527824B1-101D-8E41-8EFD-387F14231615}" type="pres">
      <dgm:prSet presAssocID="{D9A31873-9746-E54A-96F4-DF8CADCB045F}" presName="horz1" presStyleCnt="0"/>
      <dgm:spPr/>
    </dgm:pt>
    <dgm:pt modelId="{D32C7E0A-490C-F74B-BF8B-3CBC0887D403}" type="pres">
      <dgm:prSet presAssocID="{D9A31873-9746-E54A-96F4-DF8CADCB045F}" presName="tx1" presStyleLbl="revTx" presStyleIdx="0" presStyleCnt="4"/>
      <dgm:spPr/>
    </dgm:pt>
    <dgm:pt modelId="{0E115B43-7D11-A54D-9CD0-6E57D6E8D1B9}" type="pres">
      <dgm:prSet presAssocID="{D9A31873-9746-E54A-96F4-DF8CADCB045F}" presName="vert1" presStyleCnt="0"/>
      <dgm:spPr/>
    </dgm:pt>
    <dgm:pt modelId="{DD664494-B6A3-AF49-9463-B1EF1D448F8A}" type="pres">
      <dgm:prSet presAssocID="{97D7F271-BBEB-E042-AC08-E9531F2327FB}" presName="thickLine" presStyleLbl="alignNode1" presStyleIdx="1" presStyleCnt="4"/>
      <dgm:spPr/>
    </dgm:pt>
    <dgm:pt modelId="{7C4DE3AB-695D-3A49-A881-0CD61F6FA79B}" type="pres">
      <dgm:prSet presAssocID="{97D7F271-BBEB-E042-AC08-E9531F2327FB}" presName="horz1" presStyleCnt="0"/>
      <dgm:spPr/>
    </dgm:pt>
    <dgm:pt modelId="{0C6296C7-EEA9-6744-BE56-F9EC0F14BA74}" type="pres">
      <dgm:prSet presAssocID="{97D7F271-BBEB-E042-AC08-E9531F2327FB}" presName="tx1" presStyleLbl="revTx" presStyleIdx="1" presStyleCnt="4"/>
      <dgm:spPr/>
    </dgm:pt>
    <dgm:pt modelId="{50BEB3A6-4FDD-9F42-BF91-4E9C27E69926}" type="pres">
      <dgm:prSet presAssocID="{97D7F271-BBEB-E042-AC08-E9531F2327FB}" presName="vert1" presStyleCnt="0"/>
      <dgm:spPr/>
    </dgm:pt>
    <dgm:pt modelId="{BDA4CFFD-7837-5F47-A57F-C4D926D7C96B}" type="pres">
      <dgm:prSet presAssocID="{01B3613D-6040-804C-AB57-6F5A3E182991}" presName="thickLine" presStyleLbl="alignNode1" presStyleIdx="2" presStyleCnt="4"/>
      <dgm:spPr/>
    </dgm:pt>
    <dgm:pt modelId="{A05E3427-5701-D54A-8C30-7B1ABAD8C59C}" type="pres">
      <dgm:prSet presAssocID="{01B3613D-6040-804C-AB57-6F5A3E182991}" presName="horz1" presStyleCnt="0"/>
      <dgm:spPr/>
    </dgm:pt>
    <dgm:pt modelId="{F62FDB9F-FD90-7044-BF43-10475DEA96E9}" type="pres">
      <dgm:prSet presAssocID="{01B3613D-6040-804C-AB57-6F5A3E182991}" presName="tx1" presStyleLbl="revTx" presStyleIdx="2" presStyleCnt="4"/>
      <dgm:spPr/>
    </dgm:pt>
    <dgm:pt modelId="{C458BC48-5F9D-E040-967A-B390BC3C716C}" type="pres">
      <dgm:prSet presAssocID="{01B3613D-6040-804C-AB57-6F5A3E182991}" presName="vert1" presStyleCnt="0"/>
      <dgm:spPr/>
    </dgm:pt>
    <dgm:pt modelId="{F79DB817-878F-CF41-96FE-F13B96CDDD0E}" type="pres">
      <dgm:prSet presAssocID="{B61362F7-A0DA-E444-A2EE-4A11175B9840}" presName="thickLine" presStyleLbl="alignNode1" presStyleIdx="3" presStyleCnt="4"/>
      <dgm:spPr/>
    </dgm:pt>
    <dgm:pt modelId="{39988D0D-6700-9F4B-B7F3-727B97ACD14B}" type="pres">
      <dgm:prSet presAssocID="{B61362F7-A0DA-E444-A2EE-4A11175B9840}" presName="horz1" presStyleCnt="0"/>
      <dgm:spPr/>
    </dgm:pt>
    <dgm:pt modelId="{272BCF5D-945F-F54B-87EF-87CA65BD2C25}" type="pres">
      <dgm:prSet presAssocID="{B61362F7-A0DA-E444-A2EE-4A11175B9840}" presName="tx1" presStyleLbl="revTx" presStyleIdx="3" presStyleCnt="4"/>
      <dgm:spPr/>
    </dgm:pt>
    <dgm:pt modelId="{CC45B086-7A5F-6D4F-AC1A-9FD6A3054A90}" type="pres">
      <dgm:prSet presAssocID="{B61362F7-A0DA-E444-A2EE-4A11175B9840}" presName="vert1" presStyleCnt="0"/>
      <dgm:spPr/>
    </dgm:pt>
  </dgm:ptLst>
  <dgm:cxnLst>
    <dgm:cxn modelId="{F4C97909-1EB8-3047-94C8-14A16FDF62E8}" type="presOf" srcId="{D9A31873-9746-E54A-96F4-DF8CADCB045F}" destId="{D32C7E0A-490C-F74B-BF8B-3CBC0887D403}" srcOrd="0" destOrd="0" presId="urn:microsoft.com/office/officeart/2008/layout/LinedList"/>
    <dgm:cxn modelId="{973B3B18-2408-C34D-B7C6-5C423E41E602}" srcId="{85B6627A-FDF4-434C-82C6-2832D2A161BA}" destId="{97D7F271-BBEB-E042-AC08-E9531F2327FB}" srcOrd="1" destOrd="0" parTransId="{177400DF-B3F6-8346-9EF5-50D9A8C7D3B6}" sibTransId="{DAA7CBBC-7DDB-B745-9EC4-A56875DAD8C6}"/>
    <dgm:cxn modelId="{45C47221-F302-4441-97AA-800445BED2AA}" srcId="{85B6627A-FDF4-434C-82C6-2832D2A161BA}" destId="{D9A31873-9746-E54A-96F4-DF8CADCB045F}" srcOrd="0" destOrd="0" parTransId="{59DDFFA9-1451-2144-9AE2-8FCF11DA01F9}" sibTransId="{BAD7C1B3-7455-F343-B8F3-F7829D2EA54D}"/>
    <dgm:cxn modelId="{21C9CB6A-FAC3-F94D-8A9C-0C9A90EF40EB}" srcId="{85B6627A-FDF4-434C-82C6-2832D2A161BA}" destId="{01B3613D-6040-804C-AB57-6F5A3E182991}" srcOrd="2" destOrd="0" parTransId="{7B71F96C-65AE-4D40-9677-E2F61D11315B}" sibTransId="{14808C55-753E-9447-B6A9-D43738525752}"/>
    <dgm:cxn modelId="{1DFFF896-2409-6F49-AE6B-1573E1D57FFF}" srcId="{85B6627A-FDF4-434C-82C6-2832D2A161BA}" destId="{B61362F7-A0DA-E444-A2EE-4A11175B9840}" srcOrd="3" destOrd="0" parTransId="{51CAB788-9C2B-8041-A4BD-A92DF13489BC}" sibTransId="{6390224F-F723-4F43-B6EC-7FC59DE9F32C}"/>
    <dgm:cxn modelId="{DFE0C6C9-3CC9-A440-8E0F-A7572A31BAE4}" type="presOf" srcId="{01B3613D-6040-804C-AB57-6F5A3E182991}" destId="{F62FDB9F-FD90-7044-BF43-10475DEA96E9}" srcOrd="0" destOrd="0" presId="urn:microsoft.com/office/officeart/2008/layout/LinedList"/>
    <dgm:cxn modelId="{842DB6CA-8FB2-8C4F-A221-F08113C26AAC}" type="presOf" srcId="{B61362F7-A0DA-E444-A2EE-4A11175B9840}" destId="{272BCF5D-945F-F54B-87EF-87CA65BD2C25}" srcOrd="0" destOrd="0" presId="urn:microsoft.com/office/officeart/2008/layout/LinedList"/>
    <dgm:cxn modelId="{BF8EDEDD-6900-A241-BE5F-F8D96E5C54A2}" type="presOf" srcId="{85B6627A-FDF4-434C-82C6-2832D2A161BA}" destId="{26C7F566-22A9-CC4A-B847-027402E637D0}" srcOrd="0" destOrd="0" presId="urn:microsoft.com/office/officeart/2008/layout/LinedList"/>
    <dgm:cxn modelId="{BA7393FD-1F77-9544-9624-DA84DF9AFCDC}" type="presOf" srcId="{97D7F271-BBEB-E042-AC08-E9531F2327FB}" destId="{0C6296C7-EEA9-6744-BE56-F9EC0F14BA74}" srcOrd="0" destOrd="0" presId="urn:microsoft.com/office/officeart/2008/layout/LinedList"/>
    <dgm:cxn modelId="{1A11C860-C223-6B4A-AE1E-F15CBB74B40A}" type="presParOf" srcId="{26C7F566-22A9-CC4A-B847-027402E637D0}" destId="{4C2E120A-195D-9049-96BA-D0D1A529A059}" srcOrd="0" destOrd="0" presId="urn:microsoft.com/office/officeart/2008/layout/LinedList"/>
    <dgm:cxn modelId="{09E0CAC9-8BA7-FF47-8968-AE1F2717B172}" type="presParOf" srcId="{26C7F566-22A9-CC4A-B847-027402E637D0}" destId="{527824B1-101D-8E41-8EFD-387F14231615}" srcOrd="1" destOrd="0" presId="urn:microsoft.com/office/officeart/2008/layout/LinedList"/>
    <dgm:cxn modelId="{AEE1017F-436C-E74C-B4E6-8CE4B2737A8A}" type="presParOf" srcId="{527824B1-101D-8E41-8EFD-387F14231615}" destId="{D32C7E0A-490C-F74B-BF8B-3CBC0887D403}" srcOrd="0" destOrd="0" presId="urn:microsoft.com/office/officeart/2008/layout/LinedList"/>
    <dgm:cxn modelId="{38386B23-E338-6A48-ADF3-B843D0F3E7E6}" type="presParOf" srcId="{527824B1-101D-8E41-8EFD-387F14231615}" destId="{0E115B43-7D11-A54D-9CD0-6E57D6E8D1B9}" srcOrd="1" destOrd="0" presId="urn:microsoft.com/office/officeart/2008/layout/LinedList"/>
    <dgm:cxn modelId="{A9C4CB7F-CC58-3B4A-BA3B-09D83878A359}" type="presParOf" srcId="{26C7F566-22A9-CC4A-B847-027402E637D0}" destId="{DD664494-B6A3-AF49-9463-B1EF1D448F8A}" srcOrd="2" destOrd="0" presId="urn:microsoft.com/office/officeart/2008/layout/LinedList"/>
    <dgm:cxn modelId="{27369E13-0E12-D24F-9419-C79D81D44330}" type="presParOf" srcId="{26C7F566-22A9-CC4A-B847-027402E637D0}" destId="{7C4DE3AB-695D-3A49-A881-0CD61F6FA79B}" srcOrd="3" destOrd="0" presId="urn:microsoft.com/office/officeart/2008/layout/LinedList"/>
    <dgm:cxn modelId="{2167FF0A-38BB-694C-8D0D-032046705DF9}" type="presParOf" srcId="{7C4DE3AB-695D-3A49-A881-0CD61F6FA79B}" destId="{0C6296C7-EEA9-6744-BE56-F9EC0F14BA74}" srcOrd="0" destOrd="0" presId="urn:microsoft.com/office/officeart/2008/layout/LinedList"/>
    <dgm:cxn modelId="{6D1454E0-2B1F-9C42-BB42-7E6B54A5ADE4}" type="presParOf" srcId="{7C4DE3AB-695D-3A49-A881-0CD61F6FA79B}" destId="{50BEB3A6-4FDD-9F42-BF91-4E9C27E69926}" srcOrd="1" destOrd="0" presId="urn:microsoft.com/office/officeart/2008/layout/LinedList"/>
    <dgm:cxn modelId="{C3A71088-16D8-1940-B457-8289AA1F6C96}" type="presParOf" srcId="{26C7F566-22A9-CC4A-B847-027402E637D0}" destId="{BDA4CFFD-7837-5F47-A57F-C4D926D7C96B}" srcOrd="4" destOrd="0" presId="urn:microsoft.com/office/officeart/2008/layout/LinedList"/>
    <dgm:cxn modelId="{DDD1C27B-53C0-BC40-8F86-EBF5721EE264}" type="presParOf" srcId="{26C7F566-22A9-CC4A-B847-027402E637D0}" destId="{A05E3427-5701-D54A-8C30-7B1ABAD8C59C}" srcOrd="5" destOrd="0" presId="urn:microsoft.com/office/officeart/2008/layout/LinedList"/>
    <dgm:cxn modelId="{3D7D917B-F85A-114F-A65D-C1FE74FEAAFA}" type="presParOf" srcId="{A05E3427-5701-D54A-8C30-7B1ABAD8C59C}" destId="{F62FDB9F-FD90-7044-BF43-10475DEA96E9}" srcOrd="0" destOrd="0" presId="urn:microsoft.com/office/officeart/2008/layout/LinedList"/>
    <dgm:cxn modelId="{48BEA3BE-77DA-5C48-A356-73BEBC55D9B2}" type="presParOf" srcId="{A05E3427-5701-D54A-8C30-7B1ABAD8C59C}" destId="{C458BC48-5F9D-E040-967A-B390BC3C716C}" srcOrd="1" destOrd="0" presId="urn:microsoft.com/office/officeart/2008/layout/LinedList"/>
    <dgm:cxn modelId="{62A10B0B-6159-2D40-AB3E-37C0780A38E0}" type="presParOf" srcId="{26C7F566-22A9-CC4A-B847-027402E637D0}" destId="{F79DB817-878F-CF41-96FE-F13B96CDDD0E}" srcOrd="6" destOrd="0" presId="urn:microsoft.com/office/officeart/2008/layout/LinedList"/>
    <dgm:cxn modelId="{20FA08C5-FA9B-274F-B2AD-2BB782034812}" type="presParOf" srcId="{26C7F566-22A9-CC4A-B847-027402E637D0}" destId="{39988D0D-6700-9F4B-B7F3-727B97ACD14B}" srcOrd="7" destOrd="0" presId="urn:microsoft.com/office/officeart/2008/layout/LinedList"/>
    <dgm:cxn modelId="{668F5C13-C6BB-A34D-9DFF-663776BFCA01}" type="presParOf" srcId="{39988D0D-6700-9F4B-B7F3-727B97ACD14B}" destId="{272BCF5D-945F-F54B-87EF-87CA65BD2C25}" srcOrd="0" destOrd="0" presId="urn:microsoft.com/office/officeart/2008/layout/LinedList"/>
    <dgm:cxn modelId="{7A16B4C7-71BC-FC48-8B4A-990AA4B2156B}" type="presParOf" srcId="{39988D0D-6700-9F4B-B7F3-727B97ACD14B}" destId="{CC45B086-7A5F-6D4F-AC1A-9FD6A3054A9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5B6627A-FDF4-434C-82C6-2832D2A161BA}"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en-GB"/>
        </a:p>
      </dgm:t>
    </dgm:pt>
    <dgm:pt modelId="{D9A31873-9746-E54A-96F4-DF8CADCB045F}">
      <dgm:prSet/>
      <dgm:spPr/>
      <dgm:t>
        <a:bodyPr/>
        <a:lstStyle/>
        <a:p>
          <a:r>
            <a:rPr lang="en-GB" b="0" i="0" u="none" strike="noStrike" dirty="0">
              <a:solidFill>
                <a:srgbClr val="202122"/>
              </a:solidFill>
              <a:effectLst/>
              <a:latin typeface="Arial" panose="020B0604020202020204" pitchFamily="34" charset="0"/>
            </a:rPr>
            <a:t>In order to reach a compromise, both sides must make concessions; they must both give up a need or a goal. In terms of assertiveness and cooperation, this style is intermediate. </a:t>
          </a:r>
        </a:p>
      </dgm:t>
    </dgm:pt>
    <dgm:pt modelId="{59DDFFA9-1451-2144-9AE2-8FCF11DA01F9}" type="parTrans" cxnId="{45C47221-F302-4441-97AA-800445BED2AA}">
      <dgm:prSet/>
      <dgm:spPr/>
      <dgm:t>
        <a:bodyPr/>
        <a:lstStyle/>
        <a:p>
          <a:endParaRPr lang="en-GB"/>
        </a:p>
      </dgm:t>
    </dgm:pt>
    <dgm:pt modelId="{BAD7C1B3-7455-F343-B8F3-F7829D2EA54D}" type="sibTrans" cxnId="{45C47221-F302-4441-97AA-800445BED2AA}">
      <dgm:prSet/>
      <dgm:spPr/>
      <dgm:t>
        <a:bodyPr/>
        <a:lstStyle/>
        <a:p>
          <a:endParaRPr lang="en-GB"/>
        </a:p>
      </dgm:t>
    </dgm:pt>
    <dgm:pt modelId="{CE8671C5-55C8-684B-92BA-6A1E5652FCCC}">
      <dgm:prSet/>
      <dgm:spPr/>
      <dgm:t>
        <a:bodyPr/>
        <a:lstStyle/>
        <a:p>
          <a:r>
            <a:rPr lang="en-GB" b="0" i="0" u="none" strike="noStrike" dirty="0">
              <a:solidFill>
                <a:srgbClr val="202122"/>
              </a:solidFill>
              <a:effectLst/>
              <a:latin typeface="Arial" panose="020B0604020202020204" pitchFamily="34" charset="0"/>
            </a:rPr>
            <a:t>In that this style a solution to the issue that benefits both parties needs to be achieved.</a:t>
          </a:r>
        </a:p>
      </dgm:t>
    </dgm:pt>
    <dgm:pt modelId="{8CCCF026-887F-1C4B-9A0A-1DAE38D024C9}" type="parTrans" cxnId="{C05DFD89-9366-A44F-A657-389A8378A7BC}">
      <dgm:prSet/>
      <dgm:spPr/>
      <dgm:t>
        <a:bodyPr/>
        <a:lstStyle/>
        <a:p>
          <a:endParaRPr lang="en-GB"/>
        </a:p>
      </dgm:t>
    </dgm:pt>
    <dgm:pt modelId="{BA4D7820-FCA0-0C42-8DA0-7D88CB669E8E}" type="sibTrans" cxnId="{C05DFD89-9366-A44F-A657-389A8378A7BC}">
      <dgm:prSet/>
      <dgm:spPr/>
      <dgm:t>
        <a:bodyPr/>
        <a:lstStyle/>
        <a:p>
          <a:endParaRPr lang="en-GB"/>
        </a:p>
      </dgm:t>
    </dgm:pt>
    <dgm:pt modelId="{8DC666FF-5391-F94D-B3A4-607834638B81}">
      <dgm:prSet/>
      <dgm:spPr/>
      <dgm:t>
        <a:bodyPr/>
        <a:lstStyle/>
        <a:p>
          <a:r>
            <a:rPr lang="en-GB" b="0" i="0" u="none" strike="noStrike" dirty="0">
              <a:solidFill>
                <a:srgbClr val="202122"/>
              </a:solidFill>
              <a:effectLst/>
              <a:latin typeface="Arial" panose="020B0604020202020204" pitchFamily="34" charset="0"/>
            </a:rPr>
            <a:t>Compromise does solve the issue, but unlike collaboration, it doesn't look for the source of the disagreement. </a:t>
          </a:r>
        </a:p>
      </dgm:t>
    </dgm:pt>
    <dgm:pt modelId="{85E91526-0FC8-E34C-89C3-192B6C2AEEC8}" type="parTrans" cxnId="{CB214A4C-81F8-AF4C-85C3-57C300933A70}">
      <dgm:prSet/>
      <dgm:spPr/>
      <dgm:t>
        <a:bodyPr/>
        <a:lstStyle/>
        <a:p>
          <a:endParaRPr lang="en-GB"/>
        </a:p>
      </dgm:t>
    </dgm:pt>
    <dgm:pt modelId="{A67D22EE-EDB9-8E4C-8727-B0CD5CEE2B24}" type="sibTrans" cxnId="{CB214A4C-81F8-AF4C-85C3-57C300933A70}">
      <dgm:prSet/>
      <dgm:spPr/>
      <dgm:t>
        <a:bodyPr/>
        <a:lstStyle/>
        <a:p>
          <a:endParaRPr lang="en-GB"/>
        </a:p>
      </dgm:t>
    </dgm:pt>
    <dgm:pt modelId="{384E1E02-6336-854E-946F-68EE6B137367}">
      <dgm:prSet/>
      <dgm:spPr/>
      <dgm:t>
        <a:bodyPr/>
        <a:lstStyle/>
        <a:p>
          <a:r>
            <a:rPr lang="en-GB" b="0" i="0" u="none" strike="noStrike" dirty="0">
              <a:solidFill>
                <a:srgbClr val="202122"/>
              </a:solidFill>
              <a:effectLst/>
              <a:latin typeface="Arial" panose="020B0604020202020204" pitchFamily="34" charset="0"/>
            </a:rPr>
            <a:t>Compromise is utilised when concerns are significant but not worth taking a forceful stance on, when a quick repair is desired, or when competing or collaborating fails. </a:t>
          </a:r>
        </a:p>
      </dgm:t>
    </dgm:pt>
    <dgm:pt modelId="{405B9C0E-6444-904B-B5D2-E306DB32D9DE}" type="parTrans" cxnId="{FD393931-7670-B740-BDB5-A8F85AA9D5CC}">
      <dgm:prSet/>
      <dgm:spPr/>
      <dgm:t>
        <a:bodyPr/>
        <a:lstStyle/>
        <a:p>
          <a:endParaRPr lang="en-GB"/>
        </a:p>
      </dgm:t>
    </dgm:pt>
    <dgm:pt modelId="{748A76AC-65CC-7B4F-BD8F-26AF1780F49A}" type="sibTrans" cxnId="{FD393931-7670-B740-BDB5-A8F85AA9D5CC}">
      <dgm:prSet/>
      <dgm:spPr/>
      <dgm:t>
        <a:bodyPr/>
        <a:lstStyle/>
        <a:p>
          <a:endParaRPr lang="en-GB"/>
        </a:p>
      </dgm:t>
    </dgm:pt>
    <dgm:pt modelId="{26C7F566-22A9-CC4A-B847-027402E637D0}" type="pres">
      <dgm:prSet presAssocID="{85B6627A-FDF4-434C-82C6-2832D2A161BA}" presName="vert0" presStyleCnt="0">
        <dgm:presLayoutVars>
          <dgm:dir/>
          <dgm:animOne val="branch"/>
          <dgm:animLvl val="lvl"/>
        </dgm:presLayoutVars>
      </dgm:prSet>
      <dgm:spPr/>
    </dgm:pt>
    <dgm:pt modelId="{4C2E120A-195D-9049-96BA-D0D1A529A059}" type="pres">
      <dgm:prSet presAssocID="{D9A31873-9746-E54A-96F4-DF8CADCB045F}" presName="thickLine" presStyleLbl="alignNode1" presStyleIdx="0" presStyleCnt="4"/>
      <dgm:spPr/>
    </dgm:pt>
    <dgm:pt modelId="{527824B1-101D-8E41-8EFD-387F14231615}" type="pres">
      <dgm:prSet presAssocID="{D9A31873-9746-E54A-96F4-DF8CADCB045F}" presName="horz1" presStyleCnt="0"/>
      <dgm:spPr/>
    </dgm:pt>
    <dgm:pt modelId="{D32C7E0A-490C-F74B-BF8B-3CBC0887D403}" type="pres">
      <dgm:prSet presAssocID="{D9A31873-9746-E54A-96F4-DF8CADCB045F}" presName="tx1" presStyleLbl="revTx" presStyleIdx="0" presStyleCnt="4"/>
      <dgm:spPr/>
    </dgm:pt>
    <dgm:pt modelId="{0E115B43-7D11-A54D-9CD0-6E57D6E8D1B9}" type="pres">
      <dgm:prSet presAssocID="{D9A31873-9746-E54A-96F4-DF8CADCB045F}" presName="vert1" presStyleCnt="0"/>
      <dgm:spPr/>
    </dgm:pt>
    <dgm:pt modelId="{F1A9B748-B30D-C74A-835F-BB1066172469}" type="pres">
      <dgm:prSet presAssocID="{CE8671C5-55C8-684B-92BA-6A1E5652FCCC}" presName="thickLine" presStyleLbl="alignNode1" presStyleIdx="1" presStyleCnt="4"/>
      <dgm:spPr/>
    </dgm:pt>
    <dgm:pt modelId="{66F2099A-3F1E-394C-89F5-A3B32CA409E6}" type="pres">
      <dgm:prSet presAssocID="{CE8671C5-55C8-684B-92BA-6A1E5652FCCC}" presName="horz1" presStyleCnt="0"/>
      <dgm:spPr/>
    </dgm:pt>
    <dgm:pt modelId="{DAE09B32-9C74-264C-B143-6A5750DEBD5F}" type="pres">
      <dgm:prSet presAssocID="{CE8671C5-55C8-684B-92BA-6A1E5652FCCC}" presName="tx1" presStyleLbl="revTx" presStyleIdx="1" presStyleCnt="4"/>
      <dgm:spPr/>
    </dgm:pt>
    <dgm:pt modelId="{FD258687-D5F3-574E-A6A6-56894B0B9869}" type="pres">
      <dgm:prSet presAssocID="{CE8671C5-55C8-684B-92BA-6A1E5652FCCC}" presName="vert1" presStyleCnt="0"/>
      <dgm:spPr/>
    </dgm:pt>
    <dgm:pt modelId="{D488BA0E-5FC8-4943-B6D9-B22FD6C39487}" type="pres">
      <dgm:prSet presAssocID="{8DC666FF-5391-F94D-B3A4-607834638B81}" presName="thickLine" presStyleLbl="alignNode1" presStyleIdx="2" presStyleCnt="4"/>
      <dgm:spPr/>
    </dgm:pt>
    <dgm:pt modelId="{AA4D6BC4-6917-0B48-8D9D-3E13A7B7DB5B}" type="pres">
      <dgm:prSet presAssocID="{8DC666FF-5391-F94D-B3A4-607834638B81}" presName="horz1" presStyleCnt="0"/>
      <dgm:spPr/>
    </dgm:pt>
    <dgm:pt modelId="{C9113E9C-F801-FA42-8305-B4A8AA2C3F77}" type="pres">
      <dgm:prSet presAssocID="{8DC666FF-5391-F94D-B3A4-607834638B81}" presName="tx1" presStyleLbl="revTx" presStyleIdx="2" presStyleCnt="4"/>
      <dgm:spPr/>
    </dgm:pt>
    <dgm:pt modelId="{23A68643-D35A-DF4D-B954-425DEF872471}" type="pres">
      <dgm:prSet presAssocID="{8DC666FF-5391-F94D-B3A4-607834638B81}" presName="vert1" presStyleCnt="0"/>
      <dgm:spPr/>
    </dgm:pt>
    <dgm:pt modelId="{1F567751-B029-674D-898A-01DB63DDBDBE}" type="pres">
      <dgm:prSet presAssocID="{384E1E02-6336-854E-946F-68EE6B137367}" presName="thickLine" presStyleLbl="alignNode1" presStyleIdx="3" presStyleCnt="4"/>
      <dgm:spPr/>
    </dgm:pt>
    <dgm:pt modelId="{28689381-73FA-4F44-811B-075A397795F0}" type="pres">
      <dgm:prSet presAssocID="{384E1E02-6336-854E-946F-68EE6B137367}" presName="horz1" presStyleCnt="0"/>
      <dgm:spPr/>
    </dgm:pt>
    <dgm:pt modelId="{A74C0BA6-D610-A64D-A420-755805E573A4}" type="pres">
      <dgm:prSet presAssocID="{384E1E02-6336-854E-946F-68EE6B137367}" presName="tx1" presStyleLbl="revTx" presStyleIdx="3" presStyleCnt="4"/>
      <dgm:spPr/>
    </dgm:pt>
    <dgm:pt modelId="{2EB3FEFE-F0B6-FD4C-A88C-6A956FBF3DD9}" type="pres">
      <dgm:prSet presAssocID="{384E1E02-6336-854E-946F-68EE6B137367}" presName="vert1" presStyleCnt="0"/>
      <dgm:spPr/>
    </dgm:pt>
  </dgm:ptLst>
  <dgm:cxnLst>
    <dgm:cxn modelId="{F4C97909-1EB8-3047-94C8-14A16FDF62E8}" type="presOf" srcId="{D9A31873-9746-E54A-96F4-DF8CADCB045F}" destId="{D32C7E0A-490C-F74B-BF8B-3CBC0887D403}" srcOrd="0" destOrd="0" presId="urn:microsoft.com/office/officeart/2008/layout/LinedList"/>
    <dgm:cxn modelId="{45C47221-F302-4441-97AA-800445BED2AA}" srcId="{85B6627A-FDF4-434C-82C6-2832D2A161BA}" destId="{D9A31873-9746-E54A-96F4-DF8CADCB045F}" srcOrd="0" destOrd="0" parTransId="{59DDFFA9-1451-2144-9AE2-8FCF11DA01F9}" sibTransId="{BAD7C1B3-7455-F343-B8F3-F7829D2EA54D}"/>
    <dgm:cxn modelId="{394CF922-57CE-A648-AE03-CDA94C99559F}" type="presOf" srcId="{384E1E02-6336-854E-946F-68EE6B137367}" destId="{A74C0BA6-D610-A64D-A420-755805E573A4}" srcOrd="0" destOrd="0" presId="urn:microsoft.com/office/officeart/2008/layout/LinedList"/>
    <dgm:cxn modelId="{FD393931-7670-B740-BDB5-A8F85AA9D5CC}" srcId="{85B6627A-FDF4-434C-82C6-2832D2A161BA}" destId="{384E1E02-6336-854E-946F-68EE6B137367}" srcOrd="3" destOrd="0" parTransId="{405B9C0E-6444-904B-B5D2-E306DB32D9DE}" sibTransId="{748A76AC-65CC-7B4F-BD8F-26AF1780F49A}"/>
    <dgm:cxn modelId="{CB214A4C-81F8-AF4C-85C3-57C300933A70}" srcId="{85B6627A-FDF4-434C-82C6-2832D2A161BA}" destId="{8DC666FF-5391-F94D-B3A4-607834638B81}" srcOrd="2" destOrd="0" parTransId="{85E91526-0FC8-E34C-89C3-192B6C2AEEC8}" sibTransId="{A67D22EE-EDB9-8E4C-8727-B0CD5CEE2B24}"/>
    <dgm:cxn modelId="{CEC7F889-DD0F-184D-B887-C323134D52B0}" type="presOf" srcId="{CE8671C5-55C8-684B-92BA-6A1E5652FCCC}" destId="{DAE09B32-9C74-264C-B143-6A5750DEBD5F}" srcOrd="0" destOrd="0" presId="urn:microsoft.com/office/officeart/2008/layout/LinedList"/>
    <dgm:cxn modelId="{C05DFD89-9366-A44F-A657-389A8378A7BC}" srcId="{85B6627A-FDF4-434C-82C6-2832D2A161BA}" destId="{CE8671C5-55C8-684B-92BA-6A1E5652FCCC}" srcOrd="1" destOrd="0" parTransId="{8CCCF026-887F-1C4B-9A0A-1DAE38D024C9}" sibTransId="{BA4D7820-FCA0-0C42-8DA0-7D88CB669E8E}"/>
    <dgm:cxn modelId="{B2FC99C6-A853-7B45-9C13-A51D3E65E4F8}" type="presOf" srcId="{8DC666FF-5391-F94D-B3A4-607834638B81}" destId="{C9113E9C-F801-FA42-8305-B4A8AA2C3F77}" srcOrd="0" destOrd="0" presId="urn:microsoft.com/office/officeart/2008/layout/LinedList"/>
    <dgm:cxn modelId="{BF8EDEDD-6900-A241-BE5F-F8D96E5C54A2}" type="presOf" srcId="{85B6627A-FDF4-434C-82C6-2832D2A161BA}" destId="{26C7F566-22A9-CC4A-B847-027402E637D0}" srcOrd="0" destOrd="0" presId="urn:microsoft.com/office/officeart/2008/layout/LinedList"/>
    <dgm:cxn modelId="{1A11C860-C223-6B4A-AE1E-F15CBB74B40A}" type="presParOf" srcId="{26C7F566-22A9-CC4A-B847-027402E637D0}" destId="{4C2E120A-195D-9049-96BA-D0D1A529A059}" srcOrd="0" destOrd="0" presId="urn:microsoft.com/office/officeart/2008/layout/LinedList"/>
    <dgm:cxn modelId="{09E0CAC9-8BA7-FF47-8968-AE1F2717B172}" type="presParOf" srcId="{26C7F566-22A9-CC4A-B847-027402E637D0}" destId="{527824B1-101D-8E41-8EFD-387F14231615}" srcOrd="1" destOrd="0" presId="urn:microsoft.com/office/officeart/2008/layout/LinedList"/>
    <dgm:cxn modelId="{AEE1017F-436C-E74C-B4E6-8CE4B2737A8A}" type="presParOf" srcId="{527824B1-101D-8E41-8EFD-387F14231615}" destId="{D32C7E0A-490C-F74B-BF8B-3CBC0887D403}" srcOrd="0" destOrd="0" presId="urn:microsoft.com/office/officeart/2008/layout/LinedList"/>
    <dgm:cxn modelId="{38386B23-E338-6A48-ADF3-B843D0F3E7E6}" type="presParOf" srcId="{527824B1-101D-8E41-8EFD-387F14231615}" destId="{0E115B43-7D11-A54D-9CD0-6E57D6E8D1B9}" srcOrd="1" destOrd="0" presId="urn:microsoft.com/office/officeart/2008/layout/LinedList"/>
    <dgm:cxn modelId="{A44D97E9-2771-CC49-8518-BF358A550FB2}" type="presParOf" srcId="{26C7F566-22A9-CC4A-B847-027402E637D0}" destId="{F1A9B748-B30D-C74A-835F-BB1066172469}" srcOrd="2" destOrd="0" presId="urn:microsoft.com/office/officeart/2008/layout/LinedList"/>
    <dgm:cxn modelId="{A55D4B14-4269-CD4E-883E-4E8FF4F3EB3C}" type="presParOf" srcId="{26C7F566-22A9-CC4A-B847-027402E637D0}" destId="{66F2099A-3F1E-394C-89F5-A3B32CA409E6}" srcOrd="3" destOrd="0" presId="urn:microsoft.com/office/officeart/2008/layout/LinedList"/>
    <dgm:cxn modelId="{DF127636-C1E3-5446-B138-2AA032803E0D}" type="presParOf" srcId="{66F2099A-3F1E-394C-89F5-A3B32CA409E6}" destId="{DAE09B32-9C74-264C-B143-6A5750DEBD5F}" srcOrd="0" destOrd="0" presId="urn:microsoft.com/office/officeart/2008/layout/LinedList"/>
    <dgm:cxn modelId="{46D8711A-89F7-A745-B281-007A6578B8C8}" type="presParOf" srcId="{66F2099A-3F1E-394C-89F5-A3B32CA409E6}" destId="{FD258687-D5F3-574E-A6A6-56894B0B9869}" srcOrd="1" destOrd="0" presId="urn:microsoft.com/office/officeart/2008/layout/LinedList"/>
    <dgm:cxn modelId="{5F25BDDD-7A5C-4E42-BAD7-62273B5FEDEA}" type="presParOf" srcId="{26C7F566-22A9-CC4A-B847-027402E637D0}" destId="{D488BA0E-5FC8-4943-B6D9-B22FD6C39487}" srcOrd="4" destOrd="0" presId="urn:microsoft.com/office/officeart/2008/layout/LinedList"/>
    <dgm:cxn modelId="{03F2E3D0-DD46-124D-B09B-AEAF6B131DBA}" type="presParOf" srcId="{26C7F566-22A9-CC4A-B847-027402E637D0}" destId="{AA4D6BC4-6917-0B48-8D9D-3E13A7B7DB5B}" srcOrd="5" destOrd="0" presId="urn:microsoft.com/office/officeart/2008/layout/LinedList"/>
    <dgm:cxn modelId="{B1685AEA-8096-F047-A589-02C1E8615D1E}" type="presParOf" srcId="{AA4D6BC4-6917-0B48-8D9D-3E13A7B7DB5B}" destId="{C9113E9C-F801-FA42-8305-B4A8AA2C3F77}" srcOrd="0" destOrd="0" presId="urn:microsoft.com/office/officeart/2008/layout/LinedList"/>
    <dgm:cxn modelId="{4C3A3466-F3F2-BF40-9F09-47132ED987D9}" type="presParOf" srcId="{AA4D6BC4-6917-0B48-8D9D-3E13A7B7DB5B}" destId="{23A68643-D35A-DF4D-B954-425DEF872471}" srcOrd="1" destOrd="0" presId="urn:microsoft.com/office/officeart/2008/layout/LinedList"/>
    <dgm:cxn modelId="{E07DC68D-3823-934B-9082-7EF8243CCD5A}" type="presParOf" srcId="{26C7F566-22A9-CC4A-B847-027402E637D0}" destId="{1F567751-B029-674D-898A-01DB63DDBDBE}" srcOrd="6" destOrd="0" presId="urn:microsoft.com/office/officeart/2008/layout/LinedList"/>
    <dgm:cxn modelId="{07C6A8E1-1187-9A49-98AA-0F2E023B2286}" type="presParOf" srcId="{26C7F566-22A9-CC4A-B847-027402E637D0}" destId="{28689381-73FA-4F44-811B-075A397795F0}" srcOrd="7" destOrd="0" presId="urn:microsoft.com/office/officeart/2008/layout/LinedList"/>
    <dgm:cxn modelId="{063030F0-48CD-4D45-BA63-0B3F2A516DB6}" type="presParOf" srcId="{28689381-73FA-4F44-811B-075A397795F0}" destId="{A74C0BA6-D610-A64D-A420-755805E573A4}" srcOrd="0" destOrd="0" presId="urn:microsoft.com/office/officeart/2008/layout/LinedList"/>
    <dgm:cxn modelId="{D0E3A0C9-3C01-C142-91E9-7E655AA59D8F}" type="presParOf" srcId="{28689381-73FA-4F44-811B-075A397795F0}" destId="{2EB3FEFE-F0B6-FD4C-A88C-6A956FBF3DD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5B6627A-FDF4-434C-82C6-2832D2A161BA}"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en-GB"/>
        </a:p>
      </dgm:t>
    </dgm:pt>
    <dgm:pt modelId="{D9A31873-9746-E54A-96F4-DF8CADCB045F}">
      <dgm:prSet/>
      <dgm:spPr/>
      <dgm:t>
        <a:bodyPr/>
        <a:lstStyle/>
        <a:p>
          <a:r>
            <a:rPr lang="en-GB" b="0" i="0" u="none" strike="noStrike">
              <a:solidFill>
                <a:srgbClr val="202122"/>
              </a:solidFill>
              <a:effectLst/>
              <a:latin typeface="Arial" panose="020B0604020202020204" pitchFamily="34" charset="0"/>
            </a:rPr>
            <a:t>In the accommodating style, one meets the objectives of the other party while remaining unassertive and cooperative, as opposed to attempting to force one's own point of view. </a:t>
          </a:r>
          <a:endParaRPr lang="en-GB" b="0" i="0" u="none" strike="noStrike" dirty="0">
            <a:solidFill>
              <a:srgbClr val="202122"/>
            </a:solidFill>
            <a:effectLst/>
            <a:latin typeface="Arial" panose="020B0604020202020204" pitchFamily="34" charset="0"/>
          </a:endParaRPr>
        </a:p>
      </dgm:t>
    </dgm:pt>
    <dgm:pt modelId="{59DDFFA9-1451-2144-9AE2-8FCF11DA01F9}" type="parTrans" cxnId="{45C47221-F302-4441-97AA-800445BED2AA}">
      <dgm:prSet/>
      <dgm:spPr/>
      <dgm:t>
        <a:bodyPr/>
        <a:lstStyle/>
        <a:p>
          <a:endParaRPr lang="en-GB"/>
        </a:p>
      </dgm:t>
    </dgm:pt>
    <dgm:pt modelId="{BAD7C1B3-7455-F343-B8F3-F7829D2EA54D}" type="sibTrans" cxnId="{45C47221-F302-4441-97AA-800445BED2AA}">
      <dgm:prSet/>
      <dgm:spPr/>
      <dgm:t>
        <a:bodyPr/>
        <a:lstStyle/>
        <a:p>
          <a:endParaRPr lang="en-GB"/>
        </a:p>
      </dgm:t>
    </dgm:pt>
    <dgm:pt modelId="{3CD0CD0E-6A65-FE41-8E46-AB3FAD07C061}">
      <dgm:prSet/>
      <dgm:spPr/>
      <dgm:t>
        <a:bodyPr/>
        <a:lstStyle/>
        <a:p>
          <a:r>
            <a:rPr lang="en-GB" b="0" i="0" u="none" strike="noStrike">
              <a:solidFill>
                <a:srgbClr val="202122"/>
              </a:solidFill>
              <a:effectLst/>
              <a:latin typeface="Arial" panose="020B0604020202020204" pitchFamily="34" charset="0"/>
            </a:rPr>
            <a:t>While being accommodating, a person forgoes their own demands in favour of the other party's satisfaction. Relationally speaking, this can be advantageous, but it can also result in burnout for the person making the sacrifices. </a:t>
          </a:r>
          <a:endParaRPr lang="en-GB" b="0" i="0" u="none" strike="noStrike" dirty="0">
            <a:solidFill>
              <a:srgbClr val="202122"/>
            </a:solidFill>
            <a:effectLst/>
            <a:latin typeface="Arial" panose="020B0604020202020204" pitchFamily="34" charset="0"/>
          </a:endParaRPr>
        </a:p>
      </dgm:t>
    </dgm:pt>
    <dgm:pt modelId="{99D519CC-A6DE-0B4A-B2BD-87B170A261DD}" type="parTrans" cxnId="{761FB834-4E14-9045-97E7-74FE43431CE5}">
      <dgm:prSet/>
      <dgm:spPr/>
      <dgm:t>
        <a:bodyPr/>
        <a:lstStyle/>
        <a:p>
          <a:endParaRPr lang="en-GB"/>
        </a:p>
      </dgm:t>
    </dgm:pt>
    <dgm:pt modelId="{C1C9E3C4-E474-274F-93E6-3086ACA6242A}" type="sibTrans" cxnId="{761FB834-4E14-9045-97E7-74FE43431CE5}">
      <dgm:prSet/>
      <dgm:spPr/>
      <dgm:t>
        <a:bodyPr/>
        <a:lstStyle/>
        <a:p>
          <a:endParaRPr lang="en-GB"/>
        </a:p>
      </dgm:t>
    </dgm:pt>
    <dgm:pt modelId="{F51534B1-79B4-9043-9208-4C364E0779B3}">
      <dgm:prSet/>
      <dgm:spPr/>
      <dgm:t>
        <a:bodyPr/>
        <a:lstStyle/>
        <a:p>
          <a:r>
            <a:rPr lang="en-GB" b="0" i="0" u="none" strike="noStrike">
              <a:solidFill>
                <a:srgbClr val="202122"/>
              </a:solidFill>
              <a:effectLst/>
              <a:latin typeface="Arial" panose="020B0604020202020204" pitchFamily="34" charset="0"/>
            </a:rPr>
            <a:t>When the accommodating party knows they are in the wrong, or needs to establish credibility for a later circumstance that might be more crucial to them, or would just like to preserve the peace, accommodation may be suitable. </a:t>
          </a:r>
          <a:endParaRPr lang="en-GB" b="0" i="0" u="none" strike="noStrike" dirty="0">
            <a:solidFill>
              <a:srgbClr val="202122"/>
            </a:solidFill>
            <a:effectLst/>
            <a:latin typeface="Arial" panose="020B0604020202020204" pitchFamily="34" charset="0"/>
          </a:endParaRPr>
        </a:p>
      </dgm:t>
    </dgm:pt>
    <dgm:pt modelId="{2A6C95F8-4DA1-D94B-8E6D-FC90E8E6C9B2}" type="parTrans" cxnId="{5976B22C-F244-0946-A1A8-C578AED8C15E}">
      <dgm:prSet/>
      <dgm:spPr/>
      <dgm:t>
        <a:bodyPr/>
        <a:lstStyle/>
        <a:p>
          <a:endParaRPr lang="en-GB"/>
        </a:p>
      </dgm:t>
    </dgm:pt>
    <dgm:pt modelId="{C2D1E91E-2322-AF4F-9900-ED5075100981}" type="sibTrans" cxnId="{5976B22C-F244-0946-A1A8-C578AED8C15E}">
      <dgm:prSet/>
      <dgm:spPr/>
      <dgm:t>
        <a:bodyPr/>
        <a:lstStyle/>
        <a:p>
          <a:endParaRPr lang="en-GB"/>
        </a:p>
      </dgm:t>
    </dgm:pt>
    <dgm:pt modelId="{8CDD5342-C3DF-2C40-B77C-A9BCDAE79FAB}">
      <dgm:prSet/>
      <dgm:spPr/>
      <dgm:t>
        <a:bodyPr/>
        <a:lstStyle/>
        <a:p>
          <a:r>
            <a:rPr lang="en-GB" b="0" i="0" u="none" strike="noStrike">
              <a:solidFill>
                <a:srgbClr val="202122"/>
              </a:solidFill>
              <a:effectLst/>
              <a:latin typeface="Arial" panose="020B0604020202020204" pitchFamily="34" charset="0"/>
            </a:rPr>
            <a:t>Accommodators work to maintain interpersonal connections. Being accommodating frequently results in a power imbalance in a relationship, when the accommodating person has less influence and their wants are not addressed. </a:t>
          </a:r>
          <a:endParaRPr lang="en-GB" b="0" i="0" u="none" strike="noStrike" dirty="0">
            <a:solidFill>
              <a:srgbClr val="202122"/>
            </a:solidFill>
            <a:effectLst/>
            <a:latin typeface="Arial" panose="020B0604020202020204" pitchFamily="34" charset="0"/>
          </a:endParaRPr>
        </a:p>
      </dgm:t>
    </dgm:pt>
    <dgm:pt modelId="{9BF170EB-895F-C44A-997E-DF7802EBC42D}" type="parTrans" cxnId="{52C76C1E-EA75-4D4A-98BE-FAB592830A0C}">
      <dgm:prSet/>
      <dgm:spPr/>
      <dgm:t>
        <a:bodyPr/>
        <a:lstStyle/>
        <a:p>
          <a:endParaRPr lang="en-GB"/>
        </a:p>
      </dgm:t>
    </dgm:pt>
    <dgm:pt modelId="{F6D9FCEB-B908-2340-9214-63A986478E0C}" type="sibTrans" cxnId="{52C76C1E-EA75-4D4A-98BE-FAB592830A0C}">
      <dgm:prSet/>
      <dgm:spPr/>
      <dgm:t>
        <a:bodyPr/>
        <a:lstStyle/>
        <a:p>
          <a:endParaRPr lang="en-GB"/>
        </a:p>
      </dgm:t>
    </dgm:pt>
    <dgm:pt modelId="{A3C7C25D-7C6A-6346-B61E-75B0A3B2CC47}">
      <dgm:prSet/>
      <dgm:spPr/>
      <dgm:t>
        <a:bodyPr/>
        <a:lstStyle/>
        <a:p>
          <a:r>
            <a:rPr lang="en-GB" b="0" i="0" u="none" strike="noStrike">
              <a:solidFill>
                <a:srgbClr val="202122"/>
              </a:solidFill>
              <a:effectLst/>
              <a:latin typeface="Arial" panose="020B0604020202020204" pitchFamily="34" charset="0"/>
            </a:rPr>
            <a:t>Making accommodations can be helpful for resolving pointless and insignificant disputes.</a:t>
          </a:r>
          <a:endParaRPr lang="en-GB" dirty="0"/>
        </a:p>
      </dgm:t>
    </dgm:pt>
    <dgm:pt modelId="{86C3AB3F-F3BD-D641-A17B-EEA884CE1D02}" type="parTrans" cxnId="{6BBDE551-68C5-4245-8C3F-20FCD47386CF}">
      <dgm:prSet/>
      <dgm:spPr/>
      <dgm:t>
        <a:bodyPr/>
        <a:lstStyle/>
        <a:p>
          <a:endParaRPr lang="en-GB"/>
        </a:p>
      </dgm:t>
    </dgm:pt>
    <dgm:pt modelId="{493D4AA2-F868-4340-8E2B-0B0BEE3D7BB3}" type="sibTrans" cxnId="{6BBDE551-68C5-4245-8C3F-20FCD47386CF}">
      <dgm:prSet/>
      <dgm:spPr/>
      <dgm:t>
        <a:bodyPr/>
        <a:lstStyle/>
        <a:p>
          <a:endParaRPr lang="en-GB"/>
        </a:p>
      </dgm:t>
    </dgm:pt>
    <dgm:pt modelId="{26C7F566-22A9-CC4A-B847-027402E637D0}" type="pres">
      <dgm:prSet presAssocID="{85B6627A-FDF4-434C-82C6-2832D2A161BA}" presName="vert0" presStyleCnt="0">
        <dgm:presLayoutVars>
          <dgm:dir/>
          <dgm:animOne val="branch"/>
          <dgm:animLvl val="lvl"/>
        </dgm:presLayoutVars>
      </dgm:prSet>
      <dgm:spPr/>
    </dgm:pt>
    <dgm:pt modelId="{4C2E120A-195D-9049-96BA-D0D1A529A059}" type="pres">
      <dgm:prSet presAssocID="{D9A31873-9746-E54A-96F4-DF8CADCB045F}" presName="thickLine" presStyleLbl="alignNode1" presStyleIdx="0" presStyleCnt="5"/>
      <dgm:spPr/>
    </dgm:pt>
    <dgm:pt modelId="{527824B1-101D-8E41-8EFD-387F14231615}" type="pres">
      <dgm:prSet presAssocID="{D9A31873-9746-E54A-96F4-DF8CADCB045F}" presName="horz1" presStyleCnt="0"/>
      <dgm:spPr/>
    </dgm:pt>
    <dgm:pt modelId="{D32C7E0A-490C-F74B-BF8B-3CBC0887D403}" type="pres">
      <dgm:prSet presAssocID="{D9A31873-9746-E54A-96F4-DF8CADCB045F}" presName="tx1" presStyleLbl="revTx" presStyleIdx="0" presStyleCnt="5"/>
      <dgm:spPr/>
    </dgm:pt>
    <dgm:pt modelId="{0E115B43-7D11-A54D-9CD0-6E57D6E8D1B9}" type="pres">
      <dgm:prSet presAssocID="{D9A31873-9746-E54A-96F4-DF8CADCB045F}" presName="vert1" presStyleCnt="0"/>
      <dgm:spPr/>
    </dgm:pt>
    <dgm:pt modelId="{322B9644-5433-444B-9D5A-CA8651135552}" type="pres">
      <dgm:prSet presAssocID="{3CD0CD0E-6A65-FE41-8E46-AB3FAD07C061}" presName="thickLine" presStyleLbl="alignNode1" presStyleIdx="1" presStyleCnt="5"/>
      <dgm:spPr/>
    </dgm:pt>
    <dgm:pt modelId="{8786D60C-4E45-9349-B69C-19A46EC9DE10}" type="pres">
      <dgm:prSet presAssocID="{3CD0CD0E-6A65-FE41-8E46-AB3FAD07C061}" presName="horz1" presStyleCnt="0"/>
      <dgm:spPr/>
    </dgm:pt>
    <dgm:pt modelId="{A9F23305-1809-FF4D-AD19-FA142A73A962}" type="pres">
      <dgm:prSet presAssocID="{3CD0CD0E-6A65-FE41-8E46-AB3FAD07C061}" presName="tx1" presStyleLbl="revTx" presStyleIdx="1" presStyleCnt="5"/>
      <dgm:spPr/>
    </dgm:pt>
    <dgm:pt modelId="{FA22F7AE-D026-9B48-BCFE-B7CCC4002DA9}" type="pres">
      <dgm:prSet presAssocID="{3CD0CD0E-6A65-FE41-8E46-AB3FAD07C061}" presName="vert1" presStyleCnt="0"/>
      <dgm:spPr/>
    </dgm:pt>
    <dgm:pt modelId="{B0F55743-399D-5E4A-A936-7D0373530038}" type="pres">
      <dgm:prSet presAssocID="{F51534B1-79B4-9043-9208-4C364E0779B3}" presName="thickLine" presStyleLbl="alignNode1" presStyleIdx="2" presStyleCnt="5"/>
      <dgm:spPr/>
    </dgm:pt>
    <dgm:pt modelId="{5C1C5618-0562-4148-B109-7515843DE5F4}" type="pres">
      <dgm:prSet presAssocID="{F51534B1-79B4-9043-9208-4C364E0779B3}" presName="horz1" presStyleCnt="0"/>
      <dgm:spPr/>
    </dgm:pt>
    <dgm:pt modelId="{4249BC80-6295-6C4E-9C50-5900C3B1D3D3}" type="pres">
      <dgm:prSet presAssocID="{F51534B1-79B4-9043-9208-4C364E0779B3}" presName="tx1" presStyleLbl="revTx" presStyleIdx="2" presStyleCnt="5"/>
      <dgm:spPr/>
    </dgm:pt>
    <dgm:pt modelId="{5E063E26-B990-1549-A18D-20854D884F56}" type="pres">
      <dgm:prSet presAssocID="{F51534B1-79B4-9043-9208-4C364E0779B3}" presName="vert1" presStyleCnt="0"/>
      <dgm:spPr/>
    </dgm:pt>
    <dgm:pt modelId="{94102B87-D1B1-3841-9412-DE088A1267BA}" type="pres">
      <dgm:prSet presAssocID="{8CDD5342-C3DF-2C40-B77C-A9BCDAE79FAB}" presName="thickLine" presStyleLbl="alignNode1" presStyleIdx="3" presStyleCnt="5"/>
      <dgm:spPr/>
    </dgm:pt>
    <dgm:pt modelId="{D37E8D78-6009-6D44-92F2-F0ECB62679B5}" type="pres">
      <dgm:prSet presAssocID="{8CDD5342-C3DF-2C40-B77C-A9BCDAE79FAB}" presName="horz1" presStyleCnt="0"/>
      <dgm:spPr/>
    </dgm:pt>
    <dgm:pt modelId="{B156818E-7DEA-7C4E-BB69-0E4884BC59DC}" type="pres">
      <dgm:prSet presAssocID="{8CDD5342-C3DF-2C40-B77C-A9BCDAE79FAB}" presName="tx1" presStyleLbl="revTx" presStyleIdx="3" presStyleCnt="5"/>
      <dgm:spPr/>
    </dgm:pt>
    <dgm:pt modelId="{8418DF40-13F3-FA42-B1B6-2B42DFF4E688}" type="pres">
      <dgm:prSet presAssocID="{8CDD5342-C3DF-2C40-B77C-A9BCDAE79FAB}" presName="vert1" presStyleCnt="0"/>
      <dgm:spPr/>
    </dgm:pt>
    <dgm:pt modelId="{251A9A2C-CDEB-DD40-9B4F-75CFB014988C}" type="pres">
      <dgm:prSet presAssocID="{A3C7C25D-7C6A-6346-B61E-75B0A3B2CC47}" presName="thickLine" presStyleLbl="alignNode1" presStyleIdx="4" presStyleCnt="5"/>
      <dgm:spPr/>
    </dgm:pt>
    <dgm:pt modelId="{CC6C55D0-B014-7247-8F82-E245445F537D}" type="pres">
      <dgm:prSet presAssocID="{A3C7C25D-7C6A-6346-B61E-75B0A3B2CC47}" presName="horz1" presStyleCnt="0"/>
      <dgm:spPr/>
    </dgm:pt>
    <dgm:pt modelId="{47B937E3-7D07-5F46-A1DC-6697F3C1EE2A}" type="pres">
      <dgm:prSet presAssocID="{A3C7C25D-7C6A-6346-B61E-75B0A3B2CC47}" presName="tx1" presStyleLbl="revTx" presStyleIdx="4" presStyleCnt="5"/>
      <dgm:spPr/>
    </dgm:pt>
    <dgm:pt modelId="{95348906-F07D-7149-B7E3-5F5BA7A6E47E}" type="pres">
      <dgm:prSet presAssocID="{A3C7C25D-7C6A-6346-B61E-75B0A3B2CC47}" presName="vert1" presStyleCnt="0"/>
      <dgm:spPr/>
    </dgm:pt>
  </dgm:ptLst>
  <dgm:cxnLst>
    <dgm:cxn modelId="{F4C97909-1EB8-3047-94C8-14A16FDF62E8}" type="presOf" srcId="{D9A31873-9746-E54A-96F4-DF8CADCB045F}" destId="{D32C7E0A-490C-F74B-BF8B-3CBC0887D403}" srcOrd="0" destOrd="0" presId="urn:microsoft.com/office/officeart/2008/layout/LinedList"/>
    <dgm:cxn modelId="{52C76C1E-EA75-4D4A-98BE-FAB592830A0C}" srcId="{85B6627A-FDF4-434C-82C6-2832D2A161BA}" destId="{8CDD5342-C3DF-2C40-B77C-A9BCDAE79FAB}" srcOrd="3" destOrd="0" parTransId="{9BF170EB-895F-C44A-997E-DF7802EBC42D}" sibTransId="{F6D9FCEB-B908-2340-9214-63A986478E0C}"/>
    <dgm:cxn modelId="{45C47221-F302-4441-97AA-800445BED2AA}" srcId="{85B6627A-FDF4-434C-82C6-2832D2A161BA}" destId="{D9A31873-9746-E54A-96F4-DF8CADCB045F}" srcOrd="0" destOrd="0" parTransId="{59DDFFA9-1451-2144-9AE2-8FCF11DA01F9}" sibTransId="{BAD7C1B3-7455-F343-B8F3-F7829D2EA54D}"/>
    <dgm:cxn modelId="{9D255628-B65A-234A-89FF-AF170006F3F2}" type="presOf" srcId="{F51534B1-79B4-9043-9208-4C364E0779B3}" destId="{4249BC80-6295-6C4E-9C50-5900C3B1D3D3}" srcOrd="0" destOrd="0" presId="urn:microsoft.com/office/officeart/2008/layout/LinedList"/>
    <dgm:cxn modelId="{5976B22C-F244-0946-A1A8-C578AED8C15E}" srcId="{85B6627A-FDF4-434C-82C6-2832D2A161BA}" destId="{F51534B1-79B4-9043-9208-4C364E0779B3}" srcOrd="2" destOrd="0" parTransId="{2A6C95F8-4DA1-D94B-8E6D-FC90E8E6C9B2}" sibTransId="{C2D1E91E-2322-AF4F-9900-ED5075100981}"/>
    <dgm:cxn modelId="{761FB834-4E14-9045-97E7-74FE43431CE5}" srcId="{85B6627A-FDF4-434C-82C6-2832D2A161BA}" destId="{3CD0CD0E-6A65-FE41-8E46-AB3FAD07C061}" srcOrd="1" destOrd="0" parTransId="{99D519CC-A6DE-0B4A-B2BD-87B170A261DD}" sibTransId="{C1C9E3C4-E474-274F-93E6-3086ACA6242A}"/>
    <dgm:cxn modelId="{66288038-F372-B740-934A-3C74C16600CF}" type="presOf" srcId="{8CDD5342-C3DF-2C40-B77C-A9BCDAE79FAB}" destId="{B156818E-7DEA-7C4E-BB69-0E4884BC59DC}" srcOrd="0" destOrd="0" presId="urn:microsoft.com/office/officeart/2008/layout/LinedList"/>
    <dgm:cxn modelId="{6BBDE551-68C5-4245-8C3F-20FCD47386CF}" srcId="{85B6627A-FDF4-434C-82C6-2832D2A161BA}" destId="{A3C7C25D-7C6A-6346-B61E-75B0A3B2CC47}" srcOrd="4" destOrd="0" parTransId="{86C3AB3F-F3BD-D641-A17B-EEA884CE1D02}" sibTransId="{493D4AA2-F868-4340-8E2B-0B0BEE3D7BB3}"/>
    <dgm:cxn modelId="{BF8EDEDD-6900-A241-BE5F-F8D96E5C54A2}" type="presOf" srcId="{85B6627A-FDF4-434C-82C6-2832D2A161BA}" destId="{26C7F566-22A9-CC4A-B847-027402E637D0}" srcOrd="0" destOrd="0" presId="urn:microsoft.com/office/officeart/2008/layout/LinedList"/>
    <dgm:cxn modelId="{0D564BEF-2C25-2840-A22E-0733E356A146}" type="presOf" srcId="{A3C7C25D-7C6A-6346-B61E-75B0A3B2CC47}" destId="{47B937E3-7D07-5F46-A1DC-6697F3C1EE2A}" srcOrd="0" destOrd="0" presId="urn:microsoft.com/office/officeart/2008/layout/LinedList"/>
    <dgm:cxn modelId="{713D29FC-185B-5A40-9AB2-DBC2E668C1D9}" type="presOf" srcId="{3CD0CD0E-6A65-FE41-8E46-AB3FAD07C061}" destId="{A9F23305-1809-FF4D-AD19-FA142A73A962}" srcOrd="0" destOrd="0" presId="urn:microsoft.com/office/officeart/2008/layout/LinedList"/>
    <dgm:cxn modelId="{1A11C860-C223-6B4A-AE1E-F15CBB74B40A}" type="presParOf" srcId="{26C7F566-22A9-CC4A-B847-027402E637D0}" destId="{4C2E120A-195D-9049-96BA-D0D1A529A059}" srcOrd="0" destOrd="0" presId="urn:microsoft.com/office/officeart/2008/layout/LinedList"/>
    <dgm:cxn modelId="{09E0CAC9-8BA7-FF47-8968-AE1F2717B172}" type="presParOf" srcId="{26C7F566-22A9-CC4A-B847-027402E637D0}" destId="{527824B1-101D-8E41-8EFD-387F14231615}" srcOrd="1" destOrd="0" presId="urn:microsoft.com/office/officeart/2008/layout/LinedList"/>
    <dgm:cxn modelId="{AEE1017F-436C-E74C-B4E6-8CE4B2737A8A}" type="presParOf" srcId="{527824B1-101D-8E41-8EFD-387F14231615}" destId="{D32C7E0A-490C-F74B-BF8B-3CBC0887D403}" srcOrd="0" destOrd="0" presId="urn:microsoft.com/office/officeart/2008/layout/LinedList"/>
    <dgm:cxn modelId="{38386B23-E338-6A48-ADF3-B843D0F3E7E6}" type="presParOf" srcId="{527824B1-101D-8E41-8EFD-387F14231615}" destId="{0E115B43-7D11-A54D-9CD0-6E57D6E8D1B9}" srcOrd="1" destOrd="0" presId="urn:microsoft.com/office/officeart/2008/layout/LinedList"/>
    <dgm:cxn modelId="{23BD7B39-4D18-5149-B870-BB016B6D7E2E}" type="presParOf" srcId="{26C7F566-22A9-CC4A-B847-027402E637D0}" destId="{322B9644-5433-444B-9D5A-CA8651135552}" srcOrd="2" destOrd="0" presId="urn:microsoft.com/office/officeart/2008/layout/LinedList"/>
    <dgm:cxn modelId="{27696E67-4470-6245-86FE-A00FF46A931B}" type="presParOf" srcId="{26C7F566-22A9-CC4A-B847-027402E637D0}" destId="{8786D60C-4E45-9349-B69C-19A46EC9DE10}" srcOrd="3" destOrd="0" presId="urn:microsoft.com/office/officeart/2008/layout/LinedList"/>
    <dgm:cxn modelId="{D78FB379-B30F-D742-8162-F9DFABC1EC55}" type="presParOf" srcId="{8786D60C-4E45-9349-B69C-19A46EC9DE10}" destId="{A9F23305-1809-FF4D-AD19-FA142A73A962}" srcOrd="0" destOrd="0" presId="urn:microsoft.com/office/officeart/2008/layout/LinedList"/>
    <dgm:cxn modelId="{0C9328D3-BF10-FE4D-9406-B78FA6C123A1}" type="presParOf" srcId="{8786D60C-4E45-9349-B69C-19A46EC9DE10}" destId="{FA22F7AE-D026-9B48-BCFE-B7CCC4002DA9}" srcOrd="1" destOrd="0" presId="urn:microsoft.com/office/officeart/2008/layout/LinedList"/>
    <dgm:cxn modelId="{7C9556A4-D1C1-044A-B8C8-EF57C67198A4}" type="presParOf" srcId="{26C7F566-22A9-CC4A-B847-027402E637D0}" destId="{B0F55743-399D-5E4A-A936-7D0373530038}" srcOrd="4" destOrd="0" presId="urn:microsoft.com/office/officeart/2008/layout/LinedList"/>
    <dgm:cxn modelId="{E1F48081-8DFD-1E48-B159-1C5443C9E370}" type="presParOf" srcId="{26C7F566-22A9-CC4A-B847-027402E637D0}" destId="{5C1C5618-0562-4148-B109-7515843DE5F4}" srcOrd="5" destOrd="0" presId="urn:microsoft.com/office/officeart/2008/layout/LinedList"/>
    <dgm:cxn modelId="{8934E99F-1FBF-DD4C-B192-0FD07AEFA891}" type="presParOf" srcId="{5C1C5618-0562-4148-B109-7515843DE5F4}" destId="{4249BC80-6295-6C4E-9C50-5900C3B1D3D3}" srcOrd="0" destOrd="0" presId="urn:microsoft.com/office/officeart/2008/layout/LinedList"/>
    <dgm:cxn modelId="{9E967F87-B3D2-2E45-AEBD-7FCD0AB2AFF4}" type="presParOf" srcId="{5C1C5618-0562-4148-B109-7515843DE5F4}" destId="{5E063E26-B990-1549-A18D-20854D884F56}" srcOrd="1" destOrd="0" presId="urn:microsoft.com/office/officeart/2008/layout/LinedList"/>
    <dgm:cxn modelId="{8A72F70D-8C07-B243-803A-282295CE8E35}" type="presParOf" srcId="{26C7F566-22A9-CC4A-B847-027402E637D0}" destId="{94102B87-D1B1-3841-9412-DE088A1267BA}" srcOrd="6" destOrd="0" presId="urn:microsoft.com/office/officeart/2008/layout/LinedList"/>
    <dgm:cxn modelId="{0CF94E82-20D2-E74A-A02F-DF77D60DAD2A}" type="presParOf" srcId="{26C7F566-22A9-CC4A-B847-027402E637D0}" destId="{D37E8D78-6009-6D44-92F2-F0ECB62679B5}" srcOrd="7" destOrd="0" presId="urn:microsoft.com/office/officeart/2008/layout/LinedList"/>
    <dgm:cxn modelId="{78CF035D-371A-5141-9A2E-2F65FD2A3E7B}" type="presParOf" srcId="{D37E8D78-6009-6D44-92F2-F0ECB62679B5}" destId="{B156818E-7DEA-7C4E-BB69-0E4884BC59DC}" srcOrd="0" destOrd="0" presId="urn:microsoft.com/office/officeart/2008/layout/LinedList"/>
    <dgm:cxn modelId="{7A45768A-961D-C94E-A678-008016CF983D}" type="presParOf" srcId="{D37E8D78-6009-6D44-92F2-F0ECB62679B5}" destId="{8418DF40-13F3-FA42-B1B6-2B42DFF4E688}" srcOrd="1" destOrd="0" presId="urn:microsoft.com/office/officeart/2008/layout/LinedList"/>
    <dgm:cxn modelId="{12A69911-0F4D-694B-A31A-E376219D0B02}" type="presParOf" srcId="{26C7F566-22A9-CC4A-B847-027402E637D0}" destId="{251A9A2C-CDEB-DD40-9B4F-75CFB014988C}" srcOrd="8" destOrd="0" presId="urn:microsoft.com/office/officeart/2008/layout/LinedList"/>
    <dgm:cxn modelId="{EC70F554-C010-5C44-80DE-DFDE99549815}" type="presParOf" srcId="{26C7F566-22A9-CC4A-B847-027402E637D0}" destId="{CC6C55D0-B014-7247-8F82-E245445F537D}" srcOrd="9" destOrd="0" presId="urn:microsoft.com/office/officeart/2008/layout/LinedList"/>
    <dgm:cxn modelId="{78E04DDC-F8CD-8646-81E4-2EFAD22173BA}" type="presParOf" srcId="{CC6C55D0-B014-7247-8F82-E245445F537D}" destId="{47B937E3-7D07-5F46-A1DC-6697F3C1EE2A}" srcOrd="0" destOrd="0" presId="urn:microsoft.com/office/officeart/2008/layout/LinedList"/>
    <dgm:cxn modelId="{518DAA87-B235-564B-AD0B-F26F5BA0FF24}" type="presParOf" srcId="{CC6C55D0-B014-7247-8F82-E245445F537D}" destId="{95348906-F07D-7149-B7E3-5F5BA7A6E47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5B6627A-FDF4-434C-82C6-2832D2A161BA}"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en-GB"/>
        </a:p>
      </dgm:t>
    </dgm:pt>
    <dgm:pt modelId="{9638E59C-5741-6A41-972D-727CFDA93BE7}">
      <dgm:prSet custT="1"/>
      <dgm:spPr/>
      <dgm:t>
        <a:bodyPr/>
        <a:lstStyle/>
        <a:p>
          <a:r>
            <a:rPr lang="en-GB" sz="1600" dirty="0"/>
            <a:t>By delaying or avoiding confrontation, the avoidance mode merely avoids it. This approach is frequently perceived as having little concern for the current situation and your connection with the other person. </a:t>
          </a:r>
        </a:p>
      </dgm:t>
    </dgm:pt>
    <dgm:pt modelId="{49B2D850-DB3A-6B40-80EA-8936CEDBA13F}" type="parTrans" cxnId="{11AD0C88-557F-4A41-B3D2-3C87198CD0B5}">
      <dgm:prSet/>
      <dgm:spPr/>
      <dgm:t>
        <a:bodyPr/>
        <a:lstStyle/>
        <a:p>
          <a:endParaRPr lang="en-GB"/>
        </a:p>
      </dgm:t>
    </dgm:pt>
    <dgm:pt modelId="{9CA295A2-45B5-2940-9FC8-9E5652CE5EA9}" type="sibTrans" cxnId="{11AD0C88-557F-4A41-B3D2-3C87198CD0B5}">
      <dgm:prSet/>
      <dgm:spPr/>
      <dgm:t>
        <a:bodyPr/>
        <a:lstStyle/>
        <a:p>
          <a:endParaRPr lang="en-GB"/>
        </a:p>
      </dgm:t>
    </dgm:pt>
    <dgm:pt modelId="{7ED9730C-36DF-6E44-A5B4-3BCFEC50C67D}">
      <dgm:prSet custT="1"/>
      <dgm:spPr/>
      <dgm:t>
        <a:bodyPr/>
        <a:lstStyle/>
        <a:p>
          <a:r>
            <a:rPr lang="en-GB" sz="1600" dirty="0"/>
            <a:t>This style is unassertive and uncooperative. Avoiding something involves moving out of the way, waiting, or just avoiding it altogether. </a:t>
          </a:r>
        </a:p>
      </dgm:t>
    </dgm:pt>
    <dgm:pt modelId="{59437AF9-1D81-EE4F-8A04-C3B02DEF259C}" type="parTrans" cxnId="{382833D9-0F77-FD47-92D5-7C773CAE805A}">
      <dgm:prSet/>
      <dgm:spPr/>
      <dgm:t>
        <a:bodyPr/>
        <a:lstStyle/>
        <a:p>
          <a:endParaRPr lang="en-GB"/>
        </a:p>
      </dgm:t>
    </dgm:pt>
    <dgm:pt modelId="{EC478AA2-C9B2-7F4D-AEDD-D12CA42459A0}" type="sibTrans" cxnId="{382833D9-0F77-FD47-92D5-7C773CAE805A}">
      <dgm:prSet/>
      <dgm:spPr/>
      <dgm:t>
        <a:bodyPr/>
        <a:lstStyle/>
        <a:p>
          <a:endParaRPr lang="en-GB"/>
        </a:p>
      </dgm:t>
    </dgm:pt>
    <dgm:pt modelId="{A37EC062-E2FF-5444-A4E1-C7E9344EF167}">
      <dgm:prSet custT="1"/>
      <dgm:spPr/>
      <dgm:t>
        <a:bodyPr/>
        <a:lstStyle/>
        <a:p>
          <a:r>
            <a:rPr lang="en-GB" sz="1600" dirty="0"/>
            <a:t>In moderation, this approach can be helpful, but over time, ignoring disagreements may result in tension building and toxic relationships. </a:t>
          </a:r>
        </a:p>
      </dgm:t>
    </dgm:pt>
    <dgm:pt modelId="{811ED200-38A1-4B4A-A522-F63C5BFE0FF6}" type="parTrans" cxnId="{383EA662-BE66-5E49-9BEC-1C2A5C3C762D}">
      <dgm:prSet/>
      <dgm:spPr/>
      <dgm:t>
        <a:bodyPr/>
        <a:lstStyle/>
        <a:p>
          <a:endParaRPr lang="en-GB"/>
        </a:p>
      </dgm:t>
    </dgm:pt>
    <dgm:pt modelId="{4C14E2C8-707D-9846-B898-5F1CE9524906}" type="sibTrans" cxnId="{383EA662-BE66-5E49-9BEC-1C2A5C3C762D}">
      <dgm:prSet/>
      <dgm:spPr/>
      <dgm:t>
        <a:bodyPr/>
        <a:lstStyle/>
        <a:p>
          <a:endParaRPr lang="en-GB"/>
        </a:p>
      </dgm:t>
    </dgm:pt>
    <dgm:pt modelId="{CE2404F7-4CCF-414A-BFB9-B5CC87639F32}">
      <dgm:prSet custT="1"/>
      <dgm:spPr/>
      <dgm:t>
        <a:bodyPr/>
        <a:lstStyle/>
        <a:p>
          <a:r>
            <a:rPr lang="en-GB" sz="1600" dirty="0"/>
            <a:t>When emotions are running high and one or both sides need some time to collect themselves before handling the current problem, this mode can also be helpful.</a:t>
          </a:r>
        </a:p>
      </dgm:t>
    </dgm:pt>
    <dgm:pt modelId="{46C79BCA-1CBC-EF42-A3E6-A19AEA4FBEF5}" type="parTrans" cxnId="{4D280D8B-CF7F-BC44-83C6-20C3F461EC55}">
      <dgm:prSet/>
      <dgm:spPr/>
      <dgm:t>
        <a:bodyPr/>
        <a:lstStyle/>
        <a:p>
          <a:endParaRPr lang="en-GB"/>
        </a:p>
      </dgm:t>
    </dgm:pt>
    <dgm:pt modelId="{234A7020-8244-6E48-BABF-3706F4A4FDD1}" type="sibTrans" cxnId="{4D280D8B-CF7F-BC44-83C6-20C3F461EC55}">
      <dgm:prSet/>
      <dgm:spPr/>
      <dgm:t>
        <a:bodyPr/>
        <a:lstStyle/>
        <a:p>
          <a:endParaRPr lang="en-GB"/>
        </a:p>
      </dgm:t>
    </dgm:pt>
    <dgm:pt modelId="{5E44340A-C2C0-1E4B-82FA-A5107CFF2820}">
      <dgm:prSet custT="1"/>
      <dgm:spPr/>
      <dgm:t>
        <a:bodyPr/>
        <a:lstStyle/>
        <a:p>
          <a:r>
            <a:rPr lang="en-GB" sz="1600"/>
            <a:t>This approach is frequently taken when a problem is deemed insignificant, has a reasonable chance of self-resolution, or is overshadowed by a more urgent issue. </a:t>
          </a:r>
          <a:endParaRPr lang="en-GB" sz="1600" dirty="0"/>
        </a:p>
      </dgm:t>
    </dgm:pt>
    <dgm:pt modelId="{45EFA84C-C55E-0E49-8C5C-A5E36600CE5C}" type="parTrans" cxnId="{1146060F-27DD-094E-BE09-364D8F04877A}">
      <dgm:prSet/>
      <dgm:spPr/>
      <dgm:t>
        <a:bodyPr/>
        <a:lstStyle/>
        <a:p>
          <a:endParaRPr lang="en-GB"/>
        </a:p>
      </dgm:t>
    </dgm:pt>
    <dgm:pt modelId="{370ECBB1-674D-F04E-AA26-C02393086422}" type="sibTrans" cxnId="{1146060F-27DD-094E-BE09-364D8F04877A}">
      <dgm:prSet/>
      <dgm:spPr/>
      <dgm:t>
        <a:bodyPr/>
        <a:lstStyle/>
        <a:p>
          <a:endParaRPr lang="en-GB"/>
        </a:p>
      </dgm:t>
    </dgm:pt>
    <dgm:pt modelId="{26C7F566-22A9-CC4A-B847-027402E637D0}" type="pres">
      <dgm:prSet presAssocID="{85B6627A-FDF4-434C-82C6-2832D2A161BA}" presName="vert0" presStyleCnt="0">
        <dgm:presLayoutVars>
          <dgm:dir/>
          <dgm:animOne val="branch"/>
          <dgm:animLvl val="lvl"/>
        </dgm:presLayoutVars>
      </dgm:prSet>
      <dgm:spPr/>
    </dgm:pt>
    <dgm:pt modelId="{0CA54401-4A9F-9747-A732-CC014C1AC3A8}" type="pres">
      <dgm:prSet presAssocID="{9638E59C-5741-6A41-972D-727CFDA93BE7}" presName="thickLine" presStyleLbl="alignNode1" presStyleIdx="0" presStyleCnt="5"/>
      <dgm:spPr/>
    </dgm:pt>
    <dgm:pt modelId="{8ABE44D9-D832-5543-9C47-EEF6246340A8}" type="pres">
      <dgm:prSet presAssocID="{9638E59C-5741-6A41-972D-727CFDA93BE7}" presName="horz1" presStyleCnt="0"/>
      <dgm:spPr/>
    </dgm:pt>
    <dgm:pt modelId="{4E3C3998-C50D-DF4A-ABF3-22C680511537}" type="pres">
      <dgm:prSet presAssocID="{9638E59C-5741-6A41-972D-727CFDA93BE7}" presName="tx1" presStyleLbl="revTx" presStyleIdx="0" presStyleCnt="5"/>
      <dgm:spPr/>
    </dgm:pt>
    <dgm:pt modelId="{F51A24C6-90EF-214B-8C99-049851FDF1D7}" type="pres">
      <dgm:prSet presAssocID="{9638E59C-5741-6A41-972D-727CFDA93BE7}" presName="vert1" presStyleCnt="0"/>
      <dgm:spPr/>
    </dgm:pt>
    <dgm:pt modelId="{C80527FF-F293-C948-875A-F5096755F73B}" type="pres">
      <dgm:prSet presAssocID="{7ED9730C-36DF-6E44-A5B4-3BCFEC50C67D}" presName="thickLine" presStyleLbl="alignNode1" presStyleIdx="1" presStyleCnt="5"/>
      <dgm:spPr/>
    </dgm:pt>
    <dgm:pt modelId="{439F124E-F5E6-574E-9F47-A1F282E93697}" type="pres">
      <dgm:prSet presAssocID="{7ED9730C-36DF-6E44-A5B4-3BCFEC50C67D}" presName="horz1" presStyleCnt="0"/>
      <dgm:spPr/>
    </dgm:pt>
    <dgm:pt modelId="{8433DB2F-B9BD-3243-898E-D2E866713E39}" type="pres">
      <dgm:prSet presAssocID="{7ED9730C-36DF-6E44-A5B4-3BCFEC50C67D}" presName="tx1" presStyleLbl="revTx" presStyleIdx="1" presStyleCnt="5"/>
      <dgm:spPr/>
    </dgm:pt>
    <dgm:pt modelId="{BBE98C05-B900-E447-A964-782AF6F02F26}" type="pres">
      <dgm:prSet presAssocID="{7ED9730C-36DF-6E44-A5B4-3BCFEC50C67D}" presName="vert1" presStyleCnt="0"/>
      <dgm:spPr/>
    </dgm:pt>
    <dgm:pt modelId="{E00A7BC6-3573-534C-BC92-2EBD11380B8C}" type="pres">
      <dgm:prSet presAssocID="{A37EC062-E2FF-5444-A4E1-C7E9344EF167}" presName="thickLine" presStyleLbl="alignNode1" presStyleIdx="2" presStyleCnt="5"/>
      <dgm:spPr/>
    </dgm:pt>
    <dgm:pt modelId="{32A9F891-6242-344D-BD97-ED8D0F3EE758}" type="pres">
      <dgm:prSet presAssocID="{A37EC062-E2FF-5444-A4E1-C7E9344EF167}" presName="horz1" presStyleCnt="0"/>
      <dgm:spPr/>
    </dgm:pt>
    <dgm:pt modelId="{FE41849B-E04D-1F40-A44D-0261C64E140A}" type="pres">
      <dgm:prSet presAssocID="{A37EC062-E2FF-5444-A4E1-C7E9344EF167}" presName="tx1" presStyleLbl="revTx" presStyleIdx="2" presStyleCnt="5"/>
      <dgm:spPr/>
    </dgm:pt>
    <dgm:pt modelId="{A053CD3E-E2A5-FB4B-B341-6E6CFBBD8A65}" type="pres">
      <dgm:prSet presAssocID="{A37EC062-E2FF-5444-A4E1-C7E9344EF167}" presName="vert1" presStyleCnt="0"/>
      <dgm:spPr/>
    </dgm:pt>
    <dgm:pt modelId="{6BB844B2-650D-2C4F-A14C-AD0B962DFDF4}" type="pres">
      <dgm:prSet presAssocID="{CE2404F7-4CCF-414A-BFB9-B5CC87639F32}" presName="thickLine" presStyleLbl="alignNode1" presStyleIdx="3" presStyleCnt="5"/>
      <dgm:spPr/>
    </dgm:pt>
    <dgm:pt modelId="{8CE3DAB0-F6CA-144D-A828-54A2A7FDE93C}" type="pres">
      <dgm:prSet presAssocID="{CE2404F7-4CCF-414A-BFB9-B5CC87639F32}" presName="horz1" presStyleCnt="0"/>
      <dgm:spPr/>
    </dgm:pt>
    <dgm:pt modelId="{DEA07D59-0D1A-8045-9BC4-2A285D1345B7}" type="pres">
      <dgm:prSet presAssocID="{CE2404F7-4CCF-414A-BFB9-B5CC87639F32}" presName="tx1" presStyleLbl="revTx" presStyleIdx="3" presStyleCnt="5"/>
      <dgm:spPr/>
    </dgm:pt>
    <dgm:pt modelId="{08D16984-0590-1C41-916B-92FFDA3B6767}" type="pres">
      <dgm:prSet presAssocID="{CE2404F7-4CCF-414A-BFB9-B5CC87639F32}" presName="vert1" presStyleCnt="0"/>
      <dgm:spPr/>
    </dgm:pt>
    <dgm:pt modelId="{4240FDD6-F16A-6C4B-937C-BBC606DEE5AE}" type="pres">
      <dgm:prSet presAssocID="{5E44340A-C2C0-1E4B-82FA-A5107CFF2820}" presName="thickLine" presStyleLbl="alignNode1" presStyleIdx="4" presStyleCnt="5"/>
      <dgm:spPr/>
    </dgm:pt>
    <dgm:pt modelId="{F3D6F52E-88DF-F94E-BAB0-A183050F8A93}" type="pres">
      <dgm:prSet presAssocID="{5E44340A-C2C0-1E4B-82FA-A5107CFF2820}" presName="horz1" presStyleCnt="0"/>
      <dgm:spPr/>
    </dgm:pt>
    <dgm:pt modelId="{A3DD35DD-5E14-AD4E-89B6-210E310C93E5}" type="pres">
      <dgm:prSet presAssocID="{5E44340A-C2C0-1E4B-82FA-A5107CFF2820}" presName="tx1" presStyleLbl="revTx" presStyleIdx="4" presStyleCnt="5"/>
      <dgm:spPr/>
    </dgm:pt>
    <dgm:pt modelId="{7CCABC70-BCA0-E74B-A7FF-9C49E3393F65}" type="pres">
      <dgm:prSet presAssocID="{5E44340A-C2C0-1E4B-82FA-A5107CFF2820}" presName="vert1" presStyleCnt="0"/>
      <dgm:spPr/>
    </dgm:pt>
  </dgm:ptLst>
  <dgm:cxnLst>
    <dgm:cxn modelId="{0209470B-F5D2-4344-9250-D16F8DF1C02F}" type="presOf" srcId="{7ED9730C-36DF-6E44-A5B4-3BCFEC50C67D}" destId="{8433DB2F-B9BD-3243-898E-D2E866713E39}" srcOrd="0" destOrd="0" presId="urn:microsoft.com/office/officeart/2008/layout/LinedList"/>
    <dgm:cxn modelId="{1146060F-27DD-094E-BE09-364D8F04877A}" srcId="{85B6627A-FDF4-434C-82C6-2832D2A161BA}" destId="{5E44340A-C2C0-1E4B-82FA-A5107CFF2820}" srcOrd="4" destOrd="0" parTransId="{45EFA84C-C55E-0E49-8C5C-A5E36600CE5C}" sibTransId="{370ECBB1-674D-F04E-AA26-C02393086422}"/>
    <dgm:cxn modelId="{9DF5C720-DA9F-8A49-A1C2-27EAEC7D3930}" type="presOf" srcId="{9638E59C-5741-6A41-972D-727CFDA93BE7}" destId="{4E3C3998-C50D-DF4A-ABF3-22C680511537}" srcOrd="0" destOrd="0" presId="urn:microsoft.com/office/officeart/2008/layout/LinedList"/>
    <dgm:cxn modelId="{873FA62D-460B-FD46-A3DA-BEA173ECEA6E}" type="presOf" srcId="{A37EC062-E2FF-5444-A4E1-C7E9344EF167}" destId="{FE41849B-E04D-1F40-A44D-0261C64E140A}" srcOrd="0" destOrd="0" presId="urn:microsoft.com/office/officeart/2008/layout/LinedList"/>
    <dgm:cxn modelId="{3784BE2D-5CCC-AB4D-A1C3-7692A1C0A536}" type="presOf" srcId="{CE2404F7-4CCF-414A-BFB9-B5CC87639F32}" destId="{DEA07D59-0D1A-8045-9BC4-2A285D1345B7}" srcOrd="0" destOrd="0" presId="urn:microsoft.com/office/officeart/2008/layout/LinedList"/>
    <dgm:cxn modelId="{383EA662-BE66-5E49-9BEC-1C2A5C3C762D}" srcId="{85B6627A-FDF4-434C-82C6-2832D2A161BA}" destId="{A37EC062-E2FF-5444-A4E1-C7E9344EF167}" srcOrd="2" destOrd="0" parTransId="{811ED200-38A1-4B4A-A522-F63C5BFE0FF6}" sibTransId="{4C14E2C8-707D-9846-B898-5F1CE9524906}"/>
    <dgm:cxn modelId="{11AD0C88-557F-4A41-B3D2-3C87198CD0B5}" srcId="{85B6627A-FDF4-434C-82C6-2832D2A161BA}" destId="{9638E59C-5741-6A41-972D-727CFDA93BE7}" srcOrd="0" destOrd="0" parTransId="{49B2D850-DB3A-6B40-80EA-8936CEDBA13F}" sibTransId="{9CA295A2-45B5-2940-9FC8-9E5652CE5EA9}"/>
    <dgm:cxn modelId="{4D280D8B-CF7F-BC44-83C6-20C3F461EC55}" srcId="{85B6627A-FDF4-434C-82C6-2832D2A161BA}" destId="{CE2404F7-4CCF-414A-BFB9-B5CC87639F32}" srcOrd="3" destOrd="0" parTransId="{46C79BCA-1CBC-EF42-A3E6-A19AEA4FBEF5}" sibTransId="{234A7020-8244-6E48-BABF-3706F4A4FDD1}"/>
    <dgm:cxn modelId="{382833D9-0F77-FD47-92D5-7C773CAE805A}" srcId="{85B6627A-FDF4-434C-82C6-2832D2A161BA}" destId="{7ED9730C-36DF-6E44-A5B4-3BCFEC50C67D}" srcOrd="1" destOrd="0" parTransId="{59437AF9-1D81-EE4F-8A04-C3B02DEF259C}" sibTransId="{EC478AA2-C9B2-7F4D-AEDD-D12CA42459A0}"/>
    <dgm:cxn modelId="{BF8EDEDD-6900-A241-BE5F-F8D96E5C54A2}" type="presOf" srcId="{85B6627A-FDF4-434C-82C6-2832D2A161BA}" destId="{26C7F566-22A9-CC4A-B847-027402E637D0}" srcOrd="0" destOrd="0" presId="urn:microsoft.com/office/officeart/2008/layout/LinedList"/>
    <dgm:cxn modelId="{9FCE42E8-EAB3-C34B-AB75-19CB85F0F3F0}" type="presOf" srcId="{5E44340A-C2C0-1E4B-82FA-A5107CFF2820}" destId="{A3DD35DD-5E14-AD4E-89B6-210E310C93E5}" srcOrd="0" destOrd="0" presId="urn:microsoft.com/office/officeart/2008/layout/LinedList"/>
    <dgm:cxn modelId="{43495CA7-F283-4A4A-9892-34D0FB1D1CD6}" type="presParOf" srcId="{26C7F566-22A9-CC4A-B847-027402E637D0}" destId="{0CA54401-4A9F-9747-A732-CC014C1AC3A8}" srcOrd="0" destOrd="0" presId="urn:microsoft.com/office/officeart/2008/layout/LinedList"/>
    <dgm:cxn modelId="{C4DA5EFD-3B1F-E94C-92F7-075B8B8C7D23}" type="presParOf" srcId="{26C7F566-22A9-CC4A-B847-027402E637D0}" destId="{8ABE44D9-D832-5543-9C47-EEF6246340A8}" srcOrd="1" destOrd="0" presId="urn:microsoft.com/office/officeart/2008/layout/LinedList"/>
    <dgm:cxn modelId="{3FDC83CD-BF0C-8143-BD9B-F30DC107C823}" type="presParOf" srcId="{8ABE44D9-D832-5543-9C47-EEF6246340A8}" destId="{4E3C3998-C50D-DF4A-ABF3-22C680511537}" srcOrd="0" destOrd="0" presId="urn:microsoft.com/office/officeart/2008/layout/LinedList"/>
    <dgm:cxn modelId="{FAB106F9-2489-214C-B1E7-7F78743ED701}" type="presParOf" srcId="{8ABE44D9-D832-5543-9C47-EEF6246340A8}" destId="{F51A24C6-90EF-214B-8C99-049851FDF1D7}" srcOrd="1" destOrd="0" presId="urn:microsoft.com/office/officeart/2008/layout/LinedList"/>
    <dgm:cxn modelId="{CE2F2DB9-7FAD-C249-878F-E6B49ABD2FE9}" type="presParOf" srcId="{26C7F566-22A9-CC4A-B847-027402E637D0}" destId="{C80527FF-F293-C948-875A-F5096755F73B}" srcOrd="2" destOrd="0" presId="urn:microsoft.com/office/officeart/2008/layout/LinedList"/>
    <dgm:cxn modelId="{77C4B4B7-6873-7544-A547-DB47474553A9}" type="presParOf" srcId="{26C7F566-22A9-CC4A-B847-027402E637D0}" destId="{439F124E-F5E6-574E-9F47-A1F282E93697}" srcOrd="3" destOrd="0" presId="urn:microsoft.com/office/officeart/2008/layout/LinedList"/>
    <dgm:cxn modelId="{55215E5F-A143-9B4A-9FAD-6286B213896B}" type="presParOf" srcId="{439F124E-F5E6-574E-9F47-A1F282E93697}" destId="{8433DB2F-B9BD-3243-898E-D2E866713E39}" srcOrd="0" destOrd="0" presId="urn:microsoft.com/office/officeart/2008/layout/LinedList"/>
    <dgm:cxn modelId="{0ECF0791-323B-8445-8B9A-79E45764C3B7}" type="presParOf" srcId="{439F124E-F5E6-574E-9F47-A1F282E93697}" destId="{BBE98C05-B900-E447-A964-782AF6F02F26}" srcOrd="1" destOrd="0" presId="urn:microsoft.com/office/officeart/2008/layout/LinedList"/>
    <dgm:cxn modelId="{74D5ADE4-98D2-DC4A-8307-B47921411E67}" type="presParOf" srcId="{26C7F566-22A9-CC4A-B847-027402E637D0}" destId="{E00A7BC6-3573-534C-BC92-2EBD11380B8C}" srcOrd="4" destOrd="0" presId="urn:microsoft.com/office/officeart/2008/layout/LinedList"/>
    <dgm:cxn modelId="{BAF63DEE-2B3C-5847-9730-4CD4A4EB7034}" type="presParOf" srcId="{26C7F566-22A9-CC4A-B847-027402E637D0}" destId="{32A9F891-6242-344D-BD97-ED8D0F3EE758}" srcOrd="5" destOrd="0" presId="urn:microsoft.com/office/officeart/2008/layout/LinedList"/>
    <dgm:cxn modelId="{D98D2948-CF5C-0F4B-89FE-F2BD64B6A1E0}" type="presParOf" srcId="{32A9F891-6242-344D-BD97-ED8D0F3EE758}" destId="{FE41849B-E04D-1F40-A44D-0261C64E140A}" srcOrd="0" destOrd="0" presId="urn:microsoft.com/office/officeart/2008/layout/LinedList"/>
    <dgm:cxn modelId="{9B280961-0E19-6545-8D6B-0AC0D92A459C}" type="presParOf" srcId="{32A9F891-6242-344D-BD97-ED8D0F3EE758}" destId="{A053CD3E-E2A5-FB4B-B341-6E6CFBBD8A65}" srcOrd="1" destOrd="0" presId="urn:microsoft.com/office/officeart/2008/layout/LinedList"/>
    <dgm:cxn modelId="{EC6190E6-5BB1-E14C-9D02-1047D31AA3A3}" type="presParOf" srcId="{26C7F566-22A9-CC4A-B847-027402E637D0}" destId="{6BB844B2-650D-2C4F-A14C-AD0B962DFDF4}" srcOrd="6" destOrd="0" presId="urn:microsoft.com/office/officeart/2008/layout/LinedList"/>
    <dgm:cxn modelId="{DB8C5A0C-3F1B-4143-B9BE-8BBCE88A055A}" type="presParOf" srcId="{26C7F566-22A9-CC4A-B847-027402E637D0}" destId="{8CE3DAB0-F6CA-144D-A828-54A2A7FDE93C}" srcOrd="7" destOrd="0" presId="urn:microsoft.com/office/officeart/2008/layout/LinedList"/>
    <dgm:cxn modelId="{3F5421F9-11D5-F147-9803-419C7EF1A1B7}" type="presParOf" srcId="{8CE3DAB0-F6CA-144D-A828-54A2A7FDE93C}" destId="{DEA07D59-0D1A-8045-9BC4-2A285D1345B7}" srcOrd="0" destOrd="0" presId="urn:microsoft.com/office/officeart/2008/layout/LinedList"/>
    <dgm:cxn modelId="{33EFC8E3-CEA7-1A47-BA22-47A8D6A7F066}" type="presParOf" srcId="{8CE3DAB0-F6CA-144D-A828-54A2A7FDE93C}" destId="{08D16984-0590-1C41-916B-92FFDA3B6767}" srcOrd="1" destOrd="0" presId="urn:microsoft.com/office/officeart/2008/layout/LinedList"/>
    <dgm:cxn modelId="{807C44C2-1C33-8942-B31E-57C69BBF0936}" type="presParOf" srcId="{26C7F566-22A9-CC4A-B847-027402E637D0}" destId="{4240FDD6-F16A-6C4B-937C-BBC606DEE5AE}" srcOrd="8" destOrd="0" presId="urn:microsoft.com/office/officeart/2008/layout/LinedList"/>
    <dgm:cxn modelId="{DE394EA9-A998-8640-B150-D5EE56190A13}" type="presParOf" srcId="{26C7F566-22A9-CC4A-B847-027402E637D0}" destId="{F3D6F52E-88DF-F94E-BAB0-A183050F8A93}" srcOrd="9" destOrd="0" presId="urn:microsoft.com/office/officeart/2008/layout/LinedList"/>
    <dgm:cxn modelId="{B224AC45-AB98-A946-95A1-3962A49C108C}" type="presParOf" srcId="{F3D6F52E-88DF-F94E-BAB0-A183050F8A93}" destId="{A3DD35DD-5E14-AD4E-89B6-210E310C93E5}" srcOrd="0" destOrd="0" presId="urn:microsoft.com/office/officeart/2008/layout/LinedList"/>
    <dgm:cxn modelId="{A16AAA6D-9D26-2141-8B67-A97BE0255D51}" type="presParOf" srcId="{F3D6F52E-88DF-F94E-BAB0-A183050F8A93}" destId="{7CCABC70-BCA0-E74B-A7FF-9C49E3393F6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9590E00-8089-4753-8F79-97F855BA6D1D}" type="doc">
      <dgm:prSet loTypeId="urn:microsoft.com/office/officeart/2018/2/layout/IconVerticalSolidList" loCatId="icon" qsTypeId="urn:microsoft.com/office/officeart/2005/8/quickstyle/simple1" qsCatId="simple" csTypeId="urn:microsoft.com/office/officeart/2005/8/colors/colorful5" csCatId="colorful" phldr="1"/>
      <dgm:spPr/>
      <dgm:t>
        <a:bodyPr/>
        <a:lstStyle/>
        <a:p>
          <a:endParaRPr lang="en-US"/>
        </a:p>
      </dgm:t>
    </dgm:pt>
    <dgm:pt modelId="{5C93BC35-E02C-470F-B43D-7765995649DD}">
      <dgm:prSet/>
      <dgm:spPr/>
      <dgm:t>
        <a:bodyPr/>
        <a:lstStyle/>
        <a:p>
          <a:pPr>
            <a:lnSpc>
              <a:spcPct val="100000"/>
            </a:lnSpc>
          </a:pPr>
          <a:r>
            <a:rPr lang="en-GB"/>
            <a:t>A group's common values, customs, and beliefs, such as those of a nation or organisation, are referred to as its culture (Hofstede, 1994; Lewicki, Litterer, Minton &amp; Saunders, 1994). </a:t>
          </a:r>
          <a:endParaRPr lang="en-US"/>
        </a:p>
      </dgm:t>
    </dgm:pt>
    <dgm:pt modelId="{8233DAA6-1790-42A0-864B-EADD92F51C32}" type="parTrans" cxnId="{48E6BF00-1876-4B10-8008-67061D56C150}">
      <dgm:prSet/>
      <dgm:spPr/>
      <dgm:t>
        <a:bodyPr/>
        <a:lstStyle/>
        <a:p>
          <a:endParaRPr lang="en-US"/>
        </a:p>
      </dgm:t>
    </dgm:pt>
    <dgm:pt modelId="{F757E656-FB5B-4557-80D3-7F894E8D542E}" type="sibTrans" cxnId="{48E6BF00-1876-4B10-8008-67061D56C150}">
      <dgm:prSet/>
      <dgm:spPr/>
      <dgm:t>
        <a:bodyPr/>
        <a:lstStyle/>
        <a:p>
          <a:endParaRPr lang="en-US"/>
        </a:p>
      </dgm:t>
    </dgm:pt>
    <dgm:pt modelId="{6CA3BE17-3969-4302-80D4-4DC9C93EE556}">
      <dgm:prSet/>
      <dgm:spPr/>
      <dgm:t>
        <a:bodyPr/>
        <a:lstStyle/>
        <a:p>
          <a:pPr>
            <a:lnSpc>
              <a:spcPct val="100000"/>
            </a:lnSpc>
          </a:pPr>
          <a:r>
            <a:rPr lang="en-GB"/>
            <a:t>People have a framework for interpreting the intentions and actions of others when they are able to recognise and comprehend the variations in cultural patterns (Hofstede, 1994). This is especially important when people are at conflict and need to work together to achieve shared objectives. </a:t>
          </a:r>
          <a:endParaRPr lang="en-US"/>
        </a:p>
      </dgm:t>
    </dgm:pt>
    <dgm:pt modelId="{9B836DD4-67D6-4A57-AC04-67402C11A822}" type="parTrans" cxnId="{4341C3E9-0B8B-4EA3-B7CF-C3365FD5EEA6}">
      <dgm:prSet/>
      <dgm:spPr/>
      <dgm:t>
        <a:bodyPr/>
        <a:lstStyle/>
        <a:p>
          <a:endParaRPr lang="en-US"/>
        </a:p>
      </dgm:t>
    </dgm:pt>
    <dgm:pt modelId="{39F406D5-A7E7-46C4-ABC0-ADEE44D2F2D7}" type="sibTrans" cxnId="{4341C3E9-0B8B-4EA3-B7CF-C3365FD5EEA6}">
      <dgm:prSet/>
      <dgm:spPr/>
      <dgm:t>
        <a:bodyPr/>
        <a:lstStyle/>
        <a:p>
          <a:endParaRPr lang="en-US"/>
        </a:p>
      </dgm:t>
    </dgm:pt>
    <dgm:pt modelId="{B333220E-1926-4F2B-B9A3-16257FF359F3}">
      <dgm:prSet/>
      <dgm:spPr/>
      <dgm:t>
        <a:bodyPr/>
        <a:lstStyle/>
        <a:p>
          <a:pPr>
            <a:lnSpc>
              <a:spcPct val="100000"/>
            </a:lnSpc>
          </a:pPr>
          <a:r>
            <a:rPr lang="en-GB"/>
            <a:t>People from various cultures adopt noticeably different conflict resolution tactics, according to research on cross-cultural variances in conflict resolution strategies (Fisher 1980; Tse, Francis &amp; Walls, 1994; Tung, 1984).</a:t>
          </a:r>
          <a:endParaRPr lang="en-US"/>
        </a:p>
      </dgm:t>
    </dgm:pt>
    <dgm:pt modelId="{859D8C8E-6E3E-4963-AE55-30AAD5F9D679}" type="parTrans" cxnId="{D7B794AA-806D-4FD2-A11E-7FA1DFAE934D}">
      <dgm:prSet/>
      <dgm:spPr/>
      <dgm:t>
        <a:bodyPr/>
        <a:lstStyle/>
        <a:p>
          <a:endParaRPr lang="en-US"/>
        </a:p>
      </dgm:t>
    </dgm:pt>
    <dgm:pt modelId="{EA1F70A3-77E0-463F-B345-C8CDF1125801}" type="sibTrans" cxnId="{D7B794AA-806D-4FD2-A11E-7FA1DFAE934D}">
      <dgm:prSet/>
      <dgm:spPr/>
      <dgm:t>
        <a:bodyPr/>
        <a:lstStyle/>
        <a:p>
          <a:endParaRPr lang="en-US"/>
        </a:p>
      </dgm:t>
    </dgm:pt>
    <dgm:pt modelId="{9E1065E6-D051-4901-AB70-4AC9C4D3648E}" type="pres">
      <dgm:prSet presAssocID="{09590E00-8089-4753-8F79-97F855BA6D1D}" presName="root" presStyleCnt="0">
        <dgm:presLayoutVars>
          <dgm:dir/>
          <dgm:resizeHandles val="exact"/>
        </dgm:presLayoutVars>
      </dgm:prSet>
      <dgm:spPr/>
    </dgm:pt>
    <dgm:pt modelId="{2F943AE5-94CA-4389-A205-6F602C380F17}" type="pres">
      <dgm:prSet presAssocID="{5C93BC35-E02C-470F-B43D-7765995649DD}" presName="compNode" presStyleCnt="0"/>
      <dgm:spPr/>
    </dgm:pt>
    <dgm:pt modelId="{F4AD309E-64F6-4B94-B566-1C227BED2579}" type="pres">
      <dgm:prSet presAssocID="{5C93BC35-E02C-470F-B43D-7765995649DD}" presName="bgRect" presStyleLbl="bgShp" presStyleIdx="0" presStyleCnt="3"/>
      <dgm:spPr/>
    </dgm:pt>
    <dgm:pt modelId="{E785712A-2364-41EF-9494-89854FEB21CC}" type="pres">
      <dgm:prSet presAssocID="{5C93BC35-E02C-470F-B43D-7765995649D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anching Diagram"/>
        </a:ext>
      </dgm:extLst>
    </dgm:pt>
    <dgm:pt modelId="{2D971DFA-D9BB-4A8D-B8AA-D5C7D8C466A3}" type="pres">
      <dgm:prSet presAssocID="{5C93BC35-E02C-470F-B43D-7765995649DD}" presName="spaceRect" presStyleCnt="0"/>
      <dgm:spPr/>
    </dgm:pt>
    <dgm:pt modelId="{D3ACACE6-F5F6-4D2F-B70D-C5AF409F8E07}" type="pres">
      <dgm:prSet presAssocID="{5C93BC35-E02C-470F-B43D-7765995649DD}" presName="parTx" presStyleLbl="revTx" presStyleIdx="0" presStyleCnt="3">
        <dgm:presLayoutVars>
          <dgm:chMax val="0"/>
          <dgm:chPref val="0"/>
        </dgm:presLayoutVars>
      </dgm:prSet>
      <dgm:spPr/>
    </dgm:pt>
    <dgm:pt modelId="{0B1CFFCB-75CA-4E9C-BF1D-3169222DB875}" type="pres">
      <dgm:prSet presAssocID="{F757E656-FB5B-4557-80D3-7F894E8D542E}" presName="sibTrans" presStyleCnt="0"/>
      <dgm:spPr/>
    </dgm:pt>
    <dgm:pt modelId="{87AEE448-EDED-43C9-BEB9-670360CCF3E0}" type="pres">
      <dgm:prSet presAssocID="{6CA3BE17-3969-4302-80D4-4DC9C93EE556}" presName="compNode" presStyleCnt="0"/>
      <dgm:spPr/>
    </dgm:pt>
    <dgm:pt modelId="{B5510791-96EF-4C03-8CCD-213F814CEB77}" type="pres">
      <dgm:prSet presAssocID="{6CA3BE17-3969-4302-80D4-4DC9C93EE556}" presName="bgRect" presStyleLbl="bgShp" presStyleIdx="1" presStyleCnt="3"/>
      <dgm:spPr/>
    </dgm:pt>
    <dgm:pt modelId="{C3133031-037B-49E1-9680-20133E8074FC}" type="pres">
      <dgm:prSet presAssocID="{6CA3BE17-3969-4302-80D4-4DC9C93EE55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erson with Idea"/>
        </a:ext>
      </dgm:extLst>
    </dgm:pt>
    <dgm:pt modelId="{D3D924DC-4E8C-4DF9-B643-EE3FFED985F0}" type="pres">
      <dgm:prSet presAssocID="{6CA3BE17-3969-4302-80D4-4DC9C93EE556}" presName="spaceRect" presStyleCnt="0"/>
      <dgm:spPr/>
    </dgm:pt>
    <dgm:pt modelId="{AED31A45-A4B9-4650-B088-E9F740ABFE93}" type="pres">
      <dgm:prSet presAssocID="{6CA3BE17-3969-4302-80D4-4DC9C93EE556}" presName="parTx" presStyleLbl="revTx" presStyleIdx="1" presStyleCnt="3">
        <dgm:presLayoutVars>
          <dgm:chMax val="0"/>
          <dgm:chPref val="0"/>
        </dgm:presLayoutVars>
      </dgm:prSet>
      <dgm:spPr/>
    </dgm:pt>
    <dgm:pt modelId="{07330B0C-4B36-4F98-8822-E6DD47931E8C}" type="pres">
      <dgm:prSet presAssocID="{39F406D5-A7E7-46C4-ABC0-ADEE44D2F2D7}" presName="sibTrans" presStyleCnt="0"/>
      <dgm:spPr/>
    </dgm:pt>
    <dgm:pt modelId="{072904B5-AE46-4874-A440-A39903101A43}" type="pres">
      <dgm:prSet presAssocID="{B333220E-1926-4F2B-B9A3-16257FF359F3}" presName="compNode" presStyleCnt="0"/>
      <dgm:spPr/>
    </dgm:pt>
    <dgm:pt modelId="{005D485E-A20C-402D-8460-CF83A06C0C49}" type="pres">
      <dgm:prSet presAssocID="{B333220E-1926-4F2B-B9A3-16257FF359F3}" presName="bgRect" presStyleLbl="bgShp" presStyleIdx="2" presStyleCnt="3"/>
      <dgm:spPr/>
    </dgm:pt>
    <dgm:pt modelId="{DDBFF9BE-1874-4321-8103-F6129CABE020}" type="pres">
      <dgm:prSet presAssocID="{B333220E-1926-4F2B-B9A3-16257FF359F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anger"/>
        </a:ext>
      </dgm:extLst>
    </dgm:pt>
    <dgm:pt modelId="{03182A25-081B-42A6-ABD6-0B2B474C2129}" type="pres">
      <dgm:prSet presAssocID="{B333220E-1926-4F2B-B9A3-16257FF359F3}" presName="spaceRect" presStyleCnt="0"/>
      <dgm:spPr/>
    </dgm:pt>
    <dgm:pt modelId="{9B49C500-63BD-441D-8D72-AC6482912FC8}" type="pres">
      <dgm:prSet presAssocID="{B333220E-1926-4F2B-B9A3-16257FF359F3}" presName="parTx" presStyleLbl="revTx" presStyleIdx="2" presStyleCnt="3">
        <dgm:presLayoutVars>
          <dgm:chMax val="0"/>
          <dgm:chPref val="0"/>
        </dgm:presLayoutVars>
      </dgm:prSet>
      <dgm:spPr/>
    </dgm:pt>
  </dgm:ptLst>
  <dgm:cxnLst>
    <dgm:cxn modelId="{48E6BF00-1876-4B10-8008-67061D56C150}" srcId="{09590E00-8089-4753-8F79-97F855BA6D1D}" destId="{5C93BC35-E02C-470F-B43D-7765995649DD}" srcOrd="0" destOrd="0" parTransId="{8233DAA6-1790-42A0-864B-EADD92F51C32}" sibTransId="{F757E656-FB5B-4557-80D3-7F894E8D542E}"/>
    <dgm:cxn modelId="{3601BF60-008F-4570-84C2-47087F686A15}" type="presOf" srcId="{09590E00-8089-4753-8F79-97F855BA6D1D}" destId="{9E1065E6-D051-4901-AB70-4AC9C4D3648E}" srcOrd="0" destOrd="0" presId="urn:microsoft.com/office/officeart/2018/2/layout/IconVerticalSolidList"/>
    <dgm:cxn modelId="{6D93E89C-DC00-4805-8EB1-CCFDAC7A6719}" type="presOf" srcId="{5C93BC35-E02C-470F-B43D-7765995649DD}" destId="{D3ACACE6-F5F6-4D2F-B70D-C5AF409F8E07}" srcOrd="0" destOrd="0" presId="urn:microsoft.com/office/officeart/2018/2/layout/IconVerticalSolidList"/>
    <dgm:cxn modelId="{D96F3FA0-B8C9-4B12-A5F3-CD1F45CAA059}" type="presOf" srcId="{B333220E-1926-4F2B-B9A3-16257FF359F3}" destId="{9B49C500-63BD-441D-8D72-AC6482912FC8}" srcOrd="0" destOrd="0" presId="urn:microsoft.com/office/officeart/2018/2/layout/IconVerticalSolidList"/>
    <dgm:cxn modelId="{D7B794AA-806D-4FD2-A11E-7FA1DFAE934D}" srcId="{09590E00-8089-4753-8F79-97F855BA6D1D}" destId="{B333220E-1926-4F2B-B9A3-16257FF359F3}" srcOrd="2" destOrd="0" parTransId="{859D8C8E-6E3E-4963-AE55-30AAD5F9D679}" sibTransId="{EA1F70A3-77E0-463F-B345-C8CDF1125801}"/>
    <dgm:cxn modelId="{F341D1C2-A197-4EB4-9239-FF59F8E99736}" type="presOf" srcId="{6CA3BE17-3969-4302-80D4-4DC9C93EE556}" destId="{AED31A45-A4B9-4650-B088-E9F740ABFE93}" srcOrd="0" destOrd="0" presId="urn:microsoft.com/office/officeart/2018/2/layout/IconVerticalSolidList"/>
    <dgm:cxn modelId="{4341C3E9-0B8B-4EA3-B7CF-C3365FD5EEA6}" srcId="{09590E00-8089-4753-8F79-97F855BA6D1D}" destId="{6CA3BE17-3969-4302-80D4-4DC9C93EE556}" srcOrd="1" destOrd="0" parTransId="{9B836DD4-67D6-4A57-AC04-67402C11A822}" sibTransId="{39F406D5-A7E7-46C4-ABC0-ADEE44D2F2D7}"/>
    <dgm:cxn modelId="{E8DB2778-C542-49B5-AAD3-BE0EE74F0B79}" type="presParOf" srcId="{9E1065E6-D051-4901-AB70-4AC9C4D3648E}" destId="{2F943AE5-94CA-4389-A205-6F602C380F17}" srcOrd="0" destOrd="0" presId="urn:microsoft.com/office/officeart/2018/2/layout/IconVerticalSolidList"/>
    <dgm:cxn modelId="{376DBEFC-E90A-43C4-BBC3-5F27E486F9D0}" type="presParOf" srcId="{2F943AE5-94CA-4389-A205-6F602C380F17}" destId="{F4AD309E-64F6-4B94-B566-1C227BED2579}" srcOrd="0" destOrd="0" presId="urn:microsoft.com/office/officeart/2018/2/layout/IconVerticalSolidList"/>
    <dgm:cxn modelId="{0773C3CB-84BB-4FC7-862B-12E42433FF54}" type="presParOf" srcId="{2F943AE5-94CA-4389-A205-6F602C380F17}" destId="{E785712A-2364-41EF-9494-89854FEB21CC}" srcOrd="1" destOrd="0" presId="urn:microsoft.com/office/officeart/2018/2/layout/IconVerticalSolidList"/>
    <dgm:cxn modelId="{D44141F3-0D2F-4018-9A33-FF0D95E24EEA}" type="presParOf" srcId="{2F943AE5-94CA-4389-A205-6F602C380F17}" destId="{2D971DFA-D9BB-4A8D-B8AA-D5C7D8C466A3}" srcOrd="2" destOrd="0" presId="urn:microsoft.com/office/officeart/2018/2/layout/IconVerticalSolidList"/>
    <dgm:cxn modelId="{EFF5E6D4-F706-4D71-BAC8-19B32A9142EF}" type="presParOf" srcId="{2F943AE5-94CA-4389-A205-6F602C380F17}" destId="{D3ACACE6-F5F6-4D2F-B70D-C5AF409F8E07}" srcOrd="3" destOrd="0" presId="urn:microsoft.com/office/officeart/2018/2/layout/IconVerticalSolidList"/>
    <dgm:cxn modelId="{44A9E933-AA2F-49E8-B6DF-F964BCBDBA40}" type="presParOf" srcId="{9E1065E6-D051-4901-AB70-4AC9C4D3648E}" destId="{0B1CFFCB-75CA-4E9C-BF1D-3169222DB875}" srcOrd="1" destOrd="0" presId="urn:microsoft.com/office/officeart/2018/2/layout/IconVerticalSolidList"/>
    <dgm:cxn modelId="{950703FB-E755-4987-BD90-56F3539BE840}" type="presParOf" srcId="{9E1065E6-D051-4901-AB70-4AC9C4D3648E}" destId="{87AEE448-EDED-43C9-BEB9-670360CCF3E0}" srcOrd="2" destOrd="0" presId="urn:microsoft.com/office/officeart/2018/2/layout/IconVerticalSolidList"/>
    <dgm:cxn modelId="{9C91F613-A29E-4356-BAEB-F082CED8BD2C}" type="presParOf" srcId="{87AEE448-EDED-43C9-BEB9-670360CCF3E0}" destId="{B5510791-96EF-4C03-8CCD-213F814CEB77}" srcOrd="0" destOrd="0" presId="urn:microsoft.com/office/officeart/2018/2/layout/IconVerticalSolidList"/>
    <dgm:cxn modelId="{98D81905-D669-4B43-96B5-5F0E59B6D563}" type="presParOf" srcId="{87AEE448-EDED-43C9-BEB9-670360CCF3E0}" destId="{C3133031-037B-49E1-9680-20133E8074FC}" srcOrd="1" destOrd="0" presId="urn:microsoft.com/office/officeart/2018/2/layout/IconVerticalSolidList"/>
    <dgm:cxn modelId="{5BA781A4-0903-4C8F-87B6-D4142BE9B061}" type="presParOf" srcId="{87AEE448-EDED-43C9-BEB9-670360CCF3E0}" destId="{D3D924DC-4E8C-4DF9-B643-EE3FFED985F0}" srcOrd="2" destOrd="0" presId="urn:microsoft.com/office/officeart/2018/2/layout/IconVerticalSolidList"/>
    <dgm:cxn modelId="{1A0D89C6-6314-459F-BA58-F80CBD5E226D}" type="presParOf" srcId="{87AEE448-EDED-43C9-BEB9-670360CCF3E0}" destId="{AED31A45-A4B9-4650-B088-E9F740ABFE93}" srcOrd="3" destOrd="0" presId="urn:microsoft.com/office/officeart/2018/2/layout/IconVerticalSolidList"/>
    <dgm:cxn modelId="{8F5F423C-8EE8-432E-AEAF-E5CE8D7379F8}" type="presParOf" srcId="{9E1065E6-D051-4901-AB70-4AC9C4D3648E}" destId="{07330B0C-4B36-4F98-8822-E6DD47931E8C}" srcOrd="3" destOrd="0" presId="urn:microsoft.com/office/officeart/2018/2/layout/IconVerticalSolidList"/>
    <dgm:cxn modelId="{1B8F4AB1-1360-4E86-ACC8-F7095327730C}" type="presParOf" srcId="{9E1065E6-D051-4901-AB70-4AC9C4D3648E}" destId="{072904B5-AE46-4874-A440-A39903101A43}" srcOrd="4" destOrd="0" presId="urn:microsoft.com/office/officeart/2018/2/layout/IconVerticalSolidList"/>
    <dgm:cxn modelId="{4B59C336-B609-40C0-8E42-6D3B92D94EBB}" type="presParOf" srcId="{072904B5-AE46-4874-A440-A39903101A43}" destId="{005D485E-A20C-402D-8460-CF83A06C0C49}" srcOrd="0" destOrd="0" presId="urn:microsoft.com/office/officeart/2018/2/layout/IconVerticalSolidList"/>
    <dgm:cxn modelId="{6A06BCBB-8055-4FE8-97E4-0518CE8F6AD6}" type="presParOf" srcId="{072904B5-AE46-4874-A440-A39903101A43}" destId="{DDBFF9BE-1874-4321-8103-F6129CABE020}" srcOrd="1" destOrd="0" presId="urn:microsoft.com/office/officeart/2018/2/layout/IconVerticalSolidList"/>
    <dgm:cxn modelId="{F047B228-276C-4DEC-9992-F2D064FB21AF}" type="presParOf" srcId="{072904B5-AE46-4874-A440-A39903101A43}" destId="{03182A25-081B-42A6-ABD6-0B2B474C2129}" srcOrd="2" destOrd="0" presId="urn:microsoft.com/office/officeart/2018/2/layout/IconVerticalSolidList"/>
    <dgm:cxn modelId="{B621AAFE-A88F-427C-9E93-807FAE8201E6}" type="presParOf" srcId="{072904B5-AE46-4874-A440-A39903101A43}" destId="{9B49C500-63BD-441D-8D72-AC6482912FC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386A2A6-EB29-EA4D-AA45-AE400048DB75}"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GB"/>
        </a:p>
      </dgm:t>
    </dgm:pt>
    <dgm:pt modelId="{5B39AC50-4625-DC49-B7EC-6C986D26D205}">
      <dgm:prSet/>
      <dgm:spPr/>
      <dgm:t>
        <a:bodyPr/>
        <a:lstStyle/>
        <a:p>
          <a:r>
            <a:rPr lang="en-GB" i="1"/>
            <a:t>Collectivism </a:t>
          </a:r>
          <a:r>
            <a:rPr lang="en-GB"/>
            <a:t>describes societies in which people are integrated into strong, cohesive and loyal ingroups (Hofstede, 1994). Collectivist cultures and societies value group goals and outcomes over those of the individual and define themselves in terms of their group membership.</a:t>
          </a:r>
        </a:p>
      </dgm:t>
    </dgm:pt>
    <dgm:pt modelId="{13A251FC-05EB-E44E-9212-101C496CC350}" type="parTrans" cxnId="{B43C917F-EA95-8441-B6D8-9E1BAEB43556}">
      <dgm:prSet/>
      <dgm:spPr/>
      <dgm:t>
        <a:bodyPr/>
        <a:lstStyle/>
        <a:p>
          <a:endParaRPr lang="en-GB"/>
        </a:p>
      </dgm:t>
    </dgm:pt>
    <dgm:pt modelId="{4A82D0B0-2451-244F-A095-771FF207FB4E}" type="sibTrans" cxnId="{B43C917F-EA95-8441-B6D8-9E1BAEB43556}">
      <dgm:prSet/>
      <dgm:spPr/>
      <dgm:t>
        <a:bodyPr/>
        <a:lstStyle/>
        <a:p>
          <a:endParaRPr lang="en-GB"/>
        </a:p>
      </dgm:t>
    </dgm:pt>
    <dgm:pt modelId="{2C860396-DC61-884F-B8AC-471A34A3FDFB}">
      <dgm:prSet/>
      <dgm:spPr/>
      <dgm:t>
        <a:bodyPr/>
        <a:lstStyle/>
        <a:p>
          <a:r>
            <a:rPr lang="en-GB"/>
            <a:t>They are therefore willing to sacrifice for their ingroup. According to collectivists, upholding social ties is highly valued (Ting-Toomey, 1988), and harmony frequently takes precedence over achieving goals and fulfilling individual preferences. </a:t>
          </a:r>
        </a:p>
      </dgm:t>
    </dgm:pt>
    <dgm:pt modelId="{DFB46286-4DB1-064D-9A9B-92898F143645}" type="parTrans" cxnId="{5042625D-EAC5-834D-AC05-A27F3402A576}">
      <dgm:prSet/>
      <dgm:spPr/>
      <dgm:t>
        <a:bodyPr/>
        <a:lstStyle/>
        <a:p>
          <a:endParaRPr lang="en-GB"/>
        </a:p>
      </dgm:t>
    </dgm:pt>
    <dgm:pt modelId="{C79AAEB8-7698-984D-B964-94E20CD482CA}" type="sibTrans" cxnId="{5042625D-EAC5-834D-AC05-A27F3402A576}">
      <dgm:prSet/>
      <dgm:spPr/>
      <dgm:t>
        <a:bodyPr/>
        <a:lstStyle/>
        <a:p>
          <a:endParaRPr lang="en-GB"/>
        </a:p>
      </dgm:t>
    </dgm:pt>
    <dgm:pt modelId="{5E48317A-A356-0347-9825-32577010DE95}">
      <dgm:prSet/>
      <dgm:spPr/>
      <dgm:t>
        <a:bodyPr/>
        <a:lstStyle/>
        <a:p>
          <a:r>
            <a:rPr lang="en-GB"/>
            <a:t>Consequently, collectivists strive to minimise disruption and allow group goals to dominate individual goals (Weldon &amp; Jehn, 1995). Importantly, collectivists show more concern about attaining the other party’s goals than about attaining their own goals (Lewicki et al., 1994). </a:t>
          </a:r>
        </a:p>
      </dgm:t>
    </dgm:pt>
    <dgm:pt modelId="{DADC6C8C-8887-164E-BAFE-0162352AFFBA}" type="parTrans" cxnId="{9F3F40CB-A9CD-7F42-B096-7CB6A8DDE962}">
      <dgm:prSet/>
      <dgm:spPr/>
      <dgm:t>
        <a:bodyPr/>
        <a:lstStyle/>
        <a:p>
          <a:endParaRPr lang="en-GB"/>
        </a:p>
      </dgm:t>
    </dgm:pt>
    <dgm:pt modelId="{3BC8EC16-26A5-D641-ACFE-94EC75194C4C}" type="sibTrans" cxnId="{9F3F40CB-A9CD-7F42-B096-7CB6A8DDE962}">
      <dgm:prSet/>
      <dgm:spPr/>
      <dgm:t>
        <a:bodyPr/>
        <a:lstStyle/>
        <a:p>
          <a:endParaRPr lang="en-GB"/>
        </a:p>
      </dgm:t>
    </dgm:pt>
    <dgm:pt modelId="{5375916C-ACA9-4A40-BC12-0BD894152FF3}" type="pres">
      <dgm:prSet presAssocID="{3386A2A6-EB29-EA4D-AA45-AE400048DB75}" presName="linear" presStyleCnt="0">
        <dgm:presLayoutVars>
          <dgm:animLvl val="lvl"/>
          <dgm:resizeHandles val="exact"/>
        </dgm:presLayoutVars>
      </dgm:prSet>
      <dgm:spPr/>
    </dgm:pt>
    <dgm:pt modelId="{F6F84384-F01A-C94D-8EB2-CCB2ED02D556}" type="pres">
      <dgm:prSet presAssocID="{5B39AC50-4625-DC49-B7EC-6C986D26D205}" presName="parentText" presStyleLbl="node1" presStyleIdx="0" presStyleCnt="3">
        <dgm:presLayoutVars>
          <dgm:chMax val="0"/>
          <dgm:bulletEnabled val="1"/>
        </dgm:presLayoutVars>
      </dgm:prSet>
      <dgm:spPr/>
    </dgm:pt>
    <dgm:pt modelId="{78239324-BE36-8F40-B7F4-9FFD6A57D6A1}" type="pres">
      <dgm:prSet presAssocID="{4A82D0B0-2451-244F-A095-771FF207FB4E}" presName="spacer" presStyleCnt="0"/>
      <dgm:spPr/>
    </dgm:pt>
    <dgm:pt modelId="{5CA87F85-57E5-CF4B-8A11-ABDF32A7459E}" type="pres">
      <dgm:prSet presAssocID="{2C860396-DC61-884F-B8AC-471A34A3FDFB}" presName="parentText" presStyleLbl="node1" presStyleIdx="1" presStyleCnt="3">
        <dgm:presLayoutVars>
          <dgm:chMax val="0"/>
          <dgm:bulletEnabled val="1"/>
        </dgm:presLayoutVars>
      </dgm:prSet>
      <dgm:spPr/>
    </dgm:pt>
    <dgm:pt modelId="{9113DFF2-C9CC-DD46-9F61-1A0C0CCCAA20}" type="pres">
      <dgm:prSet presAssocID="{C79AAEB8-7698-984D-B964-94E20CD482CA}" presName="spacer" presStyleCnt="0"/>
      <dgm:spPr/>
    </dgm:pt>
    <dgm:pt modelId="{E008F6EE-6DA8-A640-98F9-024C46499C94}" type="pres">
      <dgm:prSet presAssocID="{5E48317A-A356-0347-9825-32577010DE95}" presName="parentText" presStyleLbl="node1" presStyleIdx="2" presStyleCnt="3">
        <dgm:presLayoutVars>
          <dgm:chMax val="0"/>
          <dgm:bulletEnabled val="1"/>
        </dgm:presLayoutVars>
      </dgm:prSet>
      <dgm:spPr/>
    </dgm:pt>
  </dgm:ptLst>
  <dgm:cxnLst>
    <dgm:cxn modelId="{2E5D6E00-F0FE-AF4B-9BAB-503BB76C4D64}" type="presOf" srcId="{5B39AC50-4625-DC49-B7EC-6C986D26D205}" destId="{F6F84384-F01A-C94D-8EB2-CCB2ED02D556}" srcOrd="0" destOrd="0" presId="urn:microsoft.com/office/officeart/2005/8/layout/vList2"/>
    <dgm:cxn modelId="{E084652C-0C3A-5F4D-AE00-0190176D9946}" type="presOf" srcId="{5E48317A-A356-0347-9825-32577010DE95}" destId="{E008F6EE-6DA8-A640-98F9-024C46499C94}" srcOrd="0" destOrd="0" presId="urn:microsoft.com/office/officeart/2005/8/layout/vList2"/>
    <dgm:cxn modelId="{5042625D-EAC5-834D-AC05-A27F3402A576}" srcId="{3386A2A6-EB29-EA4D-AA45-AE400048DB75}" destId="{2C860396-DC61-884F-B8AC-471A34A3FDFB}" srcOrd="1" destOrd="0" parTransId="{DFB46286-4DB1-064D-9A9B-92898F143645}" sibTransId="{C79AAEB8-7698-984D-B964-94E20CD482CA}"/>
    <dgm:cxn modelId="{B43C917F-EA95-8441-B6D8-9E1BAEB43556}" srcId="{3386A2A6-EB29-EA4D-AA45-AE400048DB75}" destId="{5B39AC50-4625-DC49-B7EC-6C986D26D205}" srcOrd="0" destOrd="0" parTransId="{13A251FC-05EB-E44E-9212-101C496CC350}" sibTransId="{4A82D0B0-2451-244F-A095-771FF207FB4E}"/>
    <dgm:cxn modelId="{A200DEB7-43AA-754E-8CB5-3415F5CDB89E}" type="presOf" srcId="{3386A2A6-EB29-EA4D-AA45-AE400048DB75}" destId="{5375916C-ACA9-4A40-BC12-0BD894152FF3}" srcOrd="0" destOrd="0" presId="urn:microsoft.com/office/officeart/2005/8/layout/vList2"/>
    <dgm:cxn modelId="{B86178C4-3940-A049-82AC-256746A5FBD0}" type="presOf" srcId="{2C860396-DC61-884F-B8AC-471A34A3FDFB}" destId="{5CA87F85-57E5-CF4B-8A11-ABDF32A7459E}" srcOrd="0" destOrd="0" presId="urn:microsoft.com/office/officeart/2005/8/layout/vList2"/>
    <dgm:cxn modelId="{9F3F40CB-A9CD-7F42-B096-7CB6A8DDE962}" srcId="{3386A2A6-EB29-EA4D-AA45-AE400048DB75}" destId="{5E48317A-A356-0347-9825-32577010DE95}" srcOrd="2" destOrd="0" parTransId="{DADC6C8C-8887-164E-BAFE-0162352AFFBA}" sibTransId="{3BC8EC16-26A5-D641-ACFE-94EC75194C4C}"/>
    <dgm:cxn modelId="{0980B4F6-2E87-BC44-BEA3-6F051D8F6248}" type="presParOf" srcId="{5375916C-ACA9-4A40-BC12-0BD894152FF3}" destId="{F6F84384-F01A-C94D-8EB2-CCB2ED02D556}" srcOrd="0" destOrd="0" presId="urn:microsoft.com/office/officeart/2005/8/layout/vList2"/>
    <dgm:cxn modelId="{F90877BD-867A-A84E-ADCD-FD7454C6C338}" type="presParOf" srcId="{5375916C-ACA9-4A40-BC12-0BD894152FF3}" destId="{78239324-BE36-8F40-B7F4-9FFD6A57D6A1}" srcOrd="1" destOrd="0" presId="urn:microsoft.com/office/officeart/2005/8/layout/vList2"/>
    <dgm:cxn modelId="{C334042A-2D44-C34F-B3B3-F02C7503F37E}" type="presParOf" srcId="{5375916C-ACA9-4A40-BC12-0BD894152FF3}" destId="{5CA87F85-57E5-CF4B-8A11-ABDF32A7459E}" srcOrd="2" destOrd="0" presId="urn:microsoft.com/office/officeart/2005/8/layout/vList2"/>
    <dgm:cxn modelId="{1C1273E0-0A9D-8944-8C2F-80B75F4E05D5}" type="presParOf" srcId="{5375916C-ACA9-4A40-BC12-0BD894152FF3}" destId="{9113DFF2-C9CC-DD46-9F61-1A0C0CCCAA20}" srcOrd="3" destOrd="0" presId="urn:microsoft.com/office/officeart/2005/8/layout/vList2"/>
    <dgm:cxn modelId="{CBF38CA5-2821-7D49-87F4-3526B8CDD766}" type="presParOf" srcId="{5375916C-ACA9-4A40-BC12-0BD894152FF3}" destId="{E008F6EE-6DA8-A640-98F9-024C46499C9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81FBC70A-F58E-4948-91BD-9C7F369B8044}"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F4B6008B-182A-8D4F-908B-3E5DFD407098}">
      <dgm:prSet/>
      <dgm:spPr/>
      <dgm:t>
        <a:bodyPr/>
        <a:lstStyle/>
        <a:p>
          <a:r>
            <a:rPr lang="en-GB"/>
            <a:t>Unsurprisingly, collectivism and collaboration have a relationship. But despite this desire for cooperation, there is no collaboration. </a:t>
          </a:r>
        </a:p>
      </dgm:t>
    </dgm:pt>
    <dgm:pt modelId="{5A3FA6A9-4133-C64B-9BDA-7E9FC85847D0}" type="parTrans" cxnId="{DAA3F55F-7E45-D444-8076-982672686E22}">
      <dgm:prSet/>
      <dgm:spPr/>
      <dgm:t>
        <a:bodyPr/>
        <a:lstStyle/>
        <a:p>
          <a:endParaRPr lang="en-GB"/>
        </a:p>
      </dgm:t>
    </dgm:pt>
    <dgm:pt modelId="{F4C95509-809C-7B49-B6B3-051B1EDD3202}" type="sibTrans" cxnId="{DAA3F55F-7E45-D444-8076-982672686E22}">
      <dgm:prSet/>
      <dgm:spPr/>
      <dgm:t>
        <a:bodyPr/>
        <a:lstStyle/>
        <a:p>
          <a:endParaRPr lang="en-GB"/>
        </a:p>
      </dgm:t>
    </dgm:pt>
    <dgm:pt modelId="{3AC13758-2480-F74D-AE85-EFC8AB2DE45C}">
      <dgm:prSet/>
      <dgm:spPr/>
      <dgm:t>
        <a:bodyPr/>
        <a:lstStyle/>
        <a:p>
          <a:r>
            <a:rPr lang="en-GB" dirty="0"/>
            <a:t>Conversely, those who come from collectivist societies are more prone to resolve problems by ignoring them or making accommodations. According to various writers, collectivists choose tolerance and avoidance(Ting-Toomey, 1988; Trubisky, Ting-Toomey &amp; Lin, 1991). </a:t>
          </a:r>
        </a:p>
      </dgm:t>
    </dgm:pt>
    <dgm:pt modelId="{9CEF8A4C-919D-964B-A3B7-B1C42DF8128E}" type="parTrans" cxnId="{93BF5047-07FB-8042-B60C-3044F9FD4408}">
      <dgm:prSet/>
      <dgm:spPr/>
      <dgm:t>
        <a:bodyPr/>
        <a:lstStyle/>
        <a:p>
          <a:endParaRPr lang="en-GB"/>
        </a:p>
      </dgm:t>
    </dgm:pt>
    <dgm:pt modelId="{B0908B95-0264-6E44-A2A1-39013400AEBF}" type="sibTrans" cxnId="{93BF5047-07FB-8042-B60C-3044F9FD4408}">
      <dgm:prSet/>
      <dgm:spPr/>
      <dgm:t>
        <a:bodyPr/>
        <a:lstStyle/>
        <a:p>
          <a:endParaRPr lang="en-GB"/>
        </a:p>
      </dgm:t>
    </dgm:pt>
    <dgm:pt modelId="{BD7CF410-29C1-8B40-ADC1-D014E09C4F71}">
      <dgm:prSet/>
      <dgm:spPr/>
      <dgm:t>
        <a:bodyPr/>
        <a:lstStyle/>
        <a:p>
          <a:r>
            <a:rPr lang="en-GB" dirty="0"/>
            <a:t>Characteristics of Collectivism:</a:t>
          </a:r>
        </a:p>
      </dgm:t>
    </dgm:pt>
    <dgm:pt modelId="{B2FFFB84-23ED-4C43-B9E1-48B73841F3A2}" type="parTrans" cxnId="{D86C59BC-4243-4846-81FF-1A7E5EF384D5}">
      <dgm:prSet/>
      <dgm:spPr/>
      <dgm:t>
        <a:bodyPr/>
        <a:lstStyle/>
        <a:p>
          <a:endParaRPr lang="en-GB"/>
        </a:p>
      </dgm:t>
    </dgm:pt>
    <dgm:pt modelId="{CCDE2FCA-0B79-CD42-BDEF-F3B8D167EFA7}" type="sibTrans" cxnId="{D86C59BC-4243-4846-81FF-1A7E5EF384D5}">
      <dgm:prSet/>
      <dgm:spPr/>
      <dgm:t>
        <a:bodyPr/>
        <a:lstStyle/>
        <a:p>
          <a:endParaRPr lang="en-GB"/>
        </a:p>
      </dgm:t>
    </dgm:pt>
    <dgm:pt modelId="{2F491261-57F7-1A4A-93EF-4EA1066239F4}">
      <dgm:prSet custT="1"/>
      <dgm:spPr/>
      <dgm:t>
        <a:bodyPr/>
        <a:lstStyle/>
        <a:p>
          <a:r>
            <a:rPr lang="en-GB" sz="1400" dirty="0"/>
            <a:t>Everyone is urged to participate actively in society and to act in ways that are more beneficial to society as a whole than to themselves. </a:t>
          </a:r>
        </a:p>
      </dgm:t>
    </dgm:pt>
    <dgm:pt modelId="{35EF5643-798A-AC44-A8DB-BD5130C37AF6}" type="parTrans" cxnId="{98657D34-7649-E448-B3D3-63D9F30B508A}">
      <dgm:prSet/>
      <dgm:spPr/>
      <dgm:t>
        <a:bodyPr/>
        <a:lstStyle/>
        <a:p>
          <a:endParaRPr lang="en-GB"/>
        </a:p>
      </dgm:t>
    </dgm:pt>
    <dgm:pt modelId="{6E1958EE-C9D2-E44D-85A9-A7CFB191A1FD}" type="sibTrans" cxnId="{98657D34-7649-E448-B3D3-63D9F30B508A}">
      <dgm:prSet/>
      <dgm:spPr/>
      <dgm:t>
        <a:bodyPr/>
        <a:lstStyle/>
        <a:p>
          <a:endParaRPr lang="en-GB"/>
        </a:p>
      </dgm:t>
    </dgm:pt>
    <dgm:pt modelId="{BA36B6FE-E1D3-C847-AC9F-B66FDB9C9430}">
      <dgm:prSet custT="1"/>
      <dgm:spPr/>
      <dgm:t>
        <a:bodyPr/>
        <a:lstStyle/>
        <a:p>
          <a:r>
            <a:rPr lang="en-GB" sz="1400"/>
            <a:t>Families, communities, and the collective all have rights that outweigh an individual's. </a:t>
          </a:r>
        </a:p>
      </dgm:t>
    </dgm:pt>
    <dgm:pt modelId="{987F3EAA-3AC4-5843-98D6-10BC502C1F55}" type="parTrans" cxnId="{8F4A6FE6-0B71-554E-AA36-095BF332600E}">
      <dgm:prSet/>
      <dgm:spPr/>
      <dgm:t>
        <a:bodyPr/>
        <a:lstStyle/>
        <a:p>
          <a:endParaRPr lang="en-GB"/>
        </a:p>
      </dgm:t>
    </dgm:pt>
    <dgm:pt modelId="{3A550847-F1F7-284A-B39D-27A377B14222}" type="sibTrans" cxnId="{8F4A6FE6-0B71-554E-AA36-095BF332600E}">
      <dgm:prSet/>
      <dgm:spPr/>
      <dgm:t>
        <a:bodyPr/>
        <a:lstStyle/>
        <a:p>
          <a:endParaRPr lang="en-GB"/>
        </a:p>
      </dgm:t>
    </dgm:pt>
    <dgm:pt modelId="{04E5189F-23C0-C048-918E-71614FF1F121}">
      <dgm:prSet custT="1"/>
      <dgm:spPr/>
      <dgm:t>
        <a:bodyPr/>
        <a:lstStyle/>
        <a:p>
          <a:r>
            <a:rPr lang="en-GB" sz="1400" dirty="0"/>
            <a:t>Rules foster harmony, camaraderie, and altruism. </a:t>
          </a:r>
        </a:p>
      </dgm:t>
    </dgm:pt>
    <dgm:pt modelId="{3B2E5360-C22B-F447-99C4-5C21B58E4687}" type="parTrans" cxnId="{680E9430-BBAF-4B4F-B704-7C299FFEA948}">
      <dgm:prSet/>
      <dgm:spPr/>
      <dgm:t>
        <a:bodyPr/>
        <a:lstStyle/>
        <a:p>
          <a:endParaRPr lang="en-GB"/>
        </a:p>
      </dgm:t>
    </dgm:pt>
    <dgm:pt modelId="{6ED9A1FA-B3C5-284C-B0BD-E446EA788446}" type="sibTrans" cxnId="{680E9430-BBAF-4B4F-B704-7C299FFEA948}">
      <dgm:prSet/>
      <dgm:spPr/>
      <dgm:t>
        <a:bodyPr/>
        <a:lstStyle/>
        <a:p>
          <a:endParaRPr lang="en-GB"/>
        </a:p>
      </dgm:t>
    </dgm:pt>
    <dgm:pt modelId="{CEAC830B-B71F-6640-834B-5D2B4975AAFB}">
      <dgm:prSet custT="1"/>
      <dgm:spPr/>
      <dgm:t>
        <a:bodyPr/>
        <a:lstStyle/>
        <a:p>
          <a:r>
            <a:rPr lang="en-GB" sz="1400" dirty="0"/>
            <a:t>Everyone supports one another, and working together and cooperating is the norm. </a:t>
          </a:r>
        </a:p>
      </dgm:t>
    </dgm:pt>
    <dgm:pt modelId="{12759A64-06D1-5D46-AA03-725A9FDC8D01}" type="parTrans" cxnId="{76AF427E-A77B-3247-9CE5-629654ADCD92}">
      <dgm:prSet/>
      <dgm:spPr/>
      <dgm:t>
        <a:bodyPr/>
        <a:lstStyle/>
        <a:p>
          <a:endParaRPr lang="en-GB"/>
        </a:p>
      </dgm:t>
    </dgm:pt>
    <dgm:pt modelId="{022FE6E5-5364-BB43-BE27-F4BF83BB564D}" type="sibTrans" cxnId="{76AF427E-A77B-3247-9CE5-629654ADCD92}">
      <dgm:prSet/>
      <dgm:spPr/>
      <dgm:t>
        <a:bodyPr/>
        <a:lstStyle/>
        <a:p>
          <a:endParaRPr lang="en-GB"/>
        </a:p>
      </dgm:t>
    </dgm:pt>
    <dgm:pt modelId="{9B8B5CBA-F30F-F640-AB96-FC0929692DE0}" type="pres">
      <dgm:prSet presAssocID="{81FBC70A-F58E-4948-91BD-9C7F369B8044}" presName="linear" presStyleCnt="0">
        <dgm:presLayoutVars>
          <dgm:animLvl val="lvl"/>
          <dgm:resizeHandles val="exact"/>
        </dgm:presLayoutVars>
      </dgm:prSet>
      <dgm:spPr/>
    </dgm:pt>
    <dgm:pt modelId="{E9AF3893-A94F-2C4E-BB81-C6AB86C6C00F}" type="pres">
      <dgm:prSet presAssocID="{F4B6008B-182A-8D4F-908B-3E5DFD407098}" presName="parentText" presStyleLbl="node1" presStyleIdx="0" presStyleCnt="3" custScaleY="69229">
        <dgm:presLayoutVars>
          <dgm:chMax val="0"/>
          <dgm:bulletEnabled val="1"/>
        </dgm:presLayoutVars>
      </dgm:prSet>
      <dgm:spPr/>
    </dgm:pt>
    <dgm:pt modelId="{0C0FC010-9B19-4E4B-9CAF-F653661C77EC}" type="pres">
      <dgm:prSet presAssocID="{F4C95509-809C-7B49-B6B3-051B1EDD3202}" presName="spacer" presStyleCnt="0"/>
      <dgm:spPr/>
    </dgm:pt>
    <dgm:pt modelId="{A80FBC9B-CDA7-8048-A244-584B6E11E844}" type="pres">
      <dgm:prSet presAssocID="{3AC13758-2480-F74D-AE85-EFC8AB2DE45C}" presName="parentText" presStyleLbl="node1" presStyleIdx="1" presStyleCnt="3" custScaleY="68057">
        <dgm:presLayoutVars>
          <dgm:chMax val="0"/>
          <dgm:bulletEnabled val="1"/>
        </dgm:presLayoutVars>
      </dgm:prSet>
      <dgm:spPr/>
    </dgm:pt>
    <dgm:pt modelId="{3BFB9046-5BDA-AE4D-8EF8-D015308AA3FE}" type="pres">
      <dgm:prSet presAssocID="{B0908B95-0264-6E44-A2A1-39013400AEBF}" presName="spacer" presStyleCnt="0"/>
      <dgm:spPr/>
    </dgm:pt>
    <dgm:pt modelId="{83AF3626-7253-9C4D-9F9E-FB256A089209}" type="pres">
      <dgm:prSet presAssocID="{BD7CF410-29C1-8B40-ADC1-D014E09C4F71}" presName="parentText" presStyleLbl="node1" presStyleIdx="2" presStyleCnt="3" custScaleY="53344">
        <dgm:presLayoutVars>
          <dgm:chMax val="0"/>
          <dgm:bulletEnabled val="1"/>
        </dgm:presLayoutVars>
      </dgm:prSet>
      <dgm:spPr/>
    </dgm:pt>
    <dgm:pt modelId="{66B1462D-B748-3D4C-B317-2423B0E1F913}" type="pres">
      <dgm:prSet presAssocID="{BD7CF410-29C1-8B40-ADC1-D014E09C4F71}" presName="childText" presStyleLbl="revTx" presStyleIdx="0" presStyleCnt="1">
        <dgm:presLayoutVars>
          <dgm:bulletEnabled val="1"/>
        </dgm:presLayoutVars>
      </dgm:prSet>
      <dgm:spPr/>
    </dgm:pt>
  </dgm:ptLst>
  <dgm:cxnLst>
    <dgm:cxn modelId="{680E9430-BBAF-4B4F-B704-7C299FFEA948}" srcId="{BD7CF410-29C1-8B40-ADC1-D014E09C4F71}" destId="{04E5189F-23C0-C048-918E-71614FF1F121}" srcOrd="2" destOrd="0" parTransId="{3B2E5360-C22B-F447-99C4-5C21B58E4687}" sibTransId="{6ED9A1FA-B3C5-284C-B0BD-E446EA788446}"/>
    <dgm:cxn modelId="{98657D34-7649-E448-B3D3-63D9F30B508A}" srcId="{BD7CF410-29C1-8B40-ADC1-D014E09C4F71}" destId="{2F491261-57F7-1A4A-93EF-4EA1066239F4}" srcOrd="0" destOrd="0" parTransId="{35EF5643-798A-AC44-A8DB-BD5130C37AF6}" sibTransId="{6E1958EE-C9D2-E44D-85A9-A7CFB191A1FD}"/>
    <dgm:cxn modelId="{8A9FE43B-C627-634A-AEDA-B5EB5F14287B}" type="presOf" srcId="{CEAC830B-B71F-6640-834B-5D2B4975AAFB}" destId="{66B1462D-B748-3D4C-B317-2423B0E1F913}" srcOrd="0" destOrd="3" presId="urn:microsoft.com/office/officeart/2005/8/layout/vList2"/>
    <dgm:cxn modelId="{D1731F42-D31E-F148-A55F-27DC86351FBF}" type="presOf" srcId="{BD7CF410-29C1-8B40-ADC1-D014E09C4F71}" destId="{83AF3626-7253-9C4D-9F9E-FB256A089209}" srcOrd="0" destOrd="0" presId="urn:microsoft.com/office/officeart/2005/8/layout/vList2"/>
    <dgm:cxn modelId="{93BF5047-07FB-8042-B60C-3044F9FD4408}" srcId="{81FBC70A-F58E-4948-91BD-9C7F369B8044}" destId="{3AC13758-2480-F74D-AE85-EFC8AB2DE45C}" srcOrd="1" destOrd="0" parTransId="{9CEF8A4C-919D-964B-A3B7-B1C42DF8128E}" sibTransId="{B0908B95-0264-6E44-A2A1-39013400AEBF}"/>
    <dgm:cxn modelId="{DAA3F55F-7E45-D444-8076-982672686E22}" srcId="{81FBC70A-F58E-4948-91BD-9C7F369B8044}" destId="{F4B6008B-182A-8D4F-908B-3E5DFD407098}" srcOrd="0" destOrd="0" parTransId="{5A3FA6A9-4133-C64B-9BDA-7E9FC85847D0}" sibTransId="{F4C95509-809C-7B49-B6B3-051B1EDD3202}"/>
    <dgm:cxn modelId="{6BC36C71-ED35-C94D-85A3-882FF4F985D1}" type="presOf" srcId="{2F491261-57F7-1A4A-93EF-4EA1066239F4}" destId="{66B1462D-B748-3D4C-B317-2423B0E1F913}" srcOrd="0" destOrd="0" presId="urn:microsoft.com/office/officeart/2005/8/layout/vList2"/>
    <dgm:cxn modelId="{3AB90477-9E52-3D47-A991-5A9237D4C9C4}" type="presOf" srcId="{81FBC70A-F58E-4948-91BD-9C7F369B8044}" destId="{9B8B5CBA-F30F-F640-AB96-FC0929692DE0}" srcOrd="0" destOrd="0" presId="urn:microsoft.com/office/officeart/2005/8/layout/vList2"/>
    <dgm:cxn modelId="{76AF427E-A77B-3247-9CE5-629654ADCD92}" srcId="{BD7CF410-29C1-8B40-ADC1-D014E09C4F71}" destId="{CEAC830B-B71F-6640-834B-5D2B4975AAFB}" srcOrd="3" destOrd="0" parTransId="{12759A64-06D1-5D46-AA03-725A9FDC8D01}" sibTransId="{022FE6E5-5364-BB43-BE27-F4BF83BB564D}"/>
    <dgm:cxn modelId="{CE080384-36D0-9D4B-8D4F-F7DE37051AC3}" type="presOf" srcId="{F4B6008B-182A-8D4F-908B-3E5DFD407098}" destId="{E9AF3893-A94F-2C4E-BB81-C6AB86C6C00F}" srcOrd="0" destOrd="0" presId="urn:microsoft.com/office/officeart/2005/8/layout/vList2"/>
    <dgm:cxn modelId="{A8B2E0A0-D1BC-B342-9925-F96F56C715F5}" type="presOf" srcId="{BA36B6FE-E1D3-C847-AC9F-B66FDB9C9430}" destId="{66B1462D-B748-3D4C-B317-2423B0E1F913}" srcOrd="0" destOrd="1" presId="urn:microsoft.com/office/officeart/2005/8/layout/vList2"/>
    <dgm:cxn modelId="{6CA612A3-7006-3C4E-844E-189E7BD26D71}" type="presOf" srcId="{04E5189F-23C0-C048-918E-71614FF1F121}" destId="{66B1462D-B748-3D4C-B317-2423B0E1F913}" srcOrd="0" destOrd="2" presId="urn:microsoft.com/office/officeart/2005/8/layout/vList2"/>
    <dgm:cxn modelId="{D86C59BC-4243-4846-81FF-1A7E5EF384D5}" srcId="{81FBC70A-F58E-4948-91BD-9C7F369B8044}" destId="{BD7CF410-29C1-8B40-ADC1-D014E09C4F71}" srcOrd="2" destOrd="0" parTransId="{B2FFFB84-23ED-4C43-B9E1-48B73841F3A2}" sibTransId="{CCDE2FCA-0B79-CD42-BDEF-F3B8D167EFA7}"/>
    <dgm:cxn modelId="{A4580AC8-C242-3343-BE3B-BA6B8FC4556F}" type="presOf" srcId="{3AC13758-2480-F74D-AE85-EFC8AB2DE45C}" destId="{A80FBC9B-CDA7-8048-A244-584B6E11E844}" srcOrd="0" destOrd="0" presId="urn:microsoft.com/office/officeart/2005/8/layout/vList2"/>
    <dgm:cxn modelId="{8F4A6FE6-0B71-554E-AA36-095BF332600E}" srcId="{BD7CF410-29C1-8B40-ADC1-D014E09C4F71}" destId="{BA36B6FE-E1D3-C847-AC9F-B66FDB9C9430}" srcOrd="1" destOrd="0" parTransId="{987F3EAA-3AC4-5843-98D6-10BC502C1F55}" sibTransId="{3A550847-F1F7-284A-B39D-27A377B14222}"/>
    <dgm:cxn modelId="{09931806-93D1-9142-8521-799F1EDC00B1}" type="presParOf" srcId="{9B8B5CBA-F30F-F640-AB96-FC0929692DE0}" destId="{E9AF3893-A94F-2C4E-BB81-C6AB86C6C00F}" srcOrd="0" destOrd="0" presId="urn:microsoft.com/office/officeart/2005/8/layout/vList2"/>
    <dgm:cxn modelId="{606B33E7-CEAC-A547-8126-C8D25CC7EA35}" type="presParOf" srcId="{9B8B5CBA-F30F-F640-AB96-FC0929692DE0}" destId="{0C0FC010-9B19-4E4B-9CAF-F653661C77EC}" srcOrd="1" destOrd="0" presId="urn:microsoft.com/office/officeart/2005/8/layout/vList2"/>
    <dgm:cxn modelId="{3646FD82-06F3-9549-A572-8C35C7290136}" type="presParOf" srcId="{9B8B5CBA-F30F-F640-AB96-FC0929692DE0}" destId="{A80FBC9B-CDA7-8048-A244-584B6E11E844}" srcOrd="2" destOrd="0" presId="urn:microsoft.com/office/officeart/2005/8/layout/vList2"/>
    <dgm:cxn modelId="{872AB49C-F664-BC4C-9D1D-D482B8F23349}" type="presParOf" srcId="{9B8B5CBA-F30F-F640-AB96-FC0929692DE0}" destId="{3BFB9046-5BDA-AE4D-8EF8-D015308AA3FE}" srcOrd="3" destOrd="0" presId="urn:microsoft.com/office/officeart/2005/8/layout/vList2"/>
    <dgm:cxn modelId="{AFCA4A15-DA37-704B-8AE6-0AEBA145F722}" type="presParOf" srcId="{9B8B5CBA-F30F-F640-AB96-FC0929692DE0}" destId="{83AF3626-7253-9C4D-9F9E-FB256A089209}" srcOrd="4" destOrd="0" presId="urn:microsoft.com/office/officeart/2005/8/layout/vList2"/>
    <dgm:cxn modelId="{42E81D40-0F9B-E449-AB33-4AB4229FDB0C}" type="presParOf" srcId="{9B8B5CBA-F30F-F640-AB96-FC0929692DE0}" destId="{66B1462D-B748-3D4C-B317-2423B0E1F913}"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66F0696-87C6-1248-872F-F98F391BC349}"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GB"/>
        </a:p>
      </dgm:t>
    </dgm:pt>
    <dgm:pt modelId="{FE0736DB-8D06-DA4C-BA1A-0F6FA2F9BC1C}">
      <dgm:prSet/>
      <dgm:spPr/>
      <dgm:t>
        <a:bodyPr/>
        <a:lstStyle/>
        <a:p>
          <a:r>
            <a:rPr lang="en-GB" i="1"/>
            <a:t>Individualism </a:t>
          </a:r>
          <a:r>
            <a:rPr lang="en-GB"/>
            <a:t>describes societies in which the ties between individuals are loose (Elsayed-Ekhouly &amp; Buda, 1996). Individualist cultures value individual needs and interests over those of the group. They seek to differentiate themselves from others and emphasize personal outcomes over relationships</a:t>
          </a:r>
        </a:p>
      </dgm:t>
    </dgm:pt>
    <dgm:pt modelId="{0C37230C-A356-D347-81FE-7A2B880CD905}" type="parTrans" cxnId="{9E506A5E-3F0D-E743-8631-81064E920095}">
      <dgm:prSet/>
      <dgm:spPr/>
      <dgm:t>
        <a:bodyPr/>
        <a:lstStyle/>
        <a:p>
          <a:endParaRPr lang="en-GB"/>
        </a:p>
      </dgm:t>
    </dgm:pt>
    <dgm:pt modelId="{0870493B-A05C-054B-B8D4-56CB433F2AA3}" type="sibTrans" cxnId="{9E506A5E-3F0D-E743-8631-81064E920095}">
      <dgm:prSet/>
      <dgm:spPr/>
      <dgm:t>
        <a:bodyPr/>
        <a:lstStyle/>
        <a:p>
          <a:endParaRPr lang="en-GB"/>
        </a:p>
      </dgm:t>
    </dgm:pt>
    <dgm:pt modelId="{8550E56F-875A-734B-95F5-FD872A200709}">
      <dgm:prSet/>
      <dgm:spPr/>
      <dgm:t>
        <a:bodyPr/>
        <a:lstStyle/>
        <a:p>
          <a:r>
            <a:rPr lang="en-GB" b="0" i="0"/>
            <a:t>Individualistic characteristics </a:t>
          </a:r>
          <a:endParaRPr lang="en-GB"/>
        </a:p>
      </dgm:t>
    </dgm:pt>
    <dgm:pt modelId="{AC4C5380-6FD8-A84D-BD9D-ACF358290867}" type="parTrans" cxnId="{827B4248-CAB0-2F46-8E11-3AB5227ED40C}">
      <dgm:prSet/>
      <dgm:spPr/>
      <dgm:t>
        <a:bodyPr/>
        <a:lstStyle/>
        <a:p>
          <a:endParaRPr lang="en-GB"/>
        </a:p>
      </dgm:t>
    </dgm:pt>
    <dgm:pt modelId="{870B821E-6E11-E047-B5C4-A6AD8305D052}" type="sibTrans" cxnId="{827B4248-CAB0-2F46-8E11-3AB5227ED40C}">
      <dgm:prSet/>
      <dgm:spPr/>
      <dgm:t>
        <a:bodyPr/>
        <a:lstStyle/>
        <a:p>
          <a:endParaRPr lang="en-GB"/>
        </a:p>
      </dgm:t>
    </dgm:pt>
    <dgm:pt modelId="{18D3D9C7-3752-3240-A79D-7D26DFC250AD}">
      <dgm:prSet/>
      <dgm:spPr/>
      <dgm:t>
        <a:bodyPr/>
        <a:lstStyle/>
        <a:p>
          <a:r>
            <a:rPr lang="en-GB" b="0" i="0" dirty="0"/>
            <a:t>"I" identity. </a:t>
          </a:r>
          <a:endParaRPr lang="en-GB" dirty="0"/>
        </a:p>
      </dgm:t>
    </dgm:pt>
    <dgm:pt modelId="{BD3CBA00-9E65-DE4F-8E40-C6A3DD5D8D7B}" type="parTrans" cxnId="{9F2D70BD-0A1E-BC45-95F7-B21BDF95397D}">
      <dgm:prSet/>
      <dgm:spPr/>
      <dgm:t>
        <a:bodyPr/>
        <a:lstStyle/>
        <a:p>
          <a:endParaRPr lang="en-GB"/>
        </a:p>
      </dgm:t>
    </dgm:pt>
    <dgm:pt modelId="{5A43B22C-04E0-1B43-99C4-CC4B0287C813}" type="sibTrans" cxnId="{9F2D70BD-0A1E-BC45-95F7-B21BDF95397D}">
      <dgm:prSet/>
      <dgm:spPr/>
      <dgm:t>
        <a:bodyPr/>
        <a:lstStyle/>
        <a:p>
          <a:endParaRPr lang="en-GB"/>
        </a:p>
      </dgm:t>
    </dgm:pt>
    <dgm:pt modelId="{44BFC0B4-9D61-2740-A061-5A374C96C26C}">
      <dgm:prSet/>
      <dgm:spPr/>
      <dgm:t>
        <a:bodyPr/>
        <a:lstStyle/>
        <a:p>
          <a:r>
            <a:rPr lang="en-GB" dirty="0"/>
            <a:t>E</a:t>
          </a:r>
          <a:r>
            <a:rPr lang="en-GB" b="0" i="0" dirty="0"/>
            <a:t>ncourages personal ambition, initiative, and success. </a:t>
          </a:r>
          <a:endParaRPr lang="en-GB" dirty="0"/>
        </a:p>
      </dgm:t>
    </dgm:pt>
    <dgm:pt modelId="{E023BA1C-81A6-9241-9BF8-1E2B92FCF9E1}" type="parTrans" cxnId="{8D425C95-6D68-8E48-8B86-294F3F13727B}">
      <dgm:prSet/>
      <dgm:spPr/>
      <dgm:t>
        <a:bodyPr/>
        <a:lstStyle/>
        <a:p>
          <a:endParaRPr lang="en-GB"/>
        </a:p>
      </dgm:t>
    </dgm:pt>
    <dgm:pt modelId="{217B4FC6-D476-494E-B73C-DC7847B18C90}" type="sibTrans" cxnId="{8D425C95-6D68-8E48-8B86-294F3F13727B}">
      <dgm:prSet/>
      <dgm:spPr/>
      <dgm:t>
        <a:bodyPr/>
        <a:lstStyle/>
        <a:p>
          <a:endParaRPr lang="en-GB"/>
        </a:p>
      </dgm:t>
    </dgm:pt>
    <dgm:pt modelId="{E0DD5558-9ED3-C343-B698-8738F597AB1B}">
      <dgm:prSet/>
      <dgm:spPr/>
      <dgm:t>
        <a:bodyPr/>
        <a:lstStyle/>
        <a:p>
          <a:r>
            <a:rPr lang="en-GB" b="0" i="0" dirty="0"/>
            <a:t>The most significant rights are those of the individual. Rules aim to maintain individuality and self-importance. </a:t>
          </a:r>
          <a:endParaRPr lang="en-GB" dirty="0"/>
        </a:p>
      </dgm:t>
    </dgm:pt>
    <dgm:pt modelId="{E6FF8238-2B1A-D942-9016-F11B0D0738E7}" type="parTrans" cxnId="{EA807B1A-3A19-F04D-8A9E-FCC175CB381D}">
      <dgm:prSet/>
      <dgm:spPr/>
      <dgm:t>
        <a:bodyPr/>
        <a:lstStyle/>
        <a:p>
          <a:endParaRPr lang="en-GB"/>
        </a:p>
      </dgm:t>
    </dgm:pt>
    <dgm:pt modelId="{1CD0D1CE-F038-5442-8839-E84FA4F540AB}" type="sibTrans" cxnId="{EA807B1A-3A19-F04D-8A9E-FCC175CB381D}">
      <dgm:prSet/>
      <dgm:spPr/>
      <dgm:t>
        <a:bodyPr/>
        <a:lstStyle/>
        <a:p>
          <a:endParaRPr lang="en-GB"/>
        </a:p>
      </dgm:t>
    </dgm:pt>
    <dgm:pt modelId="{68B2ADBB-40E3-A442-BD40-42F4177FDEEA}">
      <dgm:prSet/>
      <dgm:spPr/>
      <dgm:t>
        <a:bodyPr/>
        <a:lstStyle/>
        <a:p>
          <a:r>
            <a:rPr lang="en-GB" b="0" i="0" dirty="0"/>
            <a:t>In contrast to collectivism, individualism is prised, and there is far less of a desire to support other people or groups. </a:t>
          </a:r>
          <a:endParaRPr lang="en-GB" dirty="0"/>
        </a:p>
      </dgm:t>
    </dgm:pt>
    <dgm:pt modelId="{CE57D9D5-614C-2A4B-A41F-A0C3DAF469FE}" type="parTrans" cxnId="{BE6949A0-8268-B946-9582-7830F671DD91}">
      <dgm:prSet/>
      <dgm:spPr/>
      <dgm:t>
        <a:bodyPr/>
        <a:lstStyle/>
        <a:p>
          <a:endParaRPr lang="en-GB"/>
        </a:p>
      </dgm:t>
    </dgm:pt>
    <dgm:pt modelId="{9E1EA6C2-0915-7F40-A3DF-049C434B3F3A}" type="sibTrans" cxnId="{BE6949A0-8268-B946-9582-7830F671DD91}">
      <dgm:prSet/>
      <dgm:spPr/>
      <dgm:t>
        <a:bodyPr/>
        <a:lstStyle/>
        <a:p>
          <a:endParaRPr lang="en-GB"/>
        </a:p>
      </dgm:t>
    </dgm:pt>
    <dgm:pt modelId="{EDADDCB1-3706-734D-B656-8636DAEFE56B}">
      <dgm:prSet/>
      <dgm:spPr/>
      <dgm:t>
        <a:bodyPr/>
        <a:lstStyle/>
        <a:p>
          <a:r>
            <a:rPr lang="en-GB" b="0" i="0" dirty="0"/>
            <a:t>Being dependent on others or relying on them is generally viewed as dishonourable. </a:t>
          </a:r>
          <a:endParaRPr lang="en-GB" dirty="0"/>
        </a:p>
      </dgm:t>
    </dgm:pt>
    <dgm:pt modelId="{8521ACAE-BF4C-CB47-9365-6866E357BDC9}" type="parTrans" cxnId="{B24CD373-878C-DC48-AAD2-CF868CAC5923}">
      <dgm:prSet/>
      <dgm:spPr/>
      <dgm:t>
        <a:bodyPr/>
        <a:lstStyle/>
        <a:p>
          <a:endParaRPr lang="en-GB"/>
        </a:p>
      </dgm:t>
    </dgm:pt>
    <dgm:pt modelId="{9995A69D-72BA-024C-B043-C26148947257}" type="sibTrans" cxnId="{B24CD373-878C-DC48-AAD2-CF868CAC5923}">
      <dgm:prSet/>
      <dgm:spPr/>
      <dgm:t>
        <a:bodyPr/>
        <a:lstStyle/>
        <a:p>
          <a:endParaRPr lang="en-GB"/>
        </a:p>
      </dgm:t>
    </dgm:pt>
    <dgm:pt modelId="{3DD72050-45A0-344D-AD0B-5C4F0DB79ACD}">
      <dgm:prSet/>
      <dgm:spPr/>
      <dgm:t>
        <a:bodyPr/>
        <a:lstStyle/>
        <a:p>
          <a:r>
            <a:rPr lang="en-GB" b="0" i="0" dirty="0"/>
            <a:t>Individuals are urged to take initiative and rely on themselves, and they work for their own accomplishments.</a:t>
          </a:r>
          <a:endParaRPr lang="en-GB" dirty="0"/>
        </a:p>
      </dgm:t>
    </dgm:pt>
    <dgm:pt modelId="{36DEAE98-4998-4042-A49C-3747440ECD94}" type="parTrans" cxnId="{94250DD1-EA3B-2241-9201-89E4A1B5E333}">
      <dgm:prSet/>
      <dgm:spPr/>
      <dgm:t>
        <a:bodyPr/>
        <a:lstStyle/>
        <a:p>
          <a:endParaRPr lang="en-GB"/>
        </a:p>
      </dgm:t>
    </dgm:pt>
    <dgm:pt modelId="{576188AF-486A-7545-A1AD-E5D41FA8FF6F}" type="sibTrans" cxnId="{94250DD1-EA3B-2241-9201-89E4A1B5E333}">
      <dgm:prSet/>
      <dgm:spPr/>
      <dgm:t>
        <a:bodyPr/>
        <a:lstStyle/>
        <a:p>
          <a:endParaRPr lang="en-GB"/>
        </a:p>
      </dgm:t>
    </dgm:pt>
    <dgm:pt modelId="{1E1DAF7C-2170-E24E-AF7B-1DEC8E92F9BF}" type="pres">
      <dgm:prSet presAssocID="{E66F0696-87C6-1248-872F-F98F391BC349}" presName="linear" presStyleCnt="0">
        <dgm:presLayoutVars>
          <dgm:animLvl val="lvl"/>
          <dgm:resizeHandles val="exact"/>
        </dgm:presLayoutVars>
      </dgm:prSet>
      <dgm:spPr/>
    </dgm:pt>
    <dgm:pt modelId="{5DD4E74B-A9F3-504D-BA8F-277EAF29209A}" type="pres">
      <dgm:prSet presAssocID="{FE0736DB-8D06-DA4C-BA1A-0F6FA2F9BC1C}" presName="parentText" presStyleLbl="node1" presStyleIdx="0" presStyleCnt="2">
        <dgm:presLayoutVars>
          <dgm:chMax val="0"/>
          <dgm:bulletEnabled val="1"/>
        </dgm:presLayoutVars>
      </dgm:prSet>
      <dgm:spPr/>
    </dgm:pt>
    <dgm:pt modelId="{4EF90757-5795-F243-B2B3-BD9D3A2013FF}" type="pres">
      <dgm:prSet presAssocID="{0870493B-A05C-054B-B8D4-56CB433F2AA3}" presName="spacer" presStyleCnt="0"/>
      <dgm:spPr/>
    </dgm:pt>
    <dgm:pt modelId="{06C5B5A2-94DE-9745-BFCF-6A35DE1DCE1A}" type="pres">
      <dgm:prSet presAssocID="{8550E56F-875A-734B-95F5-FD872A200709}" presName="parentText" presStyleLbl="node1" presStyleIdx="1" presStyleCnt="2" custScaleY="49269">
        <dgm:presLayoutVars>
          <dgm:chMax val="0"/>
          <dgm:bulletEnabled val="1"/>
        </dgm:presLayoutVars>
      </dgm:prSet>
      <dgm:spPr/>
    </dgm:pt>
    <dgm:pt modelId="{23CF92DB-5C26-6345-98A1-8FA50B8DC013}" type="pres">
      <dgm:prSet presAssocID="{8550E56F-875A-734B-95F5-FD872A200709}" presName="childText" presStyleLbl="revTx" presStyleIdx="0" presStyleCnt="1">
        <dgm:presLayoutVars>
          <dgm:bulletEnabled val="1"/>
        </dgm:presLayoutVars>
      </dgm:prSet>
      <dgm:spPr/>
    </dgm:pt>
  </dgm:ptLst>
  <dgm:cxnLst>
    <dgm:cxn modelId="{EA807B1A-3A19-F04D-8A9E-FCC175CB381D}" srcId="{8550E56F-875A-734B-95F5-FD872A200709}" destId="{E0DD5558-9ED3-C343-B698-8738F597AB1B}" srcOrd="2" destOrd="0" parTransId="{E6FF8238-2B1A-D942-9016-F11B0D0738E7}" sibTransId="{1CD0D1CE-F038-5442-8839-E84FA4F540AB}"/>
    <dgm:cxn modelId="{C4684F2A-E2DC-9747-B271-06D79724402B}" type="presOf" srcId="{68B2ADBB-40E3-A442-BD40-42F4177FDEEA}" destId="{23CF92DB-5C26-6345-98A1-8FA50B8DC013}" srcOrd="0" destOrd="3" presId="urn:microsoft.com/office/officeart/2005/8/layout/vList2"/>
    <dgm:cxn modelId="{827B4248-CAB0-2F46-8E11-3AB5227ED40C}" srcId="{E66F0696-87C6-1248-872F-F98F391BC349}" destId="{8550E56F-875A-734B-95F5-FD872A200709}" srcOrd="1" destOrd="0" parTransId="{AC4C5380-6FD8-A84D-BD9D-ACF358290867}" sibTransId="{870B821E-6E11-E047-B5C4-A6AD8305D052}"/>
    <dgm:cxn modelId="{9E506A5E-3F0D-E743-8631-81064E920095}" srcId="{E66F0696-87C6-1248-872F-F98F391BC349}" destId="{FE0736DB-8D06-DA4C-BA1A-0F6FA2F9BC1C}" srcOrd="0" destOrd="0" parTransId="{0C37230C-A356-D347-81FE-7A2B880CD905}" sibTransId="{0870493B-A05C-054B-B8D4-56CB433F2AA3}"/>
    <dgm:cxn modelId="{08018E65-349A-1A49-B15B-A6A83A6A1094}" type="presOf" srcId="{FE0736DB-8D06-DA4C-BA1A-0F6FA2F9BC1C}" destId="{5DD4E74B-A9F3-504D-BA8F-277EAF29209A}" srcOrd="0" destOrd="0" presId="urn:microsoft.com/office/officeart/2005/8/layout/vList2"/>
    <dgm:cxn modelId="{B24CD373-878C-DC48-AAD2-CF868CAC5923}" srcId="{8550E56F-875A-734B-95F5-FD872A200709}" destId="{EDADDCB1-3706-734D-B656-8636DAEFE56B}" srcOrd="4" destOrd="0" parTransId="{8521ACAE-BF4C-CB47-9365-6866E357BDC9}" sibTransId="{9995A69D-72BA-024C-B043-C26148947257}"/>
    <dgm:cxn modelId="{8D425C95-6D68-8E48-8B86-294F3F13727B}" srcId="{8550E56F-875A-734B-95F5-FD872A200709}" destId="{44BFC0B4-9D61-2740-A061-5A374C96C26C}" srcOrd="1" destOrd="0" parTransId="{E023BA1C-81A6-9241-9BF8-1E2B92FCF9E1}" sibTransId="{217B4FC6-D476-494E-B73C-DC7847B18C90}"/>
    <dgm:cxn modelId="{BE6949A0-8268-B946-9582-7830F671DD91}" srcId="{8550E56F-875A-734B-95F5-FD872A200709}" destId="{68B2ADBB-40E3-A442-BD40-42F4177FDEEA}" srcOrd="3" destOrd="0" parTransId="{CE57D9D5-614C-2A4B-A41F-A0C3DAF469FE}" sibTransId="{9E1EA6C2-0915-7F40-A3DF-049C434B3F3A}"/>
    <dgm:cxn modelId="{56304DA9-ED29-2249-AC5B-4456002D5075}" type="presOf" srcId="{3DD72050-45A0-344D-AD0B-5C4F0DB79ACD}" destId="{23CF92DB-5C26-6345-98A1-8FA50B8DC013}" srcOrd="0" destOrd="5" presId="urn:microsoft.com/office/officeart/2005/8/layout/vList2"/>
    <dgm:cxn modelId="{DAE0A8AE-23AF-A347-B2F0-54D576D713F2}" type="presOf" srcId="{E66F0696-87C6-1248-872F-F98F391BC349}" destId="{1E1DAF7C-2170-E24E-AF7B-1DEC8E92F9BF}" srcOrd="0" destOrd="0" presId="urn:microsoft.com/office/officeart/2005/8/layout/vList2"/>
    <dgm:cxn modelId="{AB6BEDB9-127F-CD40-8A02-E64917B6F14B}" type="presOf" srcId="{18D3D9C7-3752-3240-A79D-7D26DFC250AD}" destId="{23CF92DB-5C26-6345-98A1-8FA50B8DC013}" srcOrd="0" destOrd="0" presId="urn:microsoft.com/office/officeart/2005/8/layout/vList2"/>
    <dgm:cxn modelId="{9F2D70BD-0A1E-BC45-95F7-B21BDF95397D}" srcId="{8550E56F-875A-734B-95F5-FD872A200709}" destId="{18D3D9C7-3752-3240-A79D-7D26DFC250AD}" srcOrd="0" destOrd="0" parTransId="{BD3CBA00-9E65-DE4F-8E40-C6A3DD5D8D7B}" sibTransId="{5A43B22C-04E0-1B43-99C4-CC4B0287C813}"/>
    <dgm:cxn modelId="{94250DD1-EA3B-2241-9201-89E4A1B5E333}" srcId="{8550E56F-875A-734B-95F5-FD872A200709}" destId="{3DD72050-45A0-344D-AD0B-5C4F0DB79ACD}" srcOrd="5" destOrd="0" parTransId="{36DEAE98-4998-4042-A49C-3747440ECD94}" sibTransId="{576188AF-486A-7545-A1AD-E5D41FA8FF6F}"/>
    <dgm:cxn modelId="{604DCFD6-3394-6344-B6CA-0DEE9286AA04}" type="presOf" srcId="{44BFC0B4-9D61-2740-A061-5A374C96C26C}" destId="{23CF92DB-5C26-6345-98A1-8FA50B8DC013}" srcOrd="0" destOrd="1" presId="urn:microsoft.com/office/officeart/2005/8/layout/vList2"/>
    <dgm:cxn modelId="{FCF0E3DA-356B-254D-BC5D-FC3EC41659CF}" type="presOf" srcId="{8550E56F-875A-734B-95F5-FD872A200709}" destId="{06C5B5A2-94DE-9745-BFCF-6A35DE1DCE1A}" srcOrd="0" destOrd="0" presId="urn:microsoft.com/office/officeart/2005/8/layout/vList2"/>
    <dgm:cxn modelId="{25D256DD-CB04-BE4B-B08A-562C03661BED}" type="presOf" srcId="{EDADDCB1-3706-734D-B656-8636DAEFE56B}" destId="{23CF92DB-5C26-6345-98A1-8FA50B8DC013}" srcOrd="0" destOrd="4" presId="urn:microsoft.com/office/officeart/2005/8/layout/vList2"/>
    <dgm:cxn modelId="{C3C72AF3-01AB-BA45-9614-F39A2F8C261E}" type="presOf" srcId="{E0DD5558-9ED3-C343-B698-8738F597AB1B}" destId="{23CF92DB-5C26-6345-98A1-8FA50B8DC013}" srcOrd="0" destOrd="2" presId="urn:microsoft.com/office/officeart/2005/8/layout/vList2"/>
    <dgm:cxn modelId="{F0FE0C82-1BC8-3C4C-BCEB-5EC618F07C89}" type="presParOf" srcId="{1E1DAF7C-2170-E24E-AF7B-1DEC8E92F9BF}" destId="{5DD4E74B-A9F3-504D-BA8F-277EAF29209A}" srcOrd="0" destOrd="0" presId="urn:microsoft.com/office/officeart/2005/8/layout/vList2"/>
    <dgm:cxn modelId="{6F360305-8234-FF4C-A86A-68026F84317F}" type="presParOf" srcId="{1E1DAF7C-2170-E24E-AF7B-1DEC8E92F9BF}" destId="{4EF90757-5795-F243-B2B3-BD9D3A2013FF}" srcOrd="1" destOrd="0" presId="urn:microsoft.com/office/officeart/2005/8/layout/vList2"/>
    <dgm:cxn modelId="{89294FD5-DB05-F546-AA95-A2EA77D8E2A3}" type="presParOf" srcId="{1E1DAF7C-2170-E24E-AF7B-1DEC8E92F9BF}" destId="{06C5B5A2-94DE-9745-BFCF-6A35DE1DCE1A}" srcOrd="2" destOrd="0" presId="urn:microsoft.com/office/officeart/2005/8/layout/vList2"/>
    <dgm:cxn modelId="{5B1A3A03-2327-F44D-A49F-480FBAF94A83}" type="presParOf" srcId="{1E1DAF7C-2170-E24E-AF7B-1DEC8E92F9BF}" destId="{23CF92DB-5C26-6345-98A1-8FA50B8DC01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CD8746E1-5E7B-394F-857D-F893103A675F}"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GB"/>
        </a:p>
      </dgm:t>
    </dgm:pt>
    <dgm:pt modelId="{316F1199-9BB3-FC49-A8D0-FC85C2673457}">
      <dgm:prSet/>
      <dgm:spPr/>
      <dgm:t>
        <a:bodyPr/>
        <a:lstStyle/>
        <a:p>
          <a:r>
            <a:rPr lang="en-GB"/>
            <a:t>Individualists are likely to value their own perspective (Lewicki et al., 1994), to place personal goals ahead of group goals (Carnevale et al., 1996), to display the fixed bias and to make concessions (compromising) only when necessary to reach an agreement.</a:t>
          </a:r>
        </a:p>
      </dgm:t>
    </dgm:pt>
    <dgm:pt modelId="{BAF5C670-FA00-8C49-B0E3-11F7A8202BA3}" type="parTrans" cxnId="{9946E25F-7834-A544-8CCF-88D201EBA7C6}">
      <dgm:prSet/>
      <dgm:spPr/>
      <dgm:t>
        <a:bodyPr/>
        <a:lstStyle/>
        <a:p>
          <a:endParaRPr lang="en-GB"/>
        </a:p>
      </dgm:t>
    </dgm:pt>
    <dgm:pt modelId="{11F82BF8-C623-EF41-B4C8-7A9022082B32}" type="sibTrans" cxnId="{9946E25F-7834-A544-8CCF-88D201EBA7C6}">
      <dgm:prSet/>
      <dgm:spPr/>
      <dgm:t>
        <a:bodyPr/>
        <a:lstStyle/>
        <a:p>
          <a:endParaRPr lang="en-GB"/>
        </a:p>
      </dgm:t>
    </dgm:pt>
    <dgm:pt modelId="{312770E4-1103-AA45-9FD3-2CFBD538203E}">
      <dgm:prSet/>
      <dgm:spPr/>
      <dgm:t>
        <a:bodyPr/>
        <a:lstStyle/>
        <a:p>
          <a:r>
            <a:rPr lang="en-GB"/>
            <a:t>These factors are all characteristic of a competing negotiation style and, consistent with this, Rahim (1992) found that individualists were more likely to adopt a competing or dominating style in conflicts. </a:t>
          </a:r>
        </a:p>
      </dgm:t>
    </dgm:pt>
    <dgm:pt modelId="{E197995C-6B46-3F42-A165-DFBA61D79FEF}" type="parTrans" cxnId="{D0BD1C31-A763-5741-9458-565CC91EFBF2}">
      <dgm:prSet/>
      <dgm:spPr/>
      <dgm:t>
        <a:bodyPr/>
        <a:lstStyle/>
        <a:p>
          <a:endParaRPr lang="en-GB"/>
        </a:p>
      </dgm:t>
    </dgm:pt>
    <dgm:pt modelId="{FA109B62-856F-C845-844F-97813C15822A}" type="sibTrans" cxnId="{D0BD1C31-A763-5741-9458-565CC91EFBF2}">
      <dgm:prSet/>
      <dgm:spPr/>
      <dgm:t>
        <a:bodyPr/>
        <a:lstStyle/>
        <a:p>
          <a:endParaRPr lang="en-GB"/>
        </a:p>
      </dgm:t>
    </dgm:pt>
    <dgm:pt modelId="{9BE8FFEB-6239-2443-9227-F03B7608DD38}">
      <dgm:prSet/>
      <dgm:spPr/>
      <dgm:t>
        <a:bodyPr/>
        <a:lstStyle/>
        <a:p>
          <a:r>
            <a:rPr lang="en-GB"/>
            <a:t>Research shows that at least some individualists tend to be authoritative, autocratic and in a hurry to make a deal (Goldenberg, 1988). They are more self- assertive and self-reliant and show a preference for getting down to the task and the ‘bottom line’ as soon as possible (Goldman, 1991; Tse, Lee, Vertinsky &amp; Wehrung, 1988). </a:t>
          </a:r>
        </a:p>
      </dgm:t>
    </dgm:pt>
    <dgm:pt modelId="{4EEF6956-751A-7E40-8632-08C81ED8E156}" type="parTrans" cxnId="{C1EBA7E1-8B76-7E45-8C65-60791974162E}">
      <dgm:prSet/>
      <dgm:spPr/>
      <dgm:t>
        <a:bodyPr/>
        <a:lstStyle/>
        <a:p>
          <a:endParaRPr lang="en-GB"/>
        </a:p>
      </dgm:t>
    </dgm:pt>
    <dgm:pt modelId="{1031C4CF-2A95-3244-9C49-A721D13A127D}" type="sibTrans" cxnId="{C1EBA7E1-8B76-7E45-8C65-60791974162E}">
      <dgm:prSet/>
      <dgm:spPr/>
      <dgm:t>
        <a:bodyPr/>
        <a:lstStyle/>
        <a:p>
          <a:endParaRPr lang="en-GB"/>
        </a:p>
      </dgm:t>
    </dgm:pt>
    <dgm:pt modelId="{9BB6AFFC-E8C6-2844-8EA8-24CEAC8DACD5}" type="pres">
      <dgm:prSet presAssocID="{CD8746E1-5E7B-394F-857D-F893103A675F}" presName="linear" presStyleCnt="0">
        <dgm:presLayoutVars>
          <dgm:animLvl val="lvl"/>
          <dgm:resizeHandles val="exact"/>
        </dgm:presLayoutVars>
      </dgm:prSet>
      <dgm:spPr/>
    </dgm:pt>
    <dgm:pt modelId="{D01DA7F2-A420-A34A-96CE-581AACB48E5E}" type="pres">
      <dgm:prSet presAssocID="{316F1199-9BB3-FC49-A8D0-FC85C2673457}" presName="parentText" presStyleLbl="node1" presStyleIdx="0" presStyleCnt="3">
        <dgm:presLayoutVars>
          <dgm:chMax val="0"/>
          <dgm:bulletEnabled val="1"/>
        </dgm:presLayoutVars>
      </dgm:prSet>
      <dgm:spPr/>
    </dgm:pt>
    <dgm:pt modelId="{46E980C4-3DF6-3C42-8CBC-056645C0C025}" type="pres">
      <dgm:prSet presAssocID="{11F82BF8-C623-EF41-B4C8-7A9022082B32}" presName="spacer" presStyleCnt="0"/>
      <dgm:spPr/>
    </dgm:pt>
    <dgm:pt modelId="{46C86E2F-7FB2-8843-A2E6-CE8EEAFEDAC6}" type="pres">
      <dgm:prSet presAssocID="{312770E4-1103-AA45-9FD3-2CFBD538203E}" presName="parentText" presStyleLbl="node1" presStyleIdx="1" presStyleCnt="3">
        <dgm:presLayoutVars>
          <dgm:chMax val="0"/>
          <dgm:bulletEnabled val="1"/>
        </dgm:presLayoutVars>
      </dgm:prSet>
      <dgm:spPr/>
    </dgm:pt>
    <dgm:pt modelId="{11C31667-D5BC-E549-B2E5-9E778B1325FA}" type="pres">
      <dgm:prSet presAssocID="{FA109B62-856F-C845-844F-97813C15822A}" presName="spacer" presStyleCnt="0"/>
      <dgm:spPr/>
    </dgm:pt>
    <dgm:pt modelId="{07A7D131-CB46-6245-B15B-D48D6BCA11F9}" type="pres">
      <dgm:prSet presAssocID="{9BE8FFEB-6239-2443-9227-F03B7608DD38}" presName="parentText" presStyleLbl="node1" presStyleIdx="2" presStyleCnt="3">
        <dgm:presLayoutVars>
          <dgm:chMax val="0"/>
          <dgm:bulletEnabled val="1"/>
        </dgm:presLayoutVars>
      </dgm:prSet>
      <dgm:spPr/>
    </dgm:pt>
  </dgm:ptLst>
  <dgm:cxnLst>
    <dgm:cxn modelId="{B6793726-3588-6A48-9A5A-24EE87BC7428}" type="presOf" srcId="{312770E4-1103-AA45-9FD3-2CFBD538203E}" destId="{46C86E2F-7FB2-8843-A2E6-CE8EEAFEDAC6}" srcOrd="0" destOrd="0" presId="urn:microsoft.com/office/officeart/2005/8/layout/vList2"/>
    <dgm:cxn modelId="{D0BD1C31-A763-5741-9458-565CC91EFBF2}" srcId="{CD8746E1-5E7B-394F-857D-F893103A675F}" destId="{312770E4-1103-AA45-9FD3-2CFBD538203E}" srcOrd="1" destOrd="0" parTransId="{E197995C-6B46-3F42-A165-DFBA61D79FEF}" sibTransId="{FA109B62-856F-C845-844F-97813C15822A}"/>
    <dgm:cxn modelId="{6154445C-6A6D-7444-935E-E23E472B12A2}" type="presOf" srcId="{9BE8FFEB-6239-2443-9227-F03B7608DD38}" destId="{07A7D131-CB46-6245-B15B-D48D6BCA11F9}" srcOrd="0" destOrd="0" presId="urn:microsoft.com/office/officeart/2005/8/layout/vList2"/>
    <dgm:cxn modelId="{9946E25F-7834-A544-8CCF-88D201EBA7C6}" srcId="{CD8746E1-5E7B-394F-857D-F893103A675F}" destId="{316F1199-9BB3-FC49-A8D0-FC85C2673457}" srcOrd="0" destOrd="0" parTransId="{BAF5C670-FA00-8C49-B0E3-11F7A8202BA3}" sibTransId="{11F82BF8-C623-EF41-B4C8-7A9022082B32}"/>
    <dgm:cxn modelId="{2C284188-A519-7541-B982-374481F85E8E}" type="presOf" srcId="{316F1199-9BB3-FC49-A8D0-FC85C2673457}" destId="{D01DA7F2-A420-A34A-96CE-581AACB48E5E}" srcOrd="0" destOrd="0" presId="urn:microsoft.com/office/officeart/2005/8/layout/vList2"/>
    <dgm:cxn modelId="{80E1F8CC-0EE8-2B47-9337-229FB2CF8BAC}" type="presOf" srcId="{CD8746E1-5E7B-394F-857D-F893103A675F}" destId="{9BB6AFFC-E8C6-2844-8EA8-24CEAC8DACD5}" srcOrd="0" destOrd="0" presId="urn:microsoft.com/office/officeart/2005/8/layout/vList2"/>
    <dgm:cxn modelId="{C1EBA7E1-8B76-7E45-8C65-60791974162E}" srcId="{CD8746E1-5E7B-394F-857D-F893103A675F}" destId="{9BE8FFEB-6239-2443-9227-F03B7608DD38}" srcOrd="2" destOrd="0" parTransId="{4EEF6956-751A-7E40-8632-08C81ED8E156}" sibTransId="{1031C4CF-2A95-3244-9C49-A721D13A127D}"/>
    <dgm:cxn modelId="{4713E4C1-3DB9-AC43-8951-E14B8DCE80CD}" type="presParOf" srcId="{9BB6AFFC-E8C6-2844-8EA8-24CEAC8DACD5}" destId="{D01DA7F2-A420-A34A-96CE-581AACB48E5E}" srcOrd="0" destOrd="0" presId="urn:microsoft.com/office/officeart/2005/8/layout/vList2"/>
    <dgm:cxn modelId="{8E7D25EC-7AD1-7748-9A1D-F65CF5910F49}" type="presParOf" srcId="{9BB6AFFC-E8C6-2844-8EA8-24CEAC8DACD5}" destId="{46E980C4-3DF6-3C42-8CBC-056645C0C025}" srcOrd="1" destOrd="0" presId="urn:microsoft.com/office/officeart/2005/8/layout/vList2"/>
    <dgm:cxn modelId="{502435BB-289F-F243-BC0B-811027B1F9F8}" type="presParOf" srcId="{9BB6AFFC-E8C6-2844-8EA8-24CEAC8DACD5}" destId="{46C86E2F-7FB2-8843-A2E6-CE8EEAFEDAC6}" srcOrd="2" destOrd="0" presId="urn:microsoft.com/office/officeart/2005/8/layout/vList2"/>
    <dgm:cxn modelId="{45A83780-31C3-164C-8BC7-AF3233CF97DE}" type="presParOf" srcId="{9BB6AFFC-E8C6-2844-8EA8-24CEAC8DACD5}" destId="{11C31667-D5BC-E549-B2E5-9E778B1325FA}" srcOrd="3" destOrd="0" presId="urn:microsoft.com/office/officeart/2005/8/layout/vList2"/>
    <dgm:cxn modelId="{41038B8C-5DFB-F24E-BBBA-EDD5FC548247}" type="presParOf" srcId="{9BB6AFFC-E8C6-2844-8EA8-24CEAC8DACD5}" destId="{07A7D131-CB46-6245-B15B-D48D6BCA11F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80332596-F1B7-0C45-97E1-0CE14A8BE269}" type="doc">
      <dgm:prSet loTypeId="urn:microsoft.com/office/officeart/2005/8/layout/default" loCatId="list" qsTypeId="urn:microsoft.com/office/officeart/2005/8/quickstyle/simple1" qsCatId="simple" csTypeId="urn:microsoft.com/office/officeart/2005/8/colors/colorful4" csCatId="colorful"/>
      <dgm:spPr/>
      <dgm:t>
        <a:bodyPr/>
        <a:lstStyle/>
        <a:p>
          <a:endParaRPr lang="en-GB"/>
        </a:p>
      </dgm:t>
    </dgm:pt>
    <dgm:pt modelId="{9C067726-973A-AA4D-863C-439D6BF9CDD7}">
      <dgm:prSet/>
      <dgm:spPr/>
      <dgm:t>
        <a:bodyPr/>
        <a:lstStyle/>
        <a:p>
          <a:r>
            <a:rPr lang="en-GB" i="0"/>
            <a:t>When a speaker verbally expresses their genuine intentions, this is known as direct communication. </a:t>
          </a:r>
          <a:endParaRPr lang="en-GB"/>
        </a:p>
      </dgm:t>
    </dgm:pt>
    <dgm:pt modelId="{8020C21F-2D42-1346-BFAF-C0215C7D1351}" type="parTrans" cxnId="{7010B57E-0DCB-CB46-A6EF-68498783DA18}">
      <dgm:prSet/>
      <dgm:spPr/>
      <dgm:t>
        <a:bodyPr/>
        <a:lstStyle/>
        <a:p>
          <a:endParaRPr lang="en-GB"/>
        </a:p>
      </dgm:t>
    </dgm:pt>
    <dgm:pt modelId="{D9D05B2D-BFAC-D34E-8971-2F16425CA0C4}" type="sibTrans" cxnId="{7010B57E-0DCB-CB46-A6EF-68498783DA18}">
      <dgm:prSet/>
      <dgm:spPr/>
      <dgm:t>
        <a:bodyPr/>
        <a:lstStyle/>
        <a:p>
          <a:endParaRPr lang="en-GB"/>
        </a:p>
      </dgm:t>
    </dgm:pt>
    <dgm:pt modelId="{DABDD57C-A99E-4346-9607-C39E476F1369}">
      <dgm:prSet/>
      <dgm:spPr/>
      <dgm:t>
        <a:bodyPr/>
        <a:lstStyle/>
        <a:p>
          <a:r>
            <a:rPr lang="en-GB" i="0"/>
            <a:t>The messages of direct communicators frequently lack underlying significance. They admire candour, honesty, and candid responses. </a:t>
          </a:r>
          <a:endParaRPr lang="en-GB"/>
        </a:p>
      </dgm:t>
    </dgm:pt>
    <dgm:pt modelId="{DBCB5D48-B436-1045-BBC5-7E7C8F07C6FE}" type="parTrans" cxnId="{89B9FA55-5D02-7246-9C7E-AC69FAA77C28}">
      <dgm:prSet/>
      <dgm:spPr/>
      <dgm:t>
        <a:bodyPr/>
        <a:lstStyle/>
        <a:p>
          <a:endParaRPr lang="en-GB"/>
        </a:p>
      </dgm:t>
    </dgm:pt>
    <dgm:pt modelId="{1FB20129-3833-654B-82B5-904FCBA7B25E}" type="sibTrans" cxnId="{89B9FA55-5D02-7246-9C7E-AC69FAA77C28}">
      <dgm:prSet/>
      <dgm:spPr/>
      <dgm:t>
        <a:bodyPr/>
        <a:lstStyle/>
        <a:p>
          <a:endParaRPr lang="en-GB"/>
        </a:p>
      </dgm:t>
    </dgm:pt>
    <dgm:pt modelId="{A8E412CE-EF51-3641-A592-E7CB5D3CDF4C}">
      <dgm:prSet/>
      <dgm:spPr/>
      <dgm:t>
        <a:bodyPr/>
        <a:lstStyle/>
        <a:p>
          <a:r>
            <a:rPr lang="en-GB" i="0"/>
            <a:t>The expression of criticism is more open and it is taken less personally in this communication style, which is regarded as being more "task-oriented." </a:t>
          </a:r>
          <a:endParaRPr lang="en-GB"/>
        </a:p>
      </dgm:t>
    </dgm:pt>
    <dgm:pt modelId="{32F3E2F3-BD04-DF45-AA28-6B26D56DEC5F}" type="parTrans" cxnId="{89124E29-D2F7-F548-A643-C1CF0FBB421C}">
      <dgm:prSet/>
      <dgm:spPr/>
      <dgm:t>
        <a:bodyPr/>
        <a:lstStyle/>
        <a:p>
          <a:endParaRPr lang="en-GB"/>
        </a:p>
      </dgm:t>
    </dgm:pt>
    <dgm:pt modelId="{A7760D7A-B62E-A742-8398-4AFB27AFC6D8}" type="sibTrans" cxnId="{89124E29-D2F7-F548-A643-C1CF0FBB421C}">
      <dgm:prSet/>
      <dgm:spPr/>
      <dgm:t>
        <a:bodyPr/>
        <a:lstStyle/>
        <a:p>
          <a:endParaRPr lang="en-GB"/>
        </a:p>
      </dgm:t>
    </dgm:pt>
    <dgm:pt modelId="{EE1DEF81-A5FB-C544-8D3B-CF09F6493430}">
      <dgm:prSet/>
      <dgm:spPr/>
      <dgm:t>
        <a:bodyPr/>
        <a:lstStyle/>
        <a:p>
          <a:r>
            <a:rPr lang="en-GB" i="0"/>
            <a:t>Direct people are accustomed to openly disagreeing with others and are not frightened of controversy. Honesty is the greatest policy in their eyes. </a:t>
          </a:r>
          <a:endParaRPr lang="en-GB"/>
        </a:p>
      </dgm:t>
    </dgm:pt>
    <dgm:pt modelId="{E039401A-D3C2-374C-83E1-7916D8C06232}" type="parTrans" cxnId="{603C7570-B3BE-ED44-A0F1-5507DA8AC165}">
      <dgm:prSet/>
      <dgm:spPr/>
      <dgm:t>
        <a:bodyPr/>
        <a:lstStyle/>
        <a:p>
          <a:endParaRPr lang="en-GB"/>
        </a:p>
      </dgm:t>
    </dgm:pt>
    <dgm:pt modelId="{FE964649-BBCB-E146-A3BB-1B927C134FFB}" type="sibTrans" cxnId="{603C7570-B3BE-ED44-A0F1-5507DA8AC165}">
      <dgm:prSet/>
      <dgm:spPr/>
      <dgm:t>
        <a:bodyPr/>
        <a:lstStyle/>
        <a:p>
          <a:endParaRPr lang="en-GB"/>
        </a:p>
      </dgm:t>
    </dgm:pt>
    <dgm:pt modelId="{731DD7E0-57FD-5A42-941A-B60A68DF623D}">
      <dgm:prSet/>
      <dgm:spPr/>
      <dgm:t>
        <a:bodyPr/>
        <a:lstStyle/>
        <a:p>
          <a:r>
            <a:rPr lang="en-GB" i="0"/>
            <a:t>The individualist societies are consistent with direct communication. People in these cultures are concerned with taking action and solving problems.</a:t>
          </a:r>
          <a:endParaRPr lang="en-GB"/>
        </a:p>
      </dgm:t>
    </dgm:pt>
    <dgm:pt modelId="{8D9EBC95-FC16-AD40-9E3D-01E017BDEF9A}" type="parTrans" cxnId="{E206611D-BBD5-A546-AF6E-C72EAF07CCA8}">
      <dgm:prSet/>
      <dgm:spPr/>
      <dgm:t>
        <a:bodyPr/>
        <a:lstStyle/>
        <a:p>
          <a:endParaRPr lang="en-GB"/>
        </a:p>
      </dgm:t>
    </dgm:pt>
    <dgm:pt modelId="{1510F609-D725-8B4F-8F03-057FEA08DB86}" type="sibTrans" cxnId="{E206611D-BBD5-A546-AF6E-C72EAF07CCA8}">
      <dgm:prSet/>
      <dgm:spPr/>
      <dgm:t>
        <a:bodyPr/>
        <a:lstStyle/>
        <a:p>
          <a:endParaRPr lang="en-GB"/>
        </a:p>
      </dgm:t>
    </dgm:pt>
    <dgm:pt modelId="{C34AF0DD-324C-E245-B982-7EE296E2F4C9}" type="pres">
      <dgm:prSet presAssocID="{80332596-F1B7-0C45-97E1-0CE14A8BE269}" presName="diagram" presStyleCnt="0">
        <dgm:presLayoutVars>
          <dgm:dir/>
          <dgm:resizeHandles val="exact"/>
        </dgm:presLayoutVars>
      </dgm:prSet>
      <dgm:spPr/>
    </dgm:pt>
    <dgm:pt modelId="{3C94C286-65F0-7D4B-94EB-CF8BB95671B0}" type="pres">
      <dgm:prSet presAssocID="{9C067726-973A-AA4D-863C-439D6BF9CDD7}" presName="node" presStyleLbl="node1" presStyleIdx="0" presStyleCnt="5">
        <dgm:presLayoutVars>
          <dgm:bulletEnabled val="1"/>
        </dgm:presLayoutVars>
      </dgm:prSet>
      <dgm:spPr/>
    </dgm:pt>
    <dgm:pt modelId="{C2462D69-6C56-FF4B-AB17-6B3C78FF14F5}" type="pres">
      <dgm:prSet presAssocID="{D9D05B2D-BFAC-D34E-8971-2F16425CA0C4}" presName="sibTrans" presStyleCnt="0"/>
      <dgm:spPr/>
    </dgm:pt>
    <dgm:pt modelId="{4D89035F-78A6-274A-9470-D03159C56DFA}" type="pres">
      <dgm:prSet presAssocID="{DABDD57C-A99E-4346-9607-C39E476F1369}" presName="node" presStyleLbl="node1" presStyleIdx="1" presStyleCnt="5">
        <dgm:presLayoutVars>
          <dgm:bulletEnabled val="1"/>
        </dgm:presLayoutVars>
      </dgm:prSet>
      <dgm:spPr/>
    </dgm:pt>
    <dgm:pt modelId="{D58427FA-A099-B742-BC43-6BA491EE7F64}" type="pres">
      <dgm:prSet presAssocID="{1FB20129-3833-654B-82B5-904FCBA7B25E}" presName="sibTrans" presStyleCnt="0"/>
      <dgm:spPr/>
    </dgm:pt>
    <dgm:pt modelId="{50811B83-6727-6245-ABFC-6036C12FE8C9}" type="pres">
      <dgm:prSet presAssocID="{A8E412CE-EF51-3641-A592-E7CB5D3CDF4C}" presName="node" presStyleLbl="node1" presStyleIdx="2" presStyleCnt="5">
        <dgm:presLayoutVars>
          <dgm:bulletEnabled val="1"/>
        </dgm:presLayoutVars>
      </dgm:prSet>
      <dgm:spPr/>
    </dgm:pt>
    <dgm:pt modelId="{E86AA4AF-CB7E-B442-A1FC-D065F29C201D}" type="pres">
      <dgm:prSet presAssocID="{A7760D7A-B62E-A742-8398-4AFB27AFC6D8}" presName="sibTrans" presStyleCnt="0"/>
      <dgm:spPr/>
    </dgm:pt>
    <dgm:pt modelId="{3BEB22AC-5610-DE4B-83E1-C0834F500B74}" type="pres">
      <dgm:prSet presAssocID="{EE1DEF81-A5FB-C544-8D3B-CF09F6493430}" presName="node" presStyleLbl="node1" presStyleIdx="3" presStyleCnt="5">
        <dgm:presLayoutVars>
          <dgm:bulletEnabled val="1"/>
        </dgm:presLayoutVars>
      </dgm:prSet>
      <dgm:spPr/>
    </dgm:pt>
    <dgm:pt modelId="{0A7C3265-CE33-E240-A6DF-15F80908F979}" type="pres">
      <dgm:prSet presAssocID="{FE964649-BBCB-E146-A3BB-1B927C134FFB}" presName="sibTrans" presStyleCnt="0"/>
      <dgm:spPr/>
    </dgm:pt>
    <dgm:pt modelId="{4CE2D333-987C-5346-BBD8-841DF7E8F58B}" type="pres">
      <dgm:prSet presAssocID="{731DD7E0-57FD-5A42-941A-B60A68DF623D}" presName="node" presStyleLbl="node1" presStyleIdx="4" presStyleCnt="5">
        <dgm:presLayoutVars>
          <dgm:bulletEnabled val="1"/>
        </dgm:presLayoutVars>
      </dgm:prSet>
      <dgm:spPr/>
    </dgm:pt>
  </dgm:ptLst>
  <dgm:cxnLst>
    <dgm:cxn modelId="{7DE54007-B2DE-6A4F-BC3A-8F645A8357C2}" type="presOf" srcId="{9C067726-973A-AA4D-863C-439D6BF9CDD7}" destId="{3C94C286-65F0-7D4B-94EB-CF8BB95671B0}" srcOrd="0" destOrd="0" presId="urn:microsoft.com/office/officeart/2005/8/layout/default"/>
    <dgm:cxn modelId="{E206611D-BBD5-A546-AF6E-C72EAF07CCA8}" srcId="{80332596-F1B7-0C45-97E1-0CE14A8BE269}" destId="{731DD7E0-57FD-5A42-941A-B60A68DF623D}" srcOrd="4" destOrd="0" parTransId="{8D9EBC95-FC16-AD40-9E3D-01E017BDEF9A}" sibTransId="{1510F609-D725-8B4F-8F03-057FEA08DB86}"/>
    <dgm:cxn modelId="{677FAC28-343C-5F4A-A649-7F3FD728B274}" type="presOf" srcId="{731DD7E0-57FD-5A42-941A-B60A68DF623D}" destId="{4CE2D333-987C-5346-BBD8-841DF7E8F58B}" srcOrd="0" destOrd="0" presId="urn:microsoft.com/office/officeart/2005/8/layout/default"/>
    <dgm:cxn modelId="{89124E29-D2F7-F548-A643-C1CF0FBB421C}" srcId="{80332596-F1B7-0C45-97E1-0CE14A8BE269}" destId="{A8E412CE-EF51-3641-A592-E7CB5D3CDF4C}" srcOrd="2" destOrd="0" parTransId="{32F3E2F3-BD04-DF45-AA28-6B26D56DEC5F}" sibTransId="{A7760D7A-B62E-A742-8398-4AFB27AFC6D8}"/>
    <dgm:cxn modelId="{89B9FA55-5D02-7246-9C7E-AC69FAA77C28}" srcId="{80332596-F1B7-0C45-97E1-0CE14A8BE269}" destId="{DABDD57C-A99E-4346-9607-C39E476F1369}" srcOrd="1" destOrd="0" parTransId="{DBCB5D48-B436-1045-BBC5-7E7C8F07C6FE}" sibTransId="{1FB20129-3833-654B-82B5-904FCBA7B25E}"/>
    <dgm:cxn modelId="{25500B66-240B-7642-BA97-82553000DF43}" type="presOf" srcId="{DABDD57C-A99E-4346-9607-C39E476F1369}" destId="{4D89035F-78A6-274A-9470-D03159C56DFA}" srcOrd="0" destOrd="0" presId="urn:microsoft.com/office/officeart/2005/8/layout/default"/>
    <dgm:cxn modelId="{603C7570-B3BE-ED44-A0F1-5507DA8AC165}" srcId="{80332596-F1B7-0C45-97E1-0CE14A8BE269}" destId="{EE1DEF81-A5FB-C544-8D3B-CF09F6493430}" srcOrd="3" destOrd="0" parTransId="{E039401A-D3C2-374C-83E1-7916D8C06232}" sibTransId="{FE964649-BBCB-E146-A3BB-1B927C134FFB}"/>
    <dgm:cxn modelId="{7010B57E-0DCB-CB46-A6EF-68498783DA18}" srcId="{80332596-F1B7-0C45-97E1-0CE14A8BE269}" destId="{9C067726-973A-AA4D-863C-439D6BF9CDD7}" srcOrd="0" destOrd="0" parTransId="{8020C21F-2D42-1346-BFAF-C0215C7D1351}" sibTransId="{D9D05B2D-BFAC-D34E-8971-2F16425CA0C4}"/>
    <dgm:cxn modelId="{5B521C9A-B150-9E42-B562-BBF560A882FC}" type="presOf" srcId="{A8E412CE-EF51-3641-A592-E7CB5D3CDF4C}" destId="{50811B83-6727-6245-ABFC-6036C12FE8C9}" srcOrd="0" destOrd="0" presId="urn:microsoft.com/office/officeart/2005/8/layout/default"/>
    <dgm:cxn modelId="{C3FB93B6-2012-2448-A30D-ED002258EBBC}" type="presOf" srcId="{EE1DEF81-A5FB-C544-8D3B-CF09F6493430}" destId="{3BEB22AC-5610-DE4B-83E1-C0834F500B74}" srcOrd="0" destOrd="0" presId="urn:microsoft.com/office/officeart/2005/8/layout/default"/>
    <dgm:cxn modelId="{EE9356DC-2AEE-944F-874F-966B326E5CB2}" type="presOf" srcId="{80332596-F1B7-0C45-97E1-0CE14A8BE269}" destId="{C34AF0DD-324C-E245-B982-7EE296E2F4C9}" srcOrd="0" destOrd="0" presId="urn:microsoft.com/office/officeart/2005/8/layout/default"/>
    <dgm:cxn modelId="{19675D79-66FE-F04D-9CDA-757DA8E81C5A}" type="presParOf" srcId="{C34AF0DD-324C-E245-B982-7EE296E2F4C9}" destId="{3C94C286-65F0-7D4B-94EB-CF8BB95671B0}" srcOrd="0" destOrd="0" presId="urn:microsoft.com/office/officeart/2005/8/layout/default"/>
    <dgm:cxn modelId="{AE57BEFC-7D0C-1740-9CD2-12EB2ED8F62F}" type="presParOf" srcId="{C34AF0DD-324C-E245-B982-7EE296E2F4C9}" destId="{C2462D69-6C56-FF4B-AB17-6B3C78FF14F5}" srcOrd="1" destOrd="0" presId="urn:microsoft.com/office/officeart/2005/8/layout/default"/>
    <dgm:cxn modelId="{803029F7-824A-F748-819F-BE269003F14B}" type="presParOf" srcId="{C34AF0DD-324C-E245-B982-7EE296E2F4C9}" destId="{4D89035F-78A6-274A-9470-D03159C56DFA}" srcOrd="2" destOrd="0" presId="urn:microsoft.com/office/officeart/2005/8/layout/default"/>
    <dgm:cxn modelId="{04C5224E-7FD3-9C43-9CEF-B454CA0869BA}" type="presParOf" srcId="{C34AF0DD-324C-E245-B982-7EE296E2F4C9}" destId="{D58427FA-A099-B742-BC43-6BA491EE7F64}" srcOrd="3" destOrd="0" presId="urn:microsoft.com/office/officeart/2005/8/layout/default"/>
    <dgm:cxn modelId="{888B18D2-6434-174A-9790-609785380AA9}" type="presParOf" srcId="{C34AF0DD-324C-E245-B982-7EE296E2F4C9}" destId="{50811B83-6727-6245-ABFC-6036C12FE8C9}" srcOrd="4" destOrd="0" presId="urn:microsoft.com/office/officeart/2005/8/layout/default"/>
    <dgm:cxn modelId="{15AE4ADC-3247-344E-8AAB-527BBF730C57}" type="presParOf" srcId="{C34AF0DD-324C-E245-B982-7EE296E2F4C9}" destId="{E86AA4AF-CB7E-B442-A1FC-D065F29C201D}" srcOrd="5" destOrd="0" presId="urn:microsoft.com/office/officeart/2005/8/layout/default"/>
    <dgm:cxn modelId="{BE77E39F-B8A3-B644-9485-1DC2D0703707}" type="presParOf" srcId="{C34AF0DD-324C-E245-B982-7EE296E2F4C9}" destId="{3BEB22AC-5610-DE4B-83E1-C0834F500B74}" srcOrd="6" destOrd="0" presId="urn:microsoft.com/office/officeart/2005/8/layout/default"/>
    <dgm:cxn modelId="{42B15A22-E1EE-4341-A047-7A8F11280411}" type="presParOf" srcId="{C34AF0DD-324C-E245-B982-7EE296E2F4C9}" destId="{0A7C3265-CE33-E240-A6DF-15F80908F979}" srcOrd="7" destOrd="0" presId="urn:microsoft.com/office/officeart/2005/8/layout/default"/>
    <dgm:cxn modelId="{A5BAD533-A369-9F49-9FDE-C0AA4F074736}" type="presParOf" srcId="{C34AF0DD-324C-E245-B982-7EE296E2F4C9}" destId="{4CE2D333-987C-5346-BBD8-841DF7E8F58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E6C6012-11C6-4647-84D7-2EA66544A90B}"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n-GB"/>
        </a:p>
      </dgm:t>
    </dgm:pt>
    <dgm:pt modelId="{1E1D5FD4-DAF8-4F4C-97F5-08782C85FE77}">
      <dgm:prSet/>
      <dgm:spPr/>
      <dgm:t>
        <a:bodyPr/>
        <a:lstStyle/>
        <a:p>
          <a:r>
            <a:rPr lang="en-GB" i="0" dirty="0"/>
            <a:t>True intentions may only be communicated indirectly when they are conveyed nonverbally or through context. </a:t>
          </a:r>
          <a:endParaRPr lang="en-GB" dirty="0"/>
        </a:p>
      </dgm:t>
    </dgm:pt>
    <dgm:pt modelId="{764FDF16-1EA7-B54C-A035-F452B14F0B4E}" type="parTrans" cxnId="{3B9468FC-206D-544B-9CE0-39B5FA24914E}">
      <dgm:prSet/>
      <dgm:spPr/>
      <dgm:t>
        <a:bodyPr/>
        <a:lstStyle/>
        <a:p>
          <a:endParaRPr lang="en-GB"/>
        </a:p>
      </dgm:t>
    </dgm:pt>
    <dgm:pt modelId="{BCFAC1DE-B7DD-0947-A3DD-834A36907E2F}" type="sibTrans" cxnId="{3B9468FC-206D-544B-9CE0-39B5FA24914E}">
      <dgm:prSet/>
      <dgm:spPr/>
      <dgm:t>
        <a:bodyPr/>
        <a:lstStyle/>
        <a:p>
          <a:endParaRPr lang="en-GB"/>
        </a:p>
      </dgm:t>
    </dgm:pt>
    <dgm:pt modelId="{F0CF279E-E0B6-644B-B512-CF2760735AE6}">
      <dgm:prSet/>
      <dgm:spPr/>
      <dgm:t>
        <a:bodyPr/>
        <a:lstStyle/>
        <a:p>
          <a:r>
            <a:rPr lang="en-GB" i="0"/>
            <a:t>To avoid responding "no," they will come up with more complicated methods to respond. </a:t>
          </a:r>
          <a:endParaRPr lang="en-GB"/>
        </a:p>
      </dgm:t>
    </dgm:pt>
    <dgm:pt modelId="{982207EC-BCA9-2D41-8FA8-BBF361548F03}" type="parTrans" cxnId="{238FEB68-20D3-0B4E-85B9-455DC5C4FC32}">
      <dgm:prSet/>
      <dgm:spPr/>
      <dgm:t>
        <a:bodyPr/>
        <a:lstStyle/>
        <a:p>
          <a:endParaRPr lang="en-GB"/>
        </a:p>
      </dgm:t>
    </dgm:pt>
    <dgm:pt modelId="{57D1BB2A-27CD-9741-ADBE-249AD2B316CE}" type="sibTrans" cxnId="{238FEB68-20D3-0B4E-85B9-455DC5C4FC32}">
      <dgm:prSet/>
      <dgm:spPr/>
      <dgm:t>
        <a:bodyPr/>
        <a:lstStyle/>
        <a:p>
          <a:endParaRPr lang="en-GB"/>
        </a:p>
      </dgm:t>
    </dgm:pt>
    <dgm:pt modelId="{946C9496-B81B-0C46-BAC1-D4639C338CB9}">
      <dgm:prSet/>
      <dgm:spPr/>
      <dgm:t>
        <a:bodyPr/>
        <a:lstStyle/>
        <a:p>
          <a:r>
            <a:rPr lang="en-GB" i="0"/>
            <a:t>Giving an honest answer is less essential to them than "saving face" or avoiding damaging another person's self-esteem. </a:t>
          </a:r>
          <a:endParaRPr lang="en-GB"/>
        </a:p>
      </dgm:t>
    </dgm:pt>
    <dgm:pt modelId="{982078F2-8C6E-1348-8623-46590A57E5BF}" type="parTrans" cxnId="{2020AAB8-E9C6-094D-87C1-068C4B656B61}">
      <dgm:prSet/>
      <dgm:spPr/>
      <dgm:t>
        <a:bodyPr/>
        <a:lstStyle/>
        <a:p>
          <a:endParaRPr lang="en-GB"/>
        </a:p>
      </dgm:t>
    </dgm:pt>
    <dgm:pt modelId="{13327CA3-982C-B94B-B3C0-B84CC5995075}" type="sibTrans" cxnId="{2020AAB8-E9C6-094D-87C1-068C4B656B61}">
      <dgm:prSet/>
      <dgm:spPr/>
      <dgm:t>
        <a:bodyPr/>
        <a:lstStyle/>
        <a:p>
          <a:endParaRPr lang="en-GB"/>
        </a:p>
      </dgm:t>
    </dgm:pt>
    <dgm:pt modelId="{A78AED4D-607A-BE4C-B58C-F1AAA3CDCC8B}">
      <dgm:prSet/>
      <dgm:spPr/>
      <dgm:t>
        <a:bodyPr/>
        <a:lstStyle/>
        <a:p>
          <a:r>
            <a:rPr lang="en-GB" i="0"/>
            <a:t>Indirect speakers will convey their displeasure or disquiet by non-verbal cues, ambiguity, or even by complaining to a third person because direct conflict must be avoided at all costs. </a:t>
          </a:r>
          <a:endParaRPr lang="en-GB"/>
        </a:p>
      </dgm:t>
    </dgm:pt>
    <dgm:pt modelId="{D8BD5F54-3A11-4C48-9277-5D85694AACDE}" type="parTrans" cxnId="{524461E2-578B-8C49-A733-691D6410C3F8}">
      <dgm:prSet/>
      <dgm:spPr/>
      <dgm:t>
        <a:bodyPr/>
        <a:lstStyle/>
        <a:p>
          <a:endParaRPr lang="en-GB"/>
        </a:p>
      </dgm:t>
    </dgm:pt>
    <dgm:pt modelId="{AB62F68E-3494-8048-8C62-1F8449E58F39}" type="sibTrans" cxnId="{524461E2-578B-8C49-A733-691D6410C3F8}">
      <dgm:prSet/>
      <dgm:spPr/>
      <dgm:t>
        <a:bodyPr/>
        <a:lstStyle/>
        <a:p>
          <a:endParaRPr lang="en-GB"/>
        </a:p>
      </dgm:t>
    </dgm:pt>
    <dgm:pt modelId="{1A91EEFC-41EE-4446-8D2C-8F5857214525}">
      <dgm:prSet/>
      <dgm:spPr/>
      <dgm:t>
        <a:bodyPr/>
        <a:lstStyle/>
        <a:p>
          <a:r>
            <a:rPr lang="en-GB" i="0"/>
            <a:t>Direct communication is a defining feature of collectivist cultures.</a:t>
          </a:r>
          <a:endParaRPr lang="en-GB"/>
        </a:p>
      </dgm:t>
    </dgm:pt>
    <dgm:pt modelId="{B1FD119E-2C33-2447-941E-8124D6C4A885}" type="parTrans" cxnId="{D1C8EC0B-0F14-8247-8A5F-076BE5F19AB1}">
      <dgm:prSet/>
      <dgm:spPr/>
      <dgm:t>
        <a:bodyPr/>
        <a:lstStyle/>
        <a:p>
          <a:endParaRPr lang="en-GB"/>
        </a:p>
      </dgm:t>
    </dgm:pt>
    <dgm:pt modelId="{AD85194A-2944-A54C-87F2-2CE26B93EF8D}" type="sibTrans" cxnId="{D1C8EC0B-0F14-8247-8A5F-076BE5F19AB1}">
      <dgm:prSet/>
      <dgm:spPr/>
      <dgm:t>
        <a:bodyPr/>
        <a:lstStyle/>
        <a:p>
          <a:endParaRPr lang="en-GB"/>
        </a:p>
      </dgm:t>
    </dgm:pt>
    <dgm:pt modelId="{00910A2C-C356-7944-8AE7-9C4073992EDF}">
      <dgm:prSet/>
      <dgm:spPr/>
      <dgm:t>
        <a:bodyPr/>
        <a:lstStyle/>
        <a:p>
          <a:r>
            <a:rPr lang="en-GB" dirty="0"/>
            <a:t>I</a:t>
          </a:r>
          <a:r>
            <a:rPr lang="en-GB" i="0" dirty="0"/>
            <a:t>ndirect speakers often avoid making a direct comment that can incite disagreement or tension.</a:t>
          </a:r>
          <a:endParaRPr lang="en-GB" dirty="0"/>
        </a:p>
      </dgm:t>
    </dgm:pt>
    <dgm:pt modelId="{1EE4CB3E-5056-F647-86F8-A890CCD65CA8}" type="parTrans" cxnId="{03F64A69-9EAC-1C4B-A350-75E156EE3796}">
      <dgm:prSet/>
      <dgm:spPr/>
      <dgm:t>
        <a:bodyPr/>
        <a:lstStyle/>
        <a:p>
          <a:endParaRPr lang="en-GB"/>
        </a:p>
      </dgm:t>
    </dgm:pt>
    <dgm:pt modelId="{44386F7D-4C05-1A41-88F0-8AE92687E6EC}" type="sibTrans" cxnId="{03F64A69-9EAC-1C4B-A350-75E156EE3796}">
      <dgm:prSet/>
      <dgm:spPr/>
      <dgm:t>
        <a:bodyPr/>
        <a:lstStyle/>
        <a:p>
          <a:endParaRPr lang="en-GB"/>
        </a:p>
      </dgm:t>
    </dgm:pt>
    <dgm:pt modelId="{50599F6F-5F75-CD44-BA1E-E5C40660782C}" type="pres">
      <dgm:prSet presAssocID="{1E6C6012-11C6-4647-84D7-2EA66544A90B}" presName="diagram" presStyleCnt="0">
        <dgm:presLayoutVars>
          <dgm:dir/>
          <dgm:resizeHandles val="exact"/>
        </dgm:presLayoutVars>
      </dgm:prSet>
      <dgm:spPr/>
    </dgm:pt>
    <dgm:pt modelId="{F26B0EEC-531C-D84A-AC93-B1EC33E4ADD4}" type="pres">
      <dgm:prSet presAssocID="{1E1D5FD4-DAF8-4F4C-97F5-08782C85FE77}" presName="node" presStyleLbl="node1" presStyleIdx="0" presStyleCnt="6">
        <dgm:presLayoutVars>
          <dgm:bulletEnabled val="1"/>
        </dgm:presLayoutVars>
      </dgm:prSet>
      <dgm:spPr/>
    </dgm:pt>
    <dgm:pt modelId="{F52F3394-4D0C-9644-A119-6B514C788253}" type="pres">
      <dgm:prSet presAssocID="{BCFAC1DE-B7DD-0947-A3DD-834A36907E2F}" presName="sibTrans" presStyleCnt="0"/>
      <dgm:spPr/>
    </dgm:pt>
    <dgm:pt modelId="{DABA8CCD-DA17-B045-8A34-242132F2A3E8}" type="pres">
      <dgm:prSet presAssocID="{00910A2C-C356-7944-8AE7-9C4073992EDF}" presName="node" presStyleLbl="node1" presStyleIdx="1" presStyleCnt="6">
        <dgm:presLayoutVars>
          <dgm:bulletEnabled val="1"/>
        </dgm:presLayoutVars>
      </dgm:prSet>
      <dgm:spPr/>
    </dgm:pt>
    <dgm:pt modelId="{DBAB8046-A713-BD49-972E-F6C157155C1D}" type="pres">
      <dgm:prSet presAssocID="{44386F7D-4C05-1A41-88F0-8AE92687E6EC}" presName="sibTrans" presStyleCnt="0"/>
      <dgm:spPr/>
    </dgm:pt>
    <dgm:pt modelId="{981E3A6F-C610-004C-92F5-6EAD84047C8A}" type="pres">
      <dgm:prSet presAssocID="{F0CF279E-E0B6-644B-B512-CF2760735AE6}" presName="node" presStyleLbl="node1" presStyleIdx="2" presStyleCnt="6">
        <dgm:presLayoutVars>
          <dgm:bulletEnabled val="1"/>
        </dgm:presLayoutVars>
      </dgm:prSet>
      <dgm:spPr/>
    </dgm:pt>
    <dgm:pt modelId="{17038974-E3C3-8C4E-898F-D74EAA07197C}" type="pres">
      <dgm:prSet presAssocID="{57D1BB2A-27CD-9741-ADBE-249AD2B316CE}" presName="sibTrans" presStyleCnt="0"/>
      <dgm:spPr/>
    </dgm:pt>
    <dgm:pt modelId="{36E35A60-65A8-A24A-A15B-5CD9A669CAC4}" type="pres">
      <dgm:prSet presAssocID="{946C9496-B81B-0C46-BAC1-D4639C338CB9}" presName="node" presStyleLbl="node1" presStyleIdx="3" presStyleCnt="6">
        <dgm:presLayoutVars>
          <dgm:bulletEnabled val="1"/>
        </dgm:presLayoutVars>
      </dgm:prSet>
      <dgm:spPr/>
    </dgm:pt>
    <dgm:pt modelId="{674166C3-AFFC-984C-A1B4-BA5510F72C2B}" type="pres">
      <dgm:prSet presAssocID="{13327CA3-982C-B94B-B3C0-B84CC5995075}" presName="sibTrans" presStyleCnt="0"/>
      <dgm:spPr/>
    </dgm:pt>
    <dgm:pt modelId="{C5C86177-490A-9548-A299-2E4BCBF120DB}" type="pres">
      <dgm:prSet presAssocID="{A78AED4D-607A-BE4C-B58C-F1AAA3CDCC8B}" presName="node" presStyleLbl="node1" presStyleIdx="4" presStyleCnt="6">
        <dgm:presLayoutVars>
          <dgm:bulletEnabled val="1"/>
        </dgm:presLayoutVars>
      </dgm:prSet>
      <dgm:spPr/>
    </dgm:pt>
    <dgm:pt modelId="{1FA6A98D-6081-854C-BE08-AA680402EDC4}" type="pres">
      <dgm:prSet presAssocID="{AB62F68E-3494-8048-8C62-1F8449E58F39}" presName="sibTrans" presStyleCnt="0"/>
      <dgm:spPr/>
    </dgm:pt>
    <dgm:pt modelId="{B38EA6F5-DFCD-B84C-A37F-162AE2251C54}" type="pres">
      <dgm:prSet presAssocID="{1A91EEFC-41EE-4446-8D2C-8F5857214525}" presName="node" presStyleLbl="node1" presStyleIdx="5" presStyleCnt="6">
        <dgm:presLayoutVars>
          <dgm:bulletEnabled val="1"/>
        </dgm:presLayoutVars>
      </dgm:prSet>
      <dgm:spPr/>
    </dgm:pt>
  </dgm:ptLst>
  <dgm:cxnLst>
    <dgm:cxn modelId="{D1C8EC0B-0F14-8247-8A5F-076BE5F19AB1}" srcId="{1E6C6012-11C6-4647-84D7-2EA66544A90B}" destId="{1A91EEFC-41EE-4446-8D2C-8F5857214525}" srcOrd="5" destOrd="0" parTransId="{B1FD119E-2C33-2447-941E-8124D6C4A885}" sibTransId="{AD85194A-2944-A54C-87F2-2CE26B93EF8D}"/>
    <dgm:cxn modelId="{B6097346-678E-4E48-B060-29482BFC4D33}" type="presOf" srcId="{00910A2C-C356-7944-8AE7-9C4073992EDF}" destId="{DABA8CCD-DA17-B045-8A34-242132F2A3E8}" srcOrd="0" destOrd="0" presId="urn:microsoft.com/office/officeart/2005/8/layout/default"/>
    <dgm:cxn modelId="{EB36A748-5618-BA4D-9411-2876E3C02C34}" type="presOf" srcId="{1A91EEFC-41EE-4446-8D2C-8F5857214525}" destId="{B38EA6F5-DFCD-B84C-A37F-162AE2251C54}" srcOrd="0" destOrd="0" presId="urn:microsoft.com/office/officeart/2005/8/layout/default"/>
    <dgm:cxn modelId="{238FEB68-20D3-0B4E-85B9-455DC5C4FC32}" srcId="{1E6C6012-11C6-4647-84D7-2EA66544A90B}" destId="{F0CF279E-E0B6-644B-B512-CF2760735AE6}" srcOrd="2" destOrd="0" parTransId="{982207EC-BCA9-2D41-8FA8-BBF361548F03}" sibTransId="{57D1BB2A-27CD-9741-ADBE-249AD2B316CE}"/>
    <dgm:cxn modelId="{03F64A69-9EAC-1C4B-A350-75E156EE3796}" srcId="{1E6C6012-11C6-4647-84D7-2EA66544A90B}" destId="{00910A2C-C356-7944-8AE7-9C4073992EDF}" srcOrd="1" destOrd="0" parTransId="{1EE4CB3E-5056-F647-86F8-A890CCD65CA8}" sibTransId="{44386F7D-4C05-1A41-88F0-8AE92687E6EC}"/>
    <dgm:cxn modelId="{D9394199-0ED5-294D-BAA5-C787D2146C30}" type="presOf" srcId="{1E6C6012-11C6-4647-84D7-2EA66544A90B}" destId="{50599F6F-5F75-CD44-BA1E-E5C40660782C}" srcOrd="0" destOrd="0" presId="urn:microsoft.com/office/officeart/2005/8/layout/default"/>
    <dgm:cxn modelId="{15B88DAF-1D14-9345-8415-DE0CB09E9158}" type="presOf" srcId="{1E1D5FD4-DAF8-4F4C-97F5-08782C85FE77}" destId="{F26B0EEC-531C-D84A-AC93-B1EC33E4ADD4}" srcOrd="0" destOrd="0" presId="urn:microsoft.com/office/officeart/2005/8/layout/default"/>
    <dgm:cxn modelId="{2020AAB8-E9C6-094D-87C1-068C4B656B61}" srcId="{1E6C6012-11C6-4647-84D7-2EA66544A90B}" destId="{946C9496-B81B-0C46-BAC1-D4639C338CB9}" srcOrd="3" destOrd="0" parTransId="{982078F2-8C6E-1348-8623-46590A57E5BF}" sibTransId="{13327CA3-982C-B94B-B3C0-B84CC5995075}"/>
    <dgm:cxn modelId="{988C81C0-60C0-4247-8DFA-5697201D9EA1}" type="presOf" srcId="{F0CF279E-E0B6-644B-B512-CF2760735AE6}" destId="{981E3A6F-C610-004C-92F5-6EAD84047C8A}" srcOrd="0" destOrd="0" presId="urn:microsoft.com/office/officeart/2005/8/layout/default"/>
    <dgm:cxn modelId="{0CC8B4C7-89C8-DF44-BE93-E60CEFBB5587}" type="presOf" srcId="{946C9496-B81B-0C46-BAC1-D4639C338CB9}" destId="{36E35A60-65A8-A24A-A15B-5CD9A669CAC4}" srcOrd="0" destOrd="0" presId="urn:microsoft.com/office/officeart/2005/8/layout/default"/>
    <dgm:cxn modelId="{363426CE-ACF6-CF4E-A63F-4E038FD4B292}" type="presOf" srcId="{A78AED4D-607A-BE4C-B58C-F1AAA3CDCC8B}" destId="{C5C86177-490A-9548-A299-2E4BCBF120DB}" srcOrd="0" destOrd="0" presId="urn:microsoft.com/office/officeart/2005/8/layout/default"/>
    <dgm:cxn modelId="{524461E2-578B-8C49-A733-691D6410C3F8}" srcId="{1E6C6012-11C6-4647-84D7-2EA66544A90B}" destId="{A78AED4D-607A-BE4C-B58C-F1AAA3CDCC8B}" srcOrd="4" destOrd="0" parTransId="{D8BD5F54-3A11-4C48-9277-5D85694AACDE}" sibTransId="{AB62F68E-3494-8048-8C62-1F8449E58F39}"/>
    <dgm:cxn modelId="{3B9468FC-206D-544B-9CE0-39B5FA24914E}" srcId="{1E6C6012-11C6-4647-84D7-2EA66544A90B}" destId="{1E1D5FD4-DAF8-4F4C-97F5-08782C85FE77}" srcOrd="0" destOrd="0" parTransId="{764FDF16-1EA7-B54C-A035-F452B14F0B4E}" sibTransId="{BCFAC1DE-B7DD-0947-A3DD-834A36907E2F}"/>
    <dgm:cxn modelId="{82E909DD-5DF2-CE4C-B2D8-B9453C75350E}" type="presParOf" srcId="{50599F6F-5F75-CD44-BA1E-E5C40660782C}" destId="{F26B0EEC-531C-D84A-AC93-B1EC33E4ADD4}" srcOrd="0" destOrd="0" presId="urn:microsoft.com/office/officeart/2005/8/layout/default"/>
    <dgm:cxn modelId="{7B051F95-2D5F-274A-AAE2-52CAA44C548A}" type="presParOf" srcId="{50599F6F-5F75-CD44-BA1E-E5C40660782C}" destId="{F52F3394-4D0C-9644-A119-6B514C788253}" srcOrd="1" destOrd="0" presId="urn:microsoft.com/office/officeart/2005/8/layout/default"/>
    <dgm:cxn modelId="{8E593A10-67F2-5344-8CFC-8A8049B0B3F3}" type="presParOf" srcId="{50599F6F-5F75-CD44-BA1E-E5C40660782C}" destId="{DABA8CCD-DA17-B045-8A34-242132F2A3E8}" srcOrd="2" destOrd="0" presId="urn:microsoft.com/office/officeart/2005/8/layout/default"/>
    <dgm:cxn modelId="{C56CCE93-8337-2F46-8E52-F9D36B5930D6}" type="presParOf" srcId="{50599F6F-5F75-CD44-BA1E-E5C40660782C}" destId="{DBAB8046-A713-BD49-972E-F6C157155C1D}" srcOrd="3" destOrd="0" presId="urn:microsoft.com/office/officeart/2005/8/layout/default"/>
    <dgm:cxn modelId="{5AB45245-0E72-3E42-8083-594674F6A3D7}" type="presParOf" srcId="{50599F6F-5F75-CD44-BA1E-E5C40660782C}" destId="{981E3A6F-C610-004C-92F5-6EAD84047C8A}" srcOrd="4" destOrd="0" presId="urn:microsoft.com/office/officeart/2005/8/layout/default"/>
    <dgm:cxn modelId="{4CE7AD43-3C22-2A4C-8F0F-E55F9A2D1974}" type="presParOf" srcId="{50599F6F-5F75-CD44-BA1E-E5C40660782C}" destId="{17038974-E3C3-8C4E-898F-D74EAA07197C}" srcOrd="5" destOrd="0" presId="urn:microsoft.com/office/officeart/2005/8/layout/default"/>
    <dgm:cxn modelId="{F4A70D79-B91C-0449-A75A-CEFF48A79500}" type="presParOf" srcId="{50599F6F-5F75-CD44-BA1E-E5C40660782C}" destId="{36E35A60-65A8-A24A-A15B-5CD9A669CAC4}" srcOrd="6" destOrd="0" presId="urn:microsoft.com/office/officeart/2005/8/layout/default"/>
    <dgm:cxn modelId="{1772C82A-A5F8-4741-BF45-462C28D056AB}" type="presParOf" srcId="{50599F6F-5F75-CD44-BA1E-E5C40660782C}" destId="{674166C3-AFFC-984C-A1B4-BA5510F72C2B}" srcOrd="7" destOrd="0" presId="urn:microsoft.com/office/officeart/2005/8/layout/default"/>
    <dgm:cxn modelId="{A8E287D8-49D9-214F-AA7C-36BABB8C0238}" type="presParOf" srcId="{50599F6F-5F75-CD44-BA1E-E5C40660782C}" destId="{C5C86177-490A-9548-A299-2E4BCBF120DB}" srcOrd="8" destOrd="0" presId="urn:microsoft.com/office/officeart/2005/8/layout/default"/>
    <dgm:cxn modelId="{777AC53E-57AB-A442-A2E4-6D8DE1546286}" type="presParOf" srcId="{50599F6F-5F75-CD44-BA1E-E5C40660782C}" destId="{1FA6A98D-6081-854C-BE08-AA680402EDC4}" srcOrd="9" destOrd="0" presId="urn:microsoft.com/office/officeart/2005/8/layout/default"/>
    <dgm:cxn modelId="{F59167AF-6DDA-E74D-99D9-5BD4440C5B98}" type="presParOf" srcId="{50599F6F-5F75-CD44-BA1E-E5C40660782C}" destId="{B38EA6F5-DFCD-B84C-A37F-162AE2251C54}"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365169-30BE-8B48-8C8C-A030CB5371E4}">
      <dsp:nvSpPr>
        <dsp:cNvPr id="0" name=""/>
        <dsp:cNvSpPr/>
      </dsp:nvSpPr>
      <dsp:spPr>
        <a:xfrm>
          <a:off x="0" y="24483"/>
          <a:ext cx="11401206" cy="10857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dirty="0"/>
            <a:t>The mediator has a responsibility to behave impartially at all times and to guarantee that this impartiality is never jeopardised by a conflict of interest, whether it is current or potentially can become. </a:t>
          </a:r>
          <a:endParaRPr lang="en-GB" sz="1800" kern="1200" dirty="0"/>
        </a:p>
      </dsp:txBody>
      <dsp:txXfrm>
        <a:off x="53002" y="77485"/>
        <a:ext cx="11295202" cy="979756"/>
      </dsp:txXfrm>
    </dsp:sp>
    <dsp:sp modelId="{B17AD881-E18C-0245-99FC-42AC98C07B8B}">
      <dsp:nvSpPr>
        <dsp:cNvPr id="0" name=""/>
        <dsp:cNvSpPr/>
      </dsp:nvSpPr>
      <dsp:spPr>
        <a:xfrm>
          <a:off x="0" y="1277283"/>
          <a:ext cx="11401206" cy="1085760"/>
        </a:xfrm>
        <a:prstGeom prst="round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a:t>The mediators must not have any personal interest in  th</a:t>
          </a:r>
          <a:r>
            <a:rPr lang="en-GB" sz="1800" kern="1200"/>
            <a:t>e outcome of mediation.</a:t>
          </a:r>
        </a:p>
      </dsp:txBody>
      <dsp:txXfrm>
        <a:off x="53002" y="1330285"/>
        <a:ext cx="11295202" cy="979756"/>
      </dsp:txXfrm>
    </dsp:sp>
    <dsp:sp modelId="{3F33196C-003F-644C-A47E-30857B4449AF}">
      <dsp:nvSpPr>
        <dsp:cNvPr id="0" name=""/>
        <dsp:cNvSpPr/>
      </dsp:nvSpPr>
      <dsp:spPr>
        <a:xfrm>
          <a:off x="0" y="2530082"/>
          <a:ext cx="11401206" cy="1085760"/>
        </a:xfrm>
        <a:prstGeom prst="round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dirty="0"/>
            <a:t>Mediators are not permitted to mediate any disputes in which they have learned information that might put them in a conflict of interest </a:t>
          </a:r>
          <a:r>
            <a:rPr lang="en-GB" sz="1800" kern="1200" dirty="0"/>
            <a:t>professionally or privately. </a:t>
          </a:r>
        </a:p>
      </dsp:txBody>
      <dsp:txXfrm>
        <a:off x="53002" y="2583084"/>
        <a:ext cx="11295202" cy="9797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365169-30BE-8B48-8C8C-A030CB5371E4}">
      <dsp:nvSpPr>
        <dsp:cNvPr id="0" name=""/>
        <dsp:cNvSpPr/>
      </dsp:nvSpPr>
      <dsp:spPr>
        <a:xfrm>
          <a:off x="0" y="24483"/>
          <a:ext cx="11401206" cy="10857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dirty="0"/>
            <a:t>The mediation process must always be conducted by mediators in a fair and unbiased manner, while maintaining their objectivity towards the participants. </a:t>
          </a:r>
          <a:endParaRPr lang="en-GB" sz="1800" kern="1200" dirty="0"/>
        </a:p>
      </dsp:txBody>
      <dsp:txXfrm>
        <a:off x="53002" y="77485"/>
        <a:ext cx="11295202" cy="979756"/>
      </dsp:txXfrm>
    </dsp:sp>
    <dsp:sp modelId="{6321EF1C-3D74-6D4F-933D-527F17B4C06B}">
      <dsp:nvSpPr>
        <dsp:cNvPr id="0" name=""/>
        <dsp:cNvSpPr/>
      </dsp:nvSpPr>
      <dsp:spPr>
        <a:xfrm>
          <a:off x="0" y="1277283"/>
          <a:ext cx="11401206" cy="1085760"/>
        </a:xfrm>
        <a:prstGeom prst="round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dirty="0"/>
            <a:t>Any participant's manipulative, threatening, or intimidating behaviour must be avoided by mediators. Any power disparity between the participants must be addressed as much as feasible throughout the conduct of the procedure. </a:t>
          </a:r>
          <a:endParaRPr lang="en-GB" sz="1800" kern="1200" dirty="0"/>
        </a:p>
      </dsp:txBody>
      <dsp:txXfrm>
        <a:off x="53002" y="1330285"/>
        <a:ext cx="11295202" cy="979756"/>
      </dsp:txXfrm>
    </dsp:sp>
    <dsp:sp modelId="{9A7DAF24-EC8F-9042-90D0-8E849B7AAA1C}">
      <dsp:nvSpPr>
        <dsp:cNvPr id="0" name=""/>
        <dsp:cNvSpPr/>
      </dsp:nvSpPr>
      <dsp:spPr>
        <a:xfrm>
          <a:off x="0" y="2530082"/>
          <a:ext cx="11401206" cy="1085760"/>
        </a:xfrm>
        <a:prstGeom prst="round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dirty="0"/>
            <a:t>The mediators must take reasonable action to try to avoid this, including ending the mediation if required, if such behaviour or any other imbalance looks likely to make the mediation unfair or ineffective.</a:t>
          </a:r>
          <a:endParaRPr lang="en-GB" sz="1800" kern="1200" dirty="0"/>
        </a:p>
      </dsp:txBody>
      <dsp:txXfrm>
        <a:off x="53002" y="2583084"/>
        <a:ext cx="11295202" cy="9797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10A017-5B4D-084C-B76B-244DCCD9AE4D}">
      <dsp:nvSpPr>
        <dsp:cNvPr id="0" name=""/>
        <dsp:cNvSpPr/>
      </dsp:nvSpPr>
      <dsp:spPr>
        <a:xfrm>
          <a:off x="134291" y="612"/>
          <a:ext cx="4332795" cy="2751325"/>
        </a:xfrm>
        <a:prstGeom prst="roundRect">
          <a:avLst>
            <a:gd name="adj" fmla="val 1000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0ECC38-CE87-8540-B090-A53B6BEA9498}">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0" i="0" kern="1200"/>
            <a:t>Participation in mediation is voluntary at all times and participants and the mediator are always free to withdraw.  </a:t>
          </a:r>
          <a:endParaRPr lang="en-GB" sz="2400" kern="1200"/>
        </a:p>
      </dsp:txBody>
      <dsp:txXfrm>
        <a:off x="696297" y="538547"/>
        <a:ext cx="4171627" cy="2590157"/>
      </dsp:txXfrm>
    </dsp:sp>
    <dsp:sp modelId="{F9F586FE-F324-B447-B17F-C01C021E3AA0}">
      <dsp:nvSpPr>
        <dsp:cNvPr id="0" name=""/>
        <dsp:cNvSpPr/>
      </dsp:nvSpPr>
      <dsp:spPr>
        <a:xfrm>
          <a:off x="5429930" y="612"/>
          <a:ext cx="4332795" cy="2751325"/>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284600-1378-6247-A8E4-CD7BE43D3AC1}">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0" i="0" kern="1200"/>
            <a:t>Where mediators consider that a participant is unable or unwilling to take part in the process freely and fully, they must raise the issue and possibly suspend or terminate the mediation.</a:t>
          </a:r>
          <a:endParaRPr lang="en-GB" sz="2400" kern="1200"/>
        </a:p>
      </dsp:txBody>
      <dsp:txXfrm>
        <a:off x="5991936" y="538547"/>
        <a:ext cx="4171627" cy="25901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ED1858-872F-0549-9DD2-D699B0F61D5D}">
      <dsp:nvSpPr>
        <dsp:cNvPr id="0" name=""/>
        <dsp:cNvSpPr/>
      </dsp:nvSpPr>
      <dsp:spPr>
        <a:xfrm>
          <a:off x="1261713" y="52"/>
          <a:ext cx="2644662" cy="158679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At all times, mediators must maintain objectivity towards the mediation's result. </a:t>
          </a:r>
          <a:endParaRPr lang="en-GB" sz="1500" kern="1200"/>
        </a:p>
      </dsp:txBody>
      <dsp:txXfrm>
        <a:off x="1261713" y="52"/>
        <a:ext cx="2644662" cy="1586797"/>
      </dsp:txXfrm>
    </dsp:sp>
    <dsp:sp modelId="{4C678DED-FC61-6B42-A649-3E0B6B50F67A}">
      <dsp:nvSpPr>
        <dsp:cNvPr id="0" name=""/>
        <dsp:cNvSpPr/>
      </dsp:nvSpPr>
      <dsp:spPr>
        <a:xfrm>
          <a:off x="4170842" y="52"/>
          <a:ext cx="2644662" cy="1586797"/>
        </a:xfrm>
        <a:prstGeom prst="rect">
          <a:avLst/>
        </a:prstGeom>
        <a:solidFill>
          <a:schemeClr val="accent4">
            <a:hueOff val="548478"/>
            <a:satOff val="2377"/>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M</a:t>
          </a:r>
          <a:r>
            <a:rPr lang="en-GB" sz="1500" b="0" i="0" kern="1200"/>
            <a:t>ediators must avoid trying to force or persuade parties to adopt their chosen resolution. </a:t>
          </a:r>
          <a:endParaRPr lang="en-GB" sz="1500" kern="1200"/>
        </a:p>
      </dsp:txBody>
      <dsp:txXfrm>
        <a:off x="4170842" y="52"/>
        <a:ext cx="2644662" cy="1586797"/>
      </dsp:txXfrm>
    </dsp:sp>
    <dsp:sp modelId="{C33C0F2F-00AA-7B48-9110-13A6C7278FA8}">
      <dsp:nvSpPr>
        <dsp:cNvPr id="0" name=""/>
        <dsp:cNvSpPr/>
      </dsp:nvSpPr>
      <dsp:spPr>
        <a:xfrm>
          <a:off x="7079971" y="52"/>
          <a:ext cx="2644662" cy="1586797"/>
        </a:xfrm>
        <a:prstGeom prst="rect">
          <a:avLst/>
        </a:prstGeom>
        <a:solidFill>
          <a:schemeClr val="accent4">
            <a:hueOff val="1096956"/>
            <a:satOff val="4755"/>
            <a:lumOff val="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If the participants agree, they may, however, let them know the resolutions.</a:t>
          </a:r>
          <a:endParaRPr lang="en-GB" sz="1500" kern="1200"/>
        </a:p>
      </dsp:txBody>
      <dsp:txXfrm>
        <a:off x="7079971" y="52"/>
        <a:ext cx="2644662" cy="1586797"/>
      </dsp:txXfrm>
    </dsp:sp>
    <dsp:sp modelId="{A527AAB3-54D4-E04A-BF13-91521BCF209E}">
      <dsp:nvSpPr>
        <dsp:cNvPr id="0" name=""/>
        <dsp:cNvSpPr/>
      </dsp:nvSpPr>
      <dsp:spPr>
        <a:xfrm>
          <a:off x="4170842" y="1851316"/>
          <a:ext cx="2644662" cy="1586797"/>
        </a:xfrm>
        <a:prstGeom prst="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dirty="0"/>
            <a:t>They may provide participants with information about potential actions, their legal or other repercussions, and help them investigate these, but they must be clear that they are not providing advise.</a:t>
          </a:r>
          <a:endParaRPr lang="en-GB" sz="1500" kern="1200" dirty="0"/>
        </a:p>
      </dsp:txBody>
      <dsp:txXfrm>
        <a:off x="4170842" y="1851316"/>
        <a:ext cx="2644662" cy="15867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5753E-ACA4-6848-8101-E4EDDAF7718D}">
      <dsp:nvSpPr>
        <dsp:cNvPr id="0" name=""/>
        <dsp:cNvSpPr/>
      </dsp:nvSpPr>
      <dsp:spPr>
        <a:xfrm>
          <a:off x="0" y="243637"/>
          <a:ext cx="9942716" cy="95099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a:t>Without each participant's express permission, mediators are not permitted to speak about the mediation or interact with any participant's legal representation. </a:t>
          </a:r>
          <a:endParaRPr lang="en-GB" sz="1700" kern="1200"/>
        </a:p>
      </dsp:txBody>
      <dsp:txXfrm>
        <a:off x="46424" y="290061"/>
        <a:ext cx="9849868" cy="858142"/>
      </dsp:txXfrm>
    </dsp:sp>
    <dsp:sp modelId="{8B6345E2-EB22-134D-9C66-92D06F6E2D92}">
      <dsp:nvSpPr>
        <dsp:cNvPr id="0" name=""/>
        <dsp:cNvSpPr/>
      </dsp:nvSpPr>
      <dsp:spPr>
        <a:xfrm>
          <a:off x="0" y="1243587"/>
          <a:ext cx="9942716" cy="950990"/>
        </a:xfrm>
        <a:prstGeom prst="round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a:t>The appropriate Social Services department must be informed whenever it seems necessary for a specific allegation that a child has experienced significant harm to be thoroughly investigated or whenever mediators have reason to believe that a child is currently experiencing or is likely to experience significant harm. </a:t>
          </a:r>
          <a:endParaRPr lang="en-GB" sz="1700" kern="1200"/>
        </a:p>
      </dsp:txBody>
      <dsp:txXfrm>
        <a:off x="46424" y="1290011"/>
        <a:ext cx="9849868" cy="858142"/>
      </dsp:txXfrm>
    </dsp:sp>
    <dsp:sp modelId="{58A6D9D4-52A3-5843-880A-0842F59B8FDE}">
      <dsp:nvSpPr>
        <dsp:cNvPr id="0" name=""/>
        <dsp:cNvSpPr/>
      </dsp:nvSpPr>
      <dsp:spPr>
        <a:xfrm>
          <a:off x="0" y="2243538"/>
          <a:ext cx="9942716" cy="950990"/>
        </a:xfrm>
        <a:prstGeom prst="round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0" i="0" kern="1200"/>
            <a:t>If mediators believe that other public policy factors, such as an adult who has suffered or is likely to suffer considerable harm, predominate, they may contact the relevant authorities.</a:t>
          </a:r>
          <a:endParaRPr lang="en-GB" sz="1700" kern="1200"/>
        </a:p>
      </dsp:txBody>
      <dsp:txXfrm>
        <a:off x="46424" y="2289962"/>
        <a:ext cx="9849868" cy="8581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226A5C-0059-C946-9E05-CC84758593C8}">
      <dsp:nvSpPr>
        <dsp:cNvPr id="0" name=""/>
        <dsp:cNvSpPr/>
      </dsp:nvSpPr>
      <dsp:spPr>
        <a:xfrm>
          <a:off x="0" y="739332"/>
          <a:ext cx="3265836" cy="19595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The welfare of any family children must always be a priority for mediators. Participants should be urged to pay attention to both their own needs and interests as well as the needs and interests of the children. </a:t>
          </a:r>
          <a:endParaRPr lang="en-GB" sz="1600" kern="1200" dirty="0"/>
        </a:p>
      </dsp:txBody>
      <dsp:txXfrm>
        <a:off x="0" y="739332"/>
        <a:ext cx="3265836" cy="1959501"/>
      </dsp:txXfrm>
    </dsp:sp>
    <dsp:sp modelId="{E3482072-B56B-794A-88BB-76DF080D0945}">
      <dsp:nvSpPr>
        <dsp:cNvPr id="0" name=""/>
        <dsp:cNvSpPr/>
      </dsp:nvSpPr>
      <dsp:spPr>
        <a:xfrm>
          <a:off x="3592420" y="739332"/>
          <a:ext cx="3265836" cy="1959501"/>
        </a:xfrm>
        <a:prstGeom prst="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a:t>Participants can </a:t>
          </a:r>
          <a:r>
            <a:rPr lang="en-GB" sz="1600" kern="1200"/>
            <a:t>be </a:t>
          </a:r>
          <a:r>
            <a:rPr lang="en-GB" sz="1600" b="0" i="0" kern="1200"/>
            <a:t>encouraged by mediators to take the children's desires and feelings into account. If it is suitable, they may talk with them about whether and how much it is okay to consult the children directly to get their thoughts and feelings. </a:t>
          </a:r>
          <a:endParaRPr lang="en-GB" sz="1600" kern="1200"/>
        </a:p>
      </dsp:txBody>
      <dsp:txXfrm>
        <a:off x="3592420" y="739332"/>
        <a:ext cx="3265836" cy="1959501"/>
      </dsp:txXfrm>
    </dsp:sp>
    <dsp:sp modelId="{8C1B49F0-91C5-A34F-9CBD-131E189692E3}">
      <dsp:nvSpPr>
        <dsp:cNvPr id="0" name=""/>
        <dsp:cNvSpPr/>
      </dsp:nvSpPr>
      <dsp:spPr>
        <a:xfrm>
          <a:off x="7184840" y="739332"/>
          <a:ext cx="3265836" cy="1959501"/>
        </a:xfrm>
        <a:prstGeom prst="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a:t>Children's consent must first be acquired when mediators and both parties agree that it is acceptable to consult any children directly. Such mediators are required to offer suitable spaces for direct consultation.</a:t>
          </a:r>
          <a:endParaRPr lang="en-GB" sz="1600" kern="1200"/>
        </a:p>
      </dsp:txBody>
      <dsp:txXfrm>
        <a:off x="7184840" y="739332"/>
        <a:ext cx="3265836" cy="19595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2BAF57-B184-6147-BB12-A6A0DA4B9EF9}">
      <dsp:nvSpPr>
        <dsp:cNvPr id="0" name=""/>
        <dsp:cNvSpPr/>
      </dsp:nvSpPr>
      <dsp:spPr>
        <a:xfrm>
          <a:off x="0" y="733245"/>
          <a:ext cx="3286124" cy="197167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a:t>When a  mediator meets directly with a child, they are required to respect any disclosure the child may make to them by maintaining their confidentiality. Before the participants consent to the direct consultation, this needs to be conveyed to them. </a:t>
          </a:r>
          <a:endParaRPr lang="en-GB" sz="1600" kern="1200"/>
        </a:p>
      </dsp:txBody>
      <dsp:txXfrm>
        <a:off x="0" y="733245"/>
        <a:ext cx="3286124" cy="1971674"/>
      </dsp:txXfrm>
    </dsp:sp>
    <dsp:sp modelId="{ACF4DCB4-0B7D-D94A-851B-AFFB522397A0}">
      <dsp:nvSpPr>
        <dsp:cNvPr id="0" name=""/>
        <dsp:cNvSpPr/>
      </dsp:nvSpPr>
      <dsp:spPr>
        <a:xfrm>
          <a:off x="3614737" y="733245"/>
          <a:ext cx="3286124" cy="1971674"/>
        </a:xfrm>
        <a:prstGeom prst="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If the </a:t>
          </a:r>
          <a:r>
            <a:rPr lang="en-GB" sz="1600" b="0" i="0" kern="1200" dirty="0"/>
            <a:t>mediator has reason to believe that any child is experiencing or at risk of experiencing severe harm, they are required to contact the appropriate authorities for assistance. </a:t>
          </a:r>
          <a:endParaRPr lang="en-GB" sz="1600" kern="1200" dirty="0"/>
        </a:p>
      </dsp:txBody>
      <dsp:txXfrm>
        <a:off x="3614737" y="733245"/>
        <a:ext cx="3286124" cy="1971674"/>
      </dsp:txXfrm>
    </dsp:sp>
    <dsp:sp modelId="{070C694D-E614-A84E-BCE3-710984B6E991}">
      <dsp:nvSpPr>
        <dsp:cNvPr id="0" name=""/>
        <dsp:cNvSpPr/>
      </dsp:nvSpPr>
      <dsp:spPr>
        <a:xfrm>
          <a:off x="7229474" y="733245"/>
          <a:ext cx="3286124" cy="1971674"/>
        </a:xfrm>
        <a:prstGeom prst="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Mediators may withdraw from mediation if they believe that the participants </a:t>
          </a:r>
          <a:r>
            <a:rPr lang="en-GB" sz="1600" kern="1200" dirty="0"/>
            <a:t>are acting or </a:t>
          </a:r>
          <a:r>
            <a:rPr lang="en-GB" sz="1600" b="0" i="0" kern="1200" dirty="0"/>
            <a:t>plan to act in a way that would gravely jeopardise the welfare of any family member or child. </a:t>
          </a:r>
          <a:endParaRPr lang="en-GB" sz="1600" kern="1200" dirty="0"/>
        </a:p>
      </dsp:txBody>
      <dsp:txXfrm>
        <a:off x="7229474" y="733245"/>
        <a:ext cx="3286124" cy="19716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F47F7-B068-B646-89B5-005A5F729F00}">
      <dsp:nvSpPr>
        <dsp:cNvPr id="0" name=""/>
        <dsp:cNvSpPr/>
      </dsp:nvSpPr>
      <dsp:spPr>
        <a:xfrm>
          <a:off x="0" y="37157"/>
          <a:ext cx="10907487" cy="5990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dirty="0"/>
            <a:t>The possibility of participant power imbalances must be recognised by mediators. </a:t>
          </a:r>
          <a:endParaRPr lang="en-GB" sz="1400" kern="1200" dirty="0"/>
        </a:p>
      </dsp:txBody>
      <dsp:txXfrm>
        <a:off x="29243" y="66400"/>
        <a:ext cx="10849001" cy="540554"/>
      </dsp:txXfrm>
    </dsp:sp>
    <dsp:sp modelId="{C446F361-E50B-A744-AD77-6ABF4A983B46}">
      <dsp:nvSpPr>
        <dsp:cNvPr id="0" name=""/>
        <dsp:cNvSpPr/>
      </dsp:nvSpPr>
      <dsp:spPr>
        <a:xfrm>
          <a:off x="0" y="728357"/>
          <a:ext cx="10907487" cy="599040"/>
        </a:xfrm>
        <a:prstGeom prst="roundRect">
          <a:avLst/>
        </a:prstGeom>
        <a:solidFill>
          <a:schemeClr val="accent4">
            <a:hueOff val="411359"/>
            <a:satOff val="1783"/>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dirty="0"/>
            <a:t>Mediators must work to make sure that parties engage in the mediation voluntarily and without fear of injury or violence. They must conduct a screening process to ascertain whether someone is concerned about abuse and threats.</a:t>
          </a:r>
          <a:endParaRPr lang="en-GB" sz="1400" kern="1200" dirty="0"/>
        </a:p>
      </dsp:txBody>
      <dsp:txXfrm>
        <a:off x="29243" y="757600"/>
        <a:ext cx="10849001" cy="540554"/>
      </dsp:txXfrm>
    </dsp:sp>
    <dsp:sp modelId="{8A405B9D-3B5D-8B46-8391-8356846B229C}">
      <dsp:nvSpPr>
        <dsp:cNvPr id="0" name=""/>
        <dsp:cNvSpPr/>
      </dsp:nvSpPr>
      <dsp:spPr>
        <a:xfrm>
          <a:off x="0" y="1419557"/>
          <a:ext cx="10907487" cy="599040"/>
        </a:xfrm>
        <a:prstGeom prst="round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dirty="0"/>
            <a:t>When abuse is reported or suspected, mediators must ask a participant whether they want to participate in mediation and should also notify them of the support resources that are available. </a:t>
          </a:r>
          <a:endParaRPr lang="en-GB" sz="1400" kern="1200" dirty="0"/>
        </a:p>
      </dsp:txBody>
      <dsp:txXfrm>
        <a:off x="29243" y="1448800"/>
        <a:ext cx="10849001" cy="540554"/>
      </dsp:txXfrm>
    </dsp:sp>
    <dsp:sp modelId="{6195B87C-02BC-E346-962D-0B37FAC65116}">
      <dsp:nvSpPr>
        <dsp:cNvPr id="0" name=""/>
        <dsp:cNvSpPr/>
      </dsp:nvSpPr>
      <dsp:spPr>
        <a:xfrm>
          <a:off x="0" y="2110757"/>
          <a:ext cx="10907487" cy="599040"/>
        </a:xfrm>
        <a:prstGeom prst="roundRect">
          <a:avLst/>
        </a:prstGeom>
        <a:solidFill>
          <a:schemeClr val="accent4">
            <a:hueOff val="1234076"/>
            <a:satOff val="5349"/>
            <a:lumOff val="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dirty="0"/>
            <a:t>Where mediation does take place, mediators are required to preserve the values of consent, justice, and safety throughout. Also, precautions must be made to guarantee everyone's safety during arrival and departure. </a:t>
          </a:r>
          <a:endParaRPr lang="en-GB" sz="1400" kern="1200" dirty="0"/>
        </a:p>
      </dsp:txBody>
      <dsp:txXfrm>
        <a:off x="29243" y="2140000"/>
        <a:ext cx="10849001" cy="540554"/>
      </dsp:txXfrm>
    </dsp:sp>
    <dsp:sp modelId="{75D6CA92-2DFB-5742-9C75-93A8F123A3D6}">
      <dsp:nvSpPr>
        <dsp:cNvPr id="0" name=""/>
        <dsp:cNvSpPr/>
      </dsp:nvSpPr>
      <dsp:spPr>
        <a:xfrm>
          <a:off x="0" y="2801957"/>
          <a:ext cx="10907487" cy="599040"/>
        </a:xfrm>
        <a:prstGeom prst="round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0" i="0" kern="1200" dirty="0"/>
            <a:t>Throughout the mediation, mediators must work to stop either party from engaging in manipulative, threatening, or intimidating behaviour.</a:t>
          </a:r>
          <a:br>
            <a:rPr lang="en-GB" sz="1100" kern="1200" dirty="0"/>
          </a:br>
          <a:endParaRPr lang="en-GB" sz="1100" kern="1200" dirty="0"/>
        </a:p>
      </dsp:txBody>
      <dsp:txXfrm>
        <a:off x="29243" y="2831200"/>
        <a:ext cx="10849001" cy="5405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FA315F-57BD-D143-ACC6-7A44B8D0A7E2}">
      <dsp:nvSpPr>
        <dsp:cNvPr id="0" name=""/>
        <dsp:cNvSpPr/>
      </dsp:nvSpPr>
      <dsp:spPr>
        <a:xfrm>
          <a:off x="1224" y="155459"/>
          <a:ext cx="4298574" cy="2729594"/>
        </a:xfrm>
        <a:prstGeom prst="roundRect">
          <a:avLst>
            <a:gd name="adj" fmla="val 10000"/>
          </a:avLst>
        </a:prstGeom>
        <a:solidFill>
          <a:schemeClr val="accent6">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21DDF7-FF47-2D4E-82F6-3F7591F9915E}">
      <dsp:nvSpPr>
        <dsp:cNvPr id="0" name=""/>
        <dsp:cNvSpPr/>
      </dsp:nvSpPr>
      <dsp:spPr>
        <a:xfrm>
          <a:off x="478844" y="609198"/>
          <a:ext cx="4298574" cy="2729594"/>
        </a:xfrm>
        <a:prstGeom prst="roundRect">
          <a:avLst>
            <a:gd name="adj" fmla="val 10000"/>
          </a:avLst>
        </a:prstGeom>
        <a:solidFill>
          <a:schemeClr val="lt1">
            <a:alpha val="9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The Advice is based on the collective expertise of the world's nations. Its development gained input from Member States, the UN system, regional, subregional, and other international organisations, non-governmental organisations (NGOs), women's groups, religious leaders, the academic community, mediators and mediation specialists. </a:t>
          </a:r>
        </a:p>
      </dsp:txBody>
      <dsp:txXfrm>
        <a:off x="558791" y="689145"/>
        <a:ext cx="4138680" cy="2569700"/>
      </dsp:txXfrm>
    </dsp:sp>
    <dsp:sp modelId="{3A7E0064-60E1-7447-8A5C-299F5A0B2DC1}">
      <dsp:nvSpPr>
        <dsp:cNvPr id="0" name=""/>
        <dsp:cNvSpPr/>
      </dsp:nvSpPr>
      <dsp:spPr>
        <a:xfrm>
          <a:off x="5255037" y="155459"/>
          <a:ext cx="4298574" cy="2729594"/>
        </a:xfrm>
        <a:prstGeom prst="roundRect">
          <a:avLst>
            <a:gd name="adj" fmla="val 1000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730C8A-531D-8742-A891-0383B0E2159A}">
      <dsp:nvSpPr>
        <dsp:cNvPr id="0" name=""/>
        <dsp:cNvSpPr/>
      </dsp:nvSpPr>
      <dsp:spPr>
        <a:xfrm>
          <a:off x="5732657" y="609198"/>
          <a:ext cx="4298574" cy="2729594"/>
        </a:xfrm>
        <a:prstGeom prst="roundRect">
          <a:avLst>
            <a:gd name="adj" fmla="val 10000"/>
          </a:avLst>
        </a:prstGeom>
        <a:solidFill>
          <a:schemeClr val="lt1">
            <a:alpha val="9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The fundamental principles the Guidance lists as being important to take into account in a mediation effort in order to address these issues are: preparedness, consent, impartiality, inclusivity, national ownership, international law and normative frameworks, coherence, coordination and complementarity of the mediation effort, and quality peace agreements.</a:t>
          </a:r>
        </a:p>
      </dsp:txBody>
      <dsp:txXfrm>
        <a:off x="5812604" y="689145"/>
        <a:ext cx="4138680" cy="25697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C1711-F207-DC42-9BD0-2A7E84654F84}">
      <dsp:nvSpPr>
        <dsp:cNvPr id="0" name=""/>
        <dsp:cNvSpPr/>
      </dsp:nvSpPr>
      <dsp:spPr>
        <a:xfrm>
          <a:off x="0" y="76688"/>
          <a:ext cx="9967933" cy="126820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Effective preparation is necessary for responsible and credible mediation activities. In order to be prepared, a mediator must combine their specialised expertise and abilities with a coherent team of professionals.</a:t>
          </a:r>
        </a:p>
      </dsp:txBody>
      <dsp:txXfrm>
        <a:off x="61909" y="138597"/>
        <a:ext cx="9844115" cy="1144388"/>
      </dsp:txXfrm>
    </dsp:sp>
    <dsp:sp modelId="{15622EFE-2896-4244-8E87-9977730C5DA8}">
      <dsp:nvSpPr>
        <dsp:cNvPr id="0" name=""/>
        <dsp:cNvSpPr/>
      </dsp:nvSpPr>
      <dsp:spPr>
        <a:xfrm>
          <a:off x="0" y="1396735"/>
          <a:ext cx="9967933" cy="1268206"/>
        </a:xfrm>
        <a:prstGeom prst="roundRect">
          <a:avLst/>
        </a:prstGeom>
        <a:solidFill>
          <a:schemeClr val="accent5">
            <a:hueOff val="187884"/>
            <a:satOff val="18001"/>
            <a:lumOff val="44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As a result of being prepared, the mediator is better able to direct and oversee the mediation process, aid in enhancing (as needed) the negotiating skills of the conflict parties and other stakeholders, help them come to agreements, and mobilise support (including from international actors) for implementation. </a:t>
          </a:r>
        </a:p>
      </dsp:txBody>
      <dsp:txXfrm>
        <a:off x="61909" y="1458644"/>
        <a:ext cx="9844115" cy="1144388"/>
      </dsp:txXfrm>
    </dsp:sp>
    <dsp:sp modelId="{9072AB01-9883-1F4E-A22B-22719A373AFD}">
      <dsp:nvSpPr>
        <dsp:cNvPr id="0" name=""/>
        <dsp:cNvSpPr/>
      </dsp:nvSpPr>
      <dsp:spPr>
        <a:xfrm>
          <a:off x="0" y="2716781"/>
          <a:ext cx="9967933" cy="1268206"/>
        </a:xfrm>
        <a:prstGeom prst="roundRect">
          <a:avLst/>
        </a:prstGeom>
        <a:solidFill>
          <a:schemeClr val="accent5">
            <a:hueOff val="375767"/>
            <a:satOff val="36001"/>
            <a:lumOff val="8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In order to properly manage expectations, maintain a feeling of urgency while avoiding easy fixes, and respond to opportunities and obstacles in the entire process, a mediator must be well-prepared and supported.</a:t>
          </a:r>
        </a:p>
      </dsp:txBody>
      <dsp:txXfrm>
        <a:off x="61909" y="2778690"/>
        <a:ext cx="9844115" cy="114438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59D809-7781-8C44-9512-4CA972F32DE8}">
      <dsp:nvSpPr>
        <dsp:cNvPr id="0" name=""/>
        <dsp:cNvSpPr/>
      </dsp:nvSpPr>
      <dsp:spPr>
        <a:xfrm>
          <a:off x="809283" y="0"/>
          <a:ext cx="9171881" cy="3605686"/>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7B9118-B098-C447-9677-FC7CD671B5B4}">
      <dsp:nvSpPr>
        <dsp:cNvPr id="0" name=""/>
        <dsp:cNvSpPr/>
      </dsp:nvSpPr>
      <dsp:spPr>
        <a:xfrm>
          <a:off x="2963" y="1081705"/>
          <a:ext cx="1725523" cy="144227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Choose a skilled mediator who has the necessary expertise, experience, sensitivity to cultural differences, and abilities for the particular dispute scenario. </a:t>
          </a:r>
          <a:endParaRPr lang="en-GB" sz="1100" kern="1200" dirty="0"/>
        </a:p>
      </dsp:txBody>
      <dsp:txXfrm>
        <a:off x="73369" y="1152111"/>
        <a:ext cx="1584711" cy="1301462"/>
      </dsp:txXfrm>
    </dsp:sp>
    <dsp:sp modelId="{DC318F68-1146-7741-854B-3AE37EF19E4F}">
      <dsp:nvSpPr>
        <dsp:cNvPr id="0" name=""/>
        <dsp:cNvSpPr/>
      </dsp:nvSpPr>
      <dsp:spPr>
        <a:xfrm>
          <a:off x="1814763" y="1081705"/>
          <a:ext cx="1725523" cy="1442274"/>
        </a:xfrm>
        <a:prstGeom prst="roundRect">
          <a:avLst/>
        </a:prstGeom>
        <a:solidFill>
          <a:schemeClr val="accent5">
            <a:hueOff val="75153"/>
            <a:satOff val="7200"/>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A person of integrity, the mediator should be seen as authoritative, neutral, and objective. </a:t>
          </a:r>
        </a:p>
      </dsp:txBody>
      <dsp:txXfrm>
        <a:off x="1885169" y="1152111"/>
        <a:ext cx="1584711" cy="1301462"/>
      </dsp:txXfrm>
    </dsp:sp>
    <dsp:sp modelId="{130B7D81-38F1-5B4D-8223-0ED90179FD21}">
      <dsp:nvSpPr>
        <dsp:cNvPr id="0" name=""/>
        <dsp:cNvSpPr/>
      </dsp:nvSpPr>
      <dsp:spPr>
        <a:xfrm>
          <a:off x="3626562" y="1081705"/>
          <a:ext cx="1725523" cy="1442274"/>
        </a:xfrm>
        <a:prstGeom prst="roundRect">
          <a:avLst/>
        </a:prstGeom>
        <a:solidFill>
          <a:schemeClr val="accent5">
            <a:hueOff val="150307"/>
            <a:satOff val="14400"/>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Support the mediator with a group of experts </a:t>
          </a:r>
        </a:p>
      </dsp:txBody>
      <dsp:txXfrm>
        <a:off x="3696968" y="1152111"/>
        <a:ext cx="1584711" cy="1301462"/>
      </dsp:txXfrm>
    </dsp:sp>
    <dsp:sp modelId="{2ED4142B-3532-8942-B72F-1D7DDE29B1D9}">
      <dsp:nvSpPr>
        <dsp:cNvPr id="0" name=""/>
        <dsp:cNvSpPr/>
      </dsp:nvSpPr>
      <dsp:spPr>
        <a:xfrm>
          <a:off x="5438362" y="1081705"/>
          <a:ext cx="1725523" cy="1442274"/>
        </a:xfrm>
        <a:prstGeom prst="roundRect">
          <a:avLst/>
        </a:prstGeom>
        <a:solidFill>
          <a:schemeClr val="accent5">
            <a:hueOff val="225460"/>
            <a:satOff val="21601"/>
            <a:lumOff val="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Conduct conflict analysis and routine internal reviews of the procedure to allow for any necessary modifications to the mediation tactics. </a:t>
          </a:r>
        </a:p>
      </dsp:txBody>
      <dsp:txXfrm>
        <a:off x="5508768" y="1152111"/>
        <a:ext cx="1584711" cy="1301462"/>
      </dsp:txXfrm>
    </dsp:sp>
    <dsp:sp modelId="{3E00D052-E55F-AA49-B01A-8B210CEB9D8E}">
      <dsp:nvSpPr>
        <dsp:cNvPr id="0" name=""/>
        <dsp:cNvSpPr/>
      </dsp:nvSpPr>
      <dsp:spPr>
        <a:xfrm>
          <a:off x="7250162" y="1081705"/>
          <a:ext cx="1725523" cy="1442274"/>
        </a:xfrm>
        <a:prstGeom prst="roundRect">
          <a:avLst/>
        </a:prstGeom>
        <a:solidFill>
          <a:schemeClr val="accent5">
            <a:hueOff val="300614"/>
            <a:satOff val="28801"/>
            <a:lumOff val="7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Provide mediators and their teams with appropriate training, orientation, and preparedness.</a:t>
          </a:r>
        </a:p>
      </dsp:txBody>
      <dsp:txXfrm>
        <a:off x="7320568" y="1152111"/>
        <a:ext cx="1584711" cy="1301462"/>
      </dsp:txXfrm>
    </dsp:sp>
    <dsp:sp modelId="{29D63922-F1B1-D442-ACA5-37924993AC2A}">
      <dsp:nvSpPr>
        <dsp:cNvPr id="0" name=""/>
        <dsp:cNvSpPr/>
      </dsp:nvSpPr>
      <dsp:spPr>
        <a:xfrm>
          <a:off x="9061961" y="1081705"/>
          <a:ext cx="1725523" cy="1442274"/>
        </a:xfrm>
        <a:prstGeom prst="roundRect">
          <a:avLst/>
        </a:prstGeom>
        <a:solidFill>
          <a:schemeClr val="accent5">
            <a:hueOff val="375767"/>
            <a:satOff val="36001"/>
            <a:lumOff val="8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Multiculturalism should be understood by all team members within their various fields of competence.</a:t>
          </a:r>
        </a:p>
      </dsp:txBody>
      <dsp:txXfrm>
        <a:off x="9132367" y="1152111"/>
        <a:ext cx="1584711" cy="130146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B4427-9F0D-014B-B903-3D338DB41A45}">
      <dsp:nvSpPr>
        <dsp:cNvPr id="0" name=""/>
        <dsp:cNvSpPr/>
      </dsp:nvSpPr>
      <dsp:spPr>
        <a:xfrm>
          <a:off x="810129" y="0"/>
          <a:ext cx="9181464" cy="430983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1B90DE-38C1-734E-A659-4238C8540518}">
      <dsp:nvSpPr>
        <dsp:cNvPr id="0" name=""/>
        <dsp:cNvSpPr/>
      </dsp:nvSpPr>
      <dsp:spPr>
        <a:xfrm>
          <a:off x="4746" y="1292951"/>
          <a:ext cx="2075428" cy="172393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The parties must agree to the mediation in order for it to be successful. Parties are less inclined to engage in discussion or commit to the mediation process without consent. </a:t>
          </a:r>
        </a:p>
      </dsp:txBody>
      <dsp:txXfrm>
        <a:off x="88902" y="1377107"/>
        <a:ext cx="1907116" cy="1555623"/>
      </dsp:txXfrm>
    </dsp:sp>
    <dsp:sp modelId="{C71F521C-8414-4645-8771-481EF3A57306}">
      <dsp:nvSpPr>
        <dsp:cNvPr id="0" name=""/>
        <dsp:cNvSpPr/>
      </dsp:nvSpPr>
      <dsp:spPr>
        <a:xfrm>
          <a:off x="2183946" y="1292951"/>
          <a:ext cx="2075428" cy="1723935"/>
        </a:xfrm>
        <a:prstGeom prst="roundRect">
          <a:avLst/>
        </a:prstGeom>
        <a:solidFill>
          <a:schemeClr val="accent5">
            <a:hueOff val="93942"/>
            <a:satOff val="9000"/>
            <a:lumOff val="2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To build the environment for mediation and ensure that everyone has a solid knowledge of it, multicultural mediators must cultivate consent.</a:t>
          </a:r>
        </a:p>
      </dsp:txBody>
      <dsp:txXfrm>
        <a:off x="2268102" y="1377107"/>
        <a:ext cx="1907116" cy="1555623"/>
      </dsp:txXfrm>
    </dsp:sp>
    <dsp:sp modelId="{7E41A054-8637-B945-9DAD-CC26DE42559A}">
      <dsp:nvSpPr>
        <dsp:cNvPr id="0" name=""/>
        <dsp:cNvSpPr/>
      </dsp:nvSpPr>
      <dsp:spPr>
        <a:xfrm>
          <a:off x="4363147" y="1292951"/>
          <a:ext cx="2075428" cy="1723935"/>
        </a:xfrm>
        <a:prstGeom prst="roundRect">
          <a:avLst/>
        </a:prstGeom>
        <a:solidFill>
          <a:schemeClr val="accent5">
            <a:hueOff val="187884"/>
            <a:satOff val="18001"/>
            <a:lumOff val="44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Build trust between the parties to the conflict, between the mediator and the parties, and confidence in the mediation process by implementing confidence-boosting strategies at various phases. </a:t>
          </a:r>
        </a:p>
      </dsp:txBody>
      <dsp:txXfrm>
        <a:off x="4447303" y="1377107"/>
        <a:ext cx="1907116" cy="1555623"/>
      </dsp:txXfrm>
    </dsp:sp>
    <dsp:sp modelId="{AA781AA5-B6C7-F94B-87A1-55A7CB02B42A}">
      <dsp:nvSpPr>
        <dsp:cNvPr id="0" name=""/>
        <dsp:cNvSpPr/>
      </dsp:nvSpPr>
      <dsp:spPr>
        <a:xfrm>
          <a:off x="6542347" y="1292951"/>
          <a:ext cx="2075428" cy="1723935"/>
        </a:xfrm>
        <a:prstGeom prst="roundRect">
          <a:avLst/>
        </a:prstGeom>
        <a:solidFill>
          <a:schemeClr val="accent5">
            <a:hueOff val="281825"/>
            <a:satOff val="27001"/>
            <a:lumOff val="66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Respect confidentiality while administering the mediation process in a consistent, open, and impartial manner. </a:t>
          </a:r>
        </a:p>
      </dsp:txBody>
      <dsp:txXfrm>
        <a:off x="6626503" y="1377107"/>
        <a:ext cx="1907116" cy="1555623"/>
      </dsp:txXfrm>
    </dsp:sp>
    <dsp:sp modelId="{F2603B04-FC06-CB4E-87C7-324FBFB6BC9A}">
      <dsp:nvSpPr>
        <dsp:cNvPr id="0" name=""/>
        <dsp:cNvSpPr/>
      </dsp:nvSpPr>
      <dsp:spPr>
        <a:xfrm>
          <a:off x="8721547" y="1292951"/>
          <a:ext cx="2075428" cy="1723935"/>
        </a:xfrm>
        <a:prstGeom prst="roundRect">
          <a:avLst/>
        </a:prstGeom>
        <a:solidFill>
          <a:schemeClr val="accent5">
            <a:hueOff val="375767"/>
            <a:satOff val="36001"/>
            <a:lumOff val="8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Regularly evaluate if there is enough consent for the process, and be ready for changes in consent during the mediation.</a:t>
          </a:r>
        </a:p>
      </dsp:txBody>
      <dsp:txXfrm>
        <a:off x="8805703" y="1377107"/>
        <a:ext cx="1907116" cy="155562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F3075-46A8-884D-8132-ED9794A974CD}">
      <dsp:nvSpPr>
        <dsp:cNvPr id="0" name=""/>
        <dsp:cNvSpPr/>
      </dsp:nvSpPr>
      <dsp:spPr>
        <a:xfrm>
          <a:off x="797873" y="0"/>
          <a:ext cx="9042565" cy="357887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534014-86A6-5944-846E-10B89AFE83C9}">
      <dsp:nvSpPr>
        <dsp:cNvPr id="0" name=""/>
        <dsp:cNvSpPr/>
      </dsp:nvSpPr>
      <dsp:spPr>
        <a:xfrm>
          <a:off x="5324" y="1073661"/>
          <a:ext cx="2560882" cy="143154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The degree to which the needs and opinions of disputing parties and other interested parties are acknowledged and integrated into the mediation process and its results is referred to as inclusivity. </a:t>
          </a:r>
        </a:p>
      </dsp:txBody>
      <dsp:txXfrm>
        <a:off x="75206" y="1143543"/>
        <a:ext cx="2421118" cy="1291785"/>
      </dsp:txXfrm>
    </dsp:sp>
    <dsp:sp modelId="{7DAF021D-1429-3B43-A867-6EFC158D7104}">
      <dsp:nvSpPr>
        <dsp:cNvPr id="0" name=""/>
        <dsp:cNvSpPr/>
      </dsp:nvSpPr>
      <dsp:spPr>
        <a:xfrm>
          <a:off x="2694251" y="1073661"/>
          <a:ext cx="2560882" cy="1431549"/>
        </a:xfrm>
        <a:prstGeom prst="roundRect">
          <a:avLst/>
        </a:prstGeom>
        <a:solidFill>
          <a:schemeClr val="accent5">
            <a:hueOff val="125256"/>
            <a:satOff val="1200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The core causes of conflict are more likely to be found and treated through an inclusive process, and it will also guarantee that the demands of the impacted populations are met. </a:t>
          </a:r>
        </a:p>
      </dsp:txBody>
      <dsp:txXfrm>
        <a:off x="2764133" y="1143543"/>
        <a:ext cx="2421118" cy="1291785"/>
      </dsp:txXfrm>
    </dsp:sp>
    <dsp:sp modelId="{7566E0BB-F404-5348-839D-2AD2AFAD315C}">
      <dsp:nvSpPr>
        <dsp:cNvPr id="0" name=""/>
        <dsp:cNvSpPr/>
      </dsp:nvSpPr>
      <dsp:spPr>
        <a:xfrm>
          <a:off x="5383178" y="1073661"/>
          <a:ext cx="2560882" cy="1431549"/>
        </a:xfrm>
        <a:prstGeom prst="roundRect">
          <a:avLst/>
        </a:prstGeom>
        <a:solidFill>
          <a:schemeClr val="accent5">
            <a:hueOff val="250511"/>
            <a:satOff val="24001"/>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Moreover, inclusivity strengthens the legitimacy and sense of national ownership of the peace agreement and its execution. </a:t>
          </a:r>
        </a:p>
      </dsp:txBody>
      <dsp:txXfrm>
        <a:off x="5453060" y="1143543"/>
        <a:ext cx="2421118" cy="1291785"/>
      </dsp:txXfrm>
    </dsp:sp>
    <dsp:sp modelId="{1913DAC7-73A3-F84C-AB5B-C67E7965904F}">
      <dsp:nvSpPr>
        <dsp:cNvPr id="0" name=""/>
        <dsp:cNvSpPr/>
      </dsp:nvSpPr>
      <dsp:spPr>
        <a:xfrm>
          <a:off x="8072104" y="1073661"/>
          <a:ext cx="2560882" cy="1431549"/>
        </a:xfrm>
        <a:prstGeom prst="roundRect">
          <a:avLst/>
        </a:prstGeom>
        <a:solidFill>
          <a:schemeClr val="accent5">
            <a:hueOff val="375767"/>
            <a:satOff val="36001"/>
            <a:lumOff val="8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A permanent peace that takes into account the demands of everyone affected by the conflict requires a certain level of inclusiveness, which mediators should determine based on a thorough mapping of all conflict parties and stakeholders. </a:t>
          </a:r>
        </a:p>
      </dsp:txBody>
      <dsp:txXfrm>
        <a:off x="8141986" y="1143543"/>
        <a:ext cx="2421118" cy="129178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5214CB-1144-564F-8217-B227C01A0D29}">
      <dsp:nvSpPr>
        <dsp:cNvPr id="0" name=""/>
        <dsp:cNvSpPr/>
      </dsp:nvSpPr>
      <dsp:spPr>
        <a:xfrm>
          <a:off x="0" y="0"/>
          <a:ext cx="3347998" cy="3347998"/>
        </a:xfrm>
        <a:prstGeom prst="pie">
          <a:avLst>
            <a:gd name="adj1" fmla="val 5400000"/>
            <a:gd name="adj2" fmla="val 162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FF2CF4-19E5-D649-8A10-466FE8868AB0}">
      <dsp:nvSpPr>
        <dsp:cNvPr id="0" name=""/>
        <dsp:cNvSpPr/>
      </dsp:nvSpPr>
      <dsp:spPr>
        <a:xfrm>
          <a:off x="1673999" y="0"/>
          <a:ext cx="8891832" cy="3347998"/>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Be </a:t>
          </a:r>
          <a:r>
            <a:rPr lang="en-GB" sz="2000" kern="1200" dirty="0"/>
            <a:t>clear and explain their mandates and the legal parameters applicable to their work; be informed on and knowledgeable with the relevant international law and normative frameworks. </a:t>
          </a:r>
        </a:p>
      </dsp:txBody>
      <dsp:txXfrm>
        <a:off x="1673999" y="0"/>
        <a:ext cx="8891832" cy="1004401"/>
      </dsp:txXfrm>
    </dsp:sp>
    <dsp:sp modelId="{6133D3E4-E827-2349-9425-82F6EF18494C}">
      <dsp:nvSpPr>
        <dsp:cNvPr id="0" name=""/>
        <dsp:cNvSpPr/>
      </dsp:nvSpPr>
      <dsp:spPr>
        <a:xfrm>
          <a:off x="585900" y="1004401"/>
          <a:ext cx="2176196" cy="2176196"/>
        </a:xfrm>
        <a:prstGeom prst="pie">
          <a:avLst>
            <a:gd name="adj1" fmla="val 5400000"/>
            <a:gd name="adj2" fmla="val 16200000"/>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740FC9-F735-0643-BDB6-125B4EDAA8E6}">
      <dsp:nvSpPr>
        <dsp:cNvPr id="0" name=""/>
        <dsp:cNvSpPr/>
      </dsp:nvSpPr>
      <dsp:spPr>
        <a:xfrm>
          <a:off x="1673999" y="1004401"/>
          <a:ext cx="8891832" cy="2176196"/>
        </a:xfrm>
        <a:prstGeom prst="rect">
          <a:avLst/>
        </a:prstGeom>
        <a:solidFill>
          <a:schemeClr val="lt1">
            <a:alpha val="90000"/>
            <a:hueOff val="0"/>
            <a:satOff val="0"/>
            <a:lumOff val="0"/>
            <a:alphaOff val="0"/>
          </a:schemeClr>
        </a:solidFill>
        <a:ln w="12700" cap="flat" cmpd="sng" algn="ctr">
          <a:solidFill>
            <a:schemeClr val="accent4">
              <a:hueOff val="822717"/>
              <a:satOff val="3566"/>
              <a:lumOff val="2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Make sure that the parties are aware of the requirements and restrictions imposed by any applicable regulations  and international laws. </a:t>
          </a:r>
        </a:p>
      </dsp:txBody>
      <dsp:txXfrm>
        <a:off x="1673999" y="1004401"/>
        <a:ext cx="8891832" cy="1004398"/>
      </dsp:txXfrm>
    </dsp:sp>
    <dsp:sp modelId="{43800599-B9B4-6D41-94E0-8039009018D6}">
      <dsp:nvSpPr>
        <dsp:cNvPr id="0" name=""/>
        <dsp:cNvSpPr/>
      </dsp:nvSpPr>
      <dsp:spPr>
        <a:xfrm>
          <a:off x="1171799" y="2008799"/>
          <a:ext cx="1004398" cy="1004398"/>
        </a:xfrm>
        <a:prstGeom prst="pie">
          <a:avLst>
            <a:gd name="adj1" fmla="val 5400000"/>
            <a:gd name="adj2" fmla="val 16200000"/>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4E8279-7F38-5E47-A77C-58D0D50CBFFA}">
      <dsp:nvSpPr>
        <dsp:cNvPr id="0" name=""/>
        <dsp:cNvSpPr/>
      </dsp:nvSpPr>
      <dsp:spPr>
        <a:xfrm>
          <a:off x="1673999" y="2008799"/>
          <a:ext cx="8891832" cy="1004398"/>
        </a:xfrm>
        <a:prstGeom prst="rect">
          <a:avLst/>
        </a:prstGeom>
        <a:solidFill>
          <a:schemeClr val="lt1">
            <a:alpha val="90000"/>
            <a:hueOff val="0"/>
            <a:satOff val="0"/>
            <a:lumOff val="0"/>
            <a:alphaOff val="0"/>
          </a:schemeClr>
        </a:solidFill>
        <a:ln w="12700" cap="flat" cmpd="sng" algn="ctr">
          <a:solidFill>
            <a:schemeClr val="accent4">
              <a:hueOff val="1645434"/>
              <a:satOff val="7132"/>
              <a:lumOff val="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Provide access to engage directly with conflict parties with relevant rules while maintaining a balance between the need to uphold international norms and avoiding blatantly adopting an advocacy role.</a:t>
          </a:r>
        </a:p>
      </dsp:txBody>
      <dsp:txXfrm>
        <a:off x="1673999" y="2008799"/>
        <a:ext cx="8891832" cy="100439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BA5AAF-9FC8-6140-9F96-54C10B416F13}">
      <dsp:nvSpPr>
        <dsp:cNvPr id="0" name=""/>
        <dsp:cNvSpPr/>
      </dsp:nvSpPr>
      <dsp:spPr>
        <a:xfrm>
          <a:off x="0" y="205102"/>
          <a:ext cx="4938961" cy="104480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The primary method for effective conflict resolution is to choose a conflict management style appropriate to the conflict. </a:t>
          </a:r>
        </a:p>
      </dsp:txBody>
      <dsp:txXfrm>
        <a:off x="51003" y="256105"/>
        <a:ext cx="4836955" cy="942803"/>
      </dsp:txXfrm>
    </dsp:sp>
    <dsp:sp modelId="{DD9FDE83-6E1F-BC4C-9F11-D06B190A11A9}">
      <dsp:nvSpPr>
        <dsp:cNvPr id="0" name=""/>
        <dsp:cNvSpPr/>
      </dsp:nvSpPr>
      <dsp:spPr>
        <a:xfrm>
          <a:off x="0" y="1304632"/>
          <a:ext cx="4938961" cy="1044809"/>
        </a:xfrm>
        <a:prstGeom prst="round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Most people have a preferred style that we use, however, we are all competent in choosing a different style when it is appropriate. </a:t>
          </a:r>
        </a:p>
      </dsp:txBody>
      <dsp:txXfrm>
        <a:off x="51003" y="1355635"/>
        <a:ext cx="4836955" cy="9428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83D084-0BFB-E242-8FA9-92189E941786}">
      <dsp:nvSpPr>
        <dsp:cNvPr id="0" name=""/>
        <dsp:cNvSpPr/>
      </dsp:nvSpPr>
      <dsp:spPr>
        <a:xfrm>
          <a:off x="1966780" y="157945"/>
          <a:ext cx="6481142" cy="6165252"/>
        </a:xfrm>
        <a:prstGeom prst="triangle">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B421EB-47EF-F848-876A-3115AB3C1235}">
      <dsp:nvSpPr>
        <dsp:cNvPr id="0" name=""/>
        <dsp:cNvSpPr/>
      </dsp:nvSpPr>
      <dsp:spPr>
        <a:xfrm>
          <a:off x="5170722" y="648621"/>
          <a:ext cx="4286002" cy="1369221"/>
        </a:xfrm>
        <a:prstGeom prst="round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dirty="0"/>
            <a:t>The TKI identifies five different styles of conflict: Competing (assertive, uncooperative), Avoiding (unassertive, uncooperative), Accommodating (unassertive, cooperative), Collaborating (assertive, cooperative), and Compromising (intermediate assertiveness and cooperativeness).</a:t>
          </a:r>
          <a:endParaRPr lang="en-GB" sz="1400" kern="1200" dirty="0"/>
        </a:p>
      </dsp:txBody>
      <dsp:txXfrm>
        <a:off x="5237562" y="715461"/>
        <a:ext cx="4152322" cy="1235541"/>
      </dsp:txXfrm>
    </dsp:sp>
    <dsp:sp modelId="{F9DEB914-1769-E34E-B877-F4ACE9CF9DBF}">
      <dsp:nvSpPr>
        <dsp:cNvPr id="0" name=""/>
        <dsp:cNvSpPr/>
      </dsp:nvSpPr>
      <dsp:spPr>
        <a:xfrm>
          <a:off x="5092660" y="2154238"/>
          <a:ext cx="4442126" cy="1207686"/>
        </a:xfrm>
        <a:prstGeom prst="roundRect">
          <a:avLst/>
        </a:prstGeom>
        <a:solidFill>
          <a:schemeClr val="lt1">
            <a:alpha val="90000"/>
            <a:hueOff val="0"/>
            <a:satOff val="0"/>
            <a:lumOff val="0"/>
            <a:alphaOff val="0"/>
          </a:schemeClr>
        </a:solidFill>
        <a:ln w="12700" cap="flat" cmpd="sng" algn="ctr">
          <a:solidFill>
            <a:schemeClr val="accent5">
              <a:hueOff val="125256"/>
              <a:satOff val="12000"/>
              <a:lumOff val="2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dirty="0"/>
            <a:t>Thirty pairs of statements make up the Thomas-Kilmann Conflict Mode instrument. The respondent must select either the A or B item for each pair (for example, one item depicts collaborating while the other item describes avoiding). </a:t>
          </a:r>
          <a:endParaRPr lang="en-GB" sz="1400" kern="1200" dirty="0"/>
        </a:p>
      </dsp:txBody>
      <dsp:txXfrm>
        <a:off x="5151614" y="2213192"/>
        <a:ext cx="4324218" cy="1089778"/>
      </dsp:txXfrm>
    </dsp:sp>
    <dsp:sp modelId="{224383A6-3660-DF4A-B3C2-4F4040B4837E}">
      <dsp:nvSpPr>
        <dsp:cNvPr id="0" name=""/>
        <dsp:cNvSpPr/>
      </dsp:nvSpPr>
      <dsp:spPr>
        <a:xfrm>
          <a:off x="5092660" y="3498320"/>
          <a:ext cx="4442126" cy="1091161"/>
        </a:xfrm>
        <a:prstGeom prst="roundRect">
          <a:avLst/>
        </a:prstGeom>
        <a:solidFill>
          <a:schemeClr val="lt1">
            <a:alpha val="90000"/>
            <a:hueOff val="0"/>
            <a:satOff val="0"/>
            <a:lumOff val="0"/>
            <a:alphaOff val="0"/>
          </a:schemeClr>
        </a:solidFill>
        <a:ln w="12700" cap="flat" cmpd="sng" algn="ctr">
          <a:solidFill>
            <a:schemeClr val="accent5">
              <a:hueOff val="250511"/>
              <a:satOff val="24001"/>
              <a:lumOff val="58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a:t>The TKI uses two axis called "assertiveness" and "cooperativeness.”</a:t>
          </a:r>
          <a:endParaRPr lang="en-GB" sz="1400" kern="1200" dirty="0"/>
        </a:p>
      </dsp:txBody>
      <dsp:txXfrm>
        <a:off x="5145926" y="3551586"/>
        <a:ext cx="4335594" cy="984629"/>
      </dsp:txXfrm>
    </dsp:sp>
    <dsp:sp modelId="{E13943C9-1E0E-FD49-A67C-C2AE2BF6C26A}">
      <dsp:nvSpPr>
        <dsp:cNvPr id="0" name=""/>
        <dsp:cNvSpPr/>
      </dsp:nvSpPr>
      <dsp:spPr>
        <a:xfrm>
          <a:off x="5092660" y="4725876"/>
          <a:ext cx="4442126" cy="970249"/>
        </a:xfrm>
        <a:prstGeom prst="roundRect">
          <a:avLst/>
        </a:prstGeom>
        <a:solidFill>
          <a:schemeClr val="lt1">
            <a:alpha val="90000"/>
            <a:hueOff val="0"/>
            <a:satOff val="0"/>
            <a:lumOff val="0"/>
            <a:alphaOff val="0"/>
          </a:schemeClr>
        </a:solidFill>
        <a:ln w="12700" cap="flat" cmpd="sng" algn="ctr">
          <a:solidFill>
            <a:schemeClr val="accent5">
              <a:hueOff val="375767"/>
              <a:satOff val="36001"/>
              <a:lumOff val="882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dirty="0"/>
            <a:t>During a multi-stage research procedure, each pair of assertions was intentionally created to have an equal level of social desirability. </a:t>
          </a:r>
          <a:endParaRPr lang="en-GB" sz="1400" kern="1200" dirty="0"/>
        </a:p>
      </dsp:txBody>
      <dsp:txXfrm>
        <a:off x="5140024" y="4773240"/>
        <a:ext cx="4347398" cy="87552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8C498D-D984-7344-8088-A6917015B1F2}">
      <dsp:nvSpPr>
        <dsp:cNvPr id="0" name=""/>
        <dsp:cNvSpPr/>
      </dsp:nvSpPr>
      <dsp:spPr>
        <a:xfrm>
          <a:off x="0" y="2808"/>
          <a:ext cx="636358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10ECB4-8370-D041-A4E0-DB57D0AFFC93}">
      <dsp:nvSpPr>
        <dsp:cNvPr id="0" name=""/>
        <dsp:cNvSpPr/>
      </dsp:nvSpPr>
      <dsp:spPr>
        <a:xfrm>
          <a:off x="0" y="2808"/>
          <a:ext cx="6363585" cy="957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0" i="0" kern="1200" dirty="0"/>
            <a:t>Thomas and Kilmann define collaboration as a process of addressing problems together with the intention of meeting the needs of those involved. On both the assertiveness and cooperativeness ratings, this mode scores high. </a:t>
          </a:r>
          <a:endParaRPr lang="en-GB" sz="1600" kern="1200" dirty="0"/>
        </a:p>
      </dsp:txBody>
      <dsp:txXfrm>
        <a:off x="0" y="2808"/>
        <a:ext cx="6363585" cy="957797"/>
      </dsp:txXfrm>
    </dsp:sp>
    <dsp:sp modelId="{49041F87-7F2A-164A-8653-F426F34D2E7D}">
      <dsp:nvSpPr>
        <dsp:cNvPr id="0" name=""/>
        <dsp:cNvSpPr/>
      </dsp:nvSpPr>
      <dsp:spPr>
        <a:xfrm>
          <a:off x="0" y="960606"/>
          <a:ext cx="6363585" cy="0"/>
        </a:xfrm>
        <a:prstGeom prst="line">
          <a:avLst/>
        </a:prstGeom>
        <a:solidFill>
          <a:schemeClr val="accent4">
            <a:hueOff val="329087"/>
            <a:satOff val="1426"/>
            <a:lumOff val="941"/>
            <a:alphaOff val="0"/>
          </a:schemeClr>
        </a:solidFill>
        <a:ln w="12700" cap="flat" cmpd="sng" algn="ctr">
          <a:solidFill>
            <a:schemeClr val="accent4">
              <a:hueOff val="329087"/>
              <a:satOff val="1426"/>
              <a:lumOff val="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846C39-C8C5-394D-AB0A-FA8FB4DCED4A}">
      <dsp:nvSpPr>
        <dsp:cNvPr id="0" name=""/>
        <dsp:cNvSpPr/>
      </dsp:nvSpPr>
      <dsp:spPr>
        <a:xfrm>
          <a:off x="0" y="960606"/>
          <a:ext cx="6363585" cy="957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0" i="0" kern="1200" dirty="0"/>
            <a:t>As people in intimate connections are more likely to probe further to identify the source of the dispute and potential solutions, this mode may be made more effective.</a:t>
          </a:r>
          <a:endParaRPr lang="en-GB" sz="1600" kern="1200" dirty="0"/>
        </a:p>
      </dsp:txBody>
      <dsp:txXfrm>
        <a:off x="0" y="960606"/>
        <a:ext cx="6363585" cy="957797"/>
      </dsp:txXfrm>
    </dsp:sp>
    <dsp:sp modelId="{4703EB93-E55D-2C45-9954-6EC029982A7F}">
      <dsp:nvSpPr>
        <dsp:cNvPr id="0" name=""/>
        <dsp:cNvSpPr/>
      </dsp:nvSpPr>
      <dsp:spPr>
        <a:xfrm>
          <a:off x="0" y="1918404"/>
          <a:ext cx="6363585" cy="0"/>
        </a:xfrm>
        <a:prstGeom prst="line">
          <a:avLst/>
        </a:prstGeom>
        <a:solidFill>
          <a:schemeClr val="accent4">
            <a:hueOff val="658174"/>
            <a:satOff val="2853"/>
            <a:lumOff val="1882"/>
            <a:alphaOff val="0"/>
          </a:schemeClr>
        </a:solidFill>
        <a:ln w="12700" cap="flat" cmpd="sng" algn="ctr">
          <a:solidFill>
            <a:schemeClr val="accent4">
              <a:hueOff val="658174"/>
              <a:satOff val="2853"/>
              <a:lumOff val="18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B6205A-F460-7E47-B448-D57F5D47332D}">
      <dsp:nvSpPr>
        <dsp:cNvPr id="0" name=""/>
        <dsp:cNvSpPr/>
      </dsp:nvSpPr>
      <dsp:spPr>
        <a:xfrm>
          <a:off x="0" y="1918404"/>
          <a:ext cx="6363585" cy="957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0" i="0" kern="1200" dirty="0"/>
            <a:t>This mode is most effective when an integrative solution is required and  all parties demands must be met.</a:t>
          </a:r>
          <a:endParaRPr lang="en-GB" sz="1600" kern="1200" dirty="0"/>
        </a:p>
      </dsp:txBody>
      <dsp:txXfrm>
        <a:off x="0" y="1918404"/>
        <a:ext cx="6363585" cy="957797"/>
      </dsp:txXfrm>
    </dsp:sp>
    <dsp:sp modelId="{F1B3FD20-9965-6844-973F-71C4705F6EB1}">
      <dsp:nvSpPr>
        <dsp:cNvPr id="0" name=""/>
        <dsp:cNvSpPr/>
      </dsp:nvSpPr>
      <dsp:spPr>
        <a:xfrm>
          <a:off x="0" y="2876201"/>
          <a:ext cx="6363585" cy="0"/>
        </a:xfrm>
        <a:prstGeom prst="line">
          <a:avLst/>
        </a:prstGeom>
        <a:solidFill>
          <a:schemeClr val="accent4">
            <a:hueOff val="987261"/>
            <a:satOff val="4279"/>
            <a:lumOff val="2824"/>
            <a:alphaOff val="0"/>
          </a:schemeClr>
        </a:solidFill>
        <a:ln w="12700" cap="flat" cmpd="sng" algn="ctr">
          <a:solidFill>
            <a:schemeClr val="accent4">
              <a:hueOff val="987261"/>
              <a:satOff val="4279"/>
              <a:lumOff val="2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51145B-A1D3-6346-9E25-3A131988C351}">
      <dsp:nvSpPr>
        <dsp:cNvPr id="0" name=""/>
        <dsp:cNvSpPr/>
      </dsp:nvSpPr>
      <dsp:spPr>
        <a:xfrm>
          <a:off x="0" y="2876201"/>
          <a:ext cx="6363585" cy="957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a:t>Due </a:t>
          </a:r>
          <a:r>
            <a:rPr lang="en-GB" sz="1600" b="0" i="0" kern="1200"/>
            <a:t>to its intense nature and time or scale requirements, collaborative conflict management may be both emotionally and physically draining.</a:t>
          </a:r>
          <a:endParaRPr lang="en-GB" sz="1600" kern="1200"/>
        </a:p>
      </dsp:txBody>
      <dsp:txXfrm>
        <a:off x="0" y="2876201"/>
        <a:ext cx="6363585" cy="957797"/>
      </dsp:txXfrm>
    </dsp:sp>
    <dsp:sp modelId="{821538DB-0891-764D-A08C-B826D7F74339}">
      <dsp:nvSpPr>
        <dsp:cNvPr id="0" name=""/>
        <dsp:cNvSpPr/>
      </dsp:nvSpPr>
      <dsp:spPr>
        <a:xfrm>
          <a:off x="0" y="3833999"/>
          <a:ext cx="6363585" cy="0"/>
        </a:xfrm>
        <a:prstGeom prst="line">
          <a:avLst/>
        </a:prstGeom>
        <a:solidFill>
          <a:schemeClr val="accent4">
            <a:hueOff val="1316347"/>
            <a:satOff val="5706"/>
            <a:lumOff val="3765"/>
            <a:alphaOff val="0"/>
          </a:schemeClr>
        </a:solidFill>
        <a:ln w="12700" cap="flat" cmpd="sng" algn="ctr">
          <a:solidFill>
            <a:schemeClr val="accent4">
              <a:hueOff val="1316347"/>
              <a:satOff val="5706"/>
              <a:lumOff val="3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C202FD-50E9-5C44-BF3A-53F971FAE84C}">
      <dsp:nvSpPr>
        <dsp:cNvPr id="0" name=""/>
        <dsp:cNvSpPr/>
      </dsp:nvSpPr>
      <dsp:spPr>
        <a:xfrm>
          <a:off x="0" y="3833999"/>
          <a:ext cx="6363585" cy="957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Prior to engaging in this conflict management style, the</a:t>
          </a:r>
          <a:r>
            <a:rPr lang="en-GB" sz="1600" b="0" i="0" kern="1200" dirty="0"/>
            <a:t> parties should be able to communicate their requirements and goals in order to achieve good results. </a:t>
          </a:r>
          <a:endParaRPr lang="en-GB" sz="1600" kern="1200" dirty="0"/>
        </a:p>
      </dsp:txBody>
      <dsp:txXfrm>
        <a:off x="0" y="3833999"/>
        <a:ext cx="6363585" cy="957797"/>
      </dsp:txXfrm>
    </dsp:sp>
    <dsp:sp modelId="{D89A3D12-F8B7-D542-B990-ED4597EA798B}">
      <dsp:nvSpPr>
        <dsp:cNvPr id="0" name=""/>
        <dsp:cNvSpPr/>
      </dsp:nvSpPr>
      <dsp:spPr>
        <a:xfrm>
          <a:off x="0" y="4791797"/>
          <a:ext cx="6363585" cy="0"/>
        </a:xfrm>
        <a:prstGeom prst="line">
          <a:avLst/>
        </a:prstGeom>
        <a:solidFill>
          <a:schemeClr val="accent4">
            <a:hueOff val="1645434"/>
            <a:satOff val="7132"/>
            <a:lumOff val="4706"/>
            <a:alphaOff val="0"/>
          </a:schemeClr>
        </a:solidFill>
        <a:ln w="12700" cap="flat" cmpd="sng" algn="ctr">
          <a:solidFill>
            <a:schemeClr val="accent4">
              <a:hueOff val="1645434"/>
              <a:satOff val="7132"/>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776EDE-5C30-B047-9C40-858E6DF26291}">
      <dsp:nvSpPr>
        <dsp:cNvPr id="0" name=""/>
        <dsp:cNvSpPr/>
      </dsp:nvSpPr>
      <dsp:spPr>
        <a:xfrm>
          <a:off x="0" y="4791797"/>
          <a:ext cx="6363585" cy="957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0" i="0" kern="1200" dirty="0"/>
            <a:t>Due of its in-depth nature, this conflict style is bad for resolving smaller, more minor concerns.</a:t>
          </a:r>
          <a:endParaRPr lang="en-GB" sz="1600" kern="1200" dirty="0"/>
        </a:p>
      </dsp:txBody>
      <dsp:txXfrm>
        <a:off x="0" y="4791797"/>
        <a:ext cx="6363585" cy="95779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2E120A-195D-9049-96BA-D0D1A529A059}">
      <dsp:nvSpPr>
        <dsp:cNvPr id="0" name=""/>
        <dsp:cNvSpPr/>
      </dsp:nvSpPr>
      <dsp:spPr>
        <a:xfrm>
          <a:off x="0" y="0"/>
          <a:ext cx="6276539"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2C7E0A-490C-F74B-BF8B-3CBC0887D403}">
      <dsp:nvSpPr>
        <dsp:cNvPr id="0" name=""/>
        <dsp:cNvSpPr/>
      </dsp:nvSpPr>
      <dsp:spPr>
        <a:xfrm>
          <a:off x="0" y="0"/>
          <a:ext cx="6276539" cy="1272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u="none" strike="noStrike" kern="1200">
              <a:solidFill>
                <a:srgbClr val="202122"/>
              </a:solidFill>
              <a:effectLst/>
              <a:latin typeface="Arial" panose="020B0604020202020204" pitchFamily="34" charset="0"/>
            </a:rPr>
            <a:t>The competitive mode is assertive and frequently leads to one-sided discussion since each person prioritises their own position. </a:t>
          </a:r>
          <a:endParaRPr lang="en-GB" sz="2000" b="0" i="0" u="none" strike="noStrike" kern="1200" dirty="0">
            <a:solidFill>
              <a:srgbClr val="202122"/>
            </a:solidFill>
            <a:effectLst/>
            <a:latin typeface="Arial" panose="020B0604020202020204" pitchFamily="34" charset="0"/>
          </a:endParaRPr>
        </a:p>
      </dsp:txBody>
      <dsp:txXfrm>
        <a:off x="0" y="0"/>
        <a:ext cx="6276539" cy="1272202"/>
      </dsp:txXfrm>
    </dsp:sp>
    <dsp:sp modelId="{DD664494-B6A3-AF49-9463-B1EF1D448F8A}">
      <dsp:nvSpPr>
        <dsp:cNvPr id="0" name=""/>
        <dsp:cNvSpPr/>
      </dsp:nvSpPr>
      <dsp:spPr>
        <a:xfrm>
          <a:off x="0" y="1272202"/>
          <a:ext cx="6276539" cy="0"/>
        </a:xfrm>
        <a:prstGeom prst="line">
          <a:avLst/>
        </a:prstGeom>
        <a:solidFill>
          <a:schemeClr val="accent4">
            <a:hueOff val="548478"/>
            <a:satOff val="2377"/>
            <a:lumOff val="1569"/>
            <a:alphaOff val="0"/>
          </a:schemeClr>
        </a:solidFill>
        <a:ln w="12700" cap="flat" cmpd="sng" algn="ctr">
          <a:solidFill>
            <a:schemeClr val="accent4">
              <a:hueOff val="548478"/>
              <a:satOff val="2377"/>
              <a:lumOff val="15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6296C7-EEA9-6744-BE56-F9EC0F14BA74}">
      <dsp:nvSpPr>
        <dsp:cNvPr id="0" name=""/>
        <dsp:cNvSpPr/>
      </dsp:nvSpPr>
      <dsp:spPr>
        <a:xfrm>
          <a:off x="0" y="1272202"/>
          <a:ext cx="6276539" cy="1272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u="none" strike="noStrike" kern="1200">
              <a:solidFill>
                <a:srgbClr val="202122"/>
              </a:solidFill>
              <a:effectLst/>
              <a:latin typeface="Arial" panose="020B0604020202020204" pitchFamily="34" charset="0"/>
            </a:rPr>
            <a:t>The individual will be defending their position, protecting their rights, or just attempting to win in this manner. Competition has the ability to worsen the initial dispute and damage a close connection. </a:t>
          </a:r>
          <a:endParaRPr lang="en-GB" sz="2000" b="0" i="0" u="none" strike="noStrike" kern="1200" dirty="0">
            <a:solidFill>
              <a:srgbClr val="202122"/>
            </a:solidFill>
            <a:effectLst/>
            <a:latin typeface="Arial" panose="020B0604020202020204" pitchFamily="34" charset="0"/>
          </a:endParaRPr>
        </a:p>
      </dsp:txBody>
      <dsp:txXfrm>
        <a:off x="0" y="1272202"/>
        <a:ext cx="6276539" cy="1272202"/>
      </dsp:txXfrm>
    </dsp:sp>
    <dsp:sp modelId="{BDA4CFFD-7837-5F47-A57F-C4D926D7C96B}">
      <dsp:nvSpPr>
        <dsp:cNvPr id="0" name=""/>
        <dsp:cNvSpPr/>
      </dsp:nvSpPr>
      <dsp:spPr>
        <a:xfrm>
          <a:off x="0" y="2544404"/>
          <a:ext cx="6276539" cy="0"/>
        </a:xfrm>
        <a:prstGeom prst="line">
          <a:avLst/>
        </a:prstGeom>
        <a:solidFill>
          <a:schemeClr val="accent4">
            <a:hueOff val="1096956"/>
            <a:satOff val="4755"/>
            <a:lumOff val="3137"/>
            <a:alphaOff val="0"/>
          </a:schemeClr>
        </a:solidFill>
        <a:ln w="12700" cap="flat" cmpd="sng" algn="ctr">
          <a:solidFill>
            <a:schemeClr val="accent4">
              <a:hueOff val="1096956"/>
              <a:satOff val="4755"/>
              <a:lumOff val="313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2FDB9F-FD90-7044-BF43-10475DEA96E9}">
      <dsp:nvSpPr>
        <dsp:cNvPr id="0" name=""/>
        <dsp:cNvSpPr/>
      </dsp:nvSpPr>
      <dsp:spPr>
        <a:xfrm>
          <a:off x="0" y="2544404"/>
          <a:ext cx="6276539" cy="1272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u="none" strike="noStrike" kern="1200">
              <a:solidFill>
                <a:srgbClr val="202122"/>
              </a:solidFill>
              <a:effectLst/>
              <a:latin typeface="Arial" panose="020B0604020202020204" pitchFamily="34" charset="0"/>
            </a:rPr>
            <a:t>This mode is frequently employed when an immediate choice must be taken, when a person must defend themselves, or when they are convinced their viewpoint is entirely valid. </a:t>
          </a:r>
          <a:endParaRPr lang="en-GB" sz="2000" b="0" i="0" u="none" strike="noStrike" kern="1200" dirty="0">
            <a:solidFill>
              <a:srgbClr val="202122"/>
            </a:solidFill>
            <a:effectLst/>
            <a:latin typeface="Arial" panose="020B0604020202020204" pitchFamily="34" charset="0"/>
          </a:endParaRPr>
        </a:p>
      </dsp:txBody>
      <dsp:txXfrm>
        <a:off x="0" y="2544404"/>
        <a:ext cx="6276539" cy="1272202"/>
      </dsp:txXfrm>
    </dsp:sp>
    <dsp:sp modelId="{F79DB817-878F-CF41-96FE-F13B96CDDD0E}">
      <dsp:nvSpPr>
        <dsp:cNvPr id="0" name=""/>
        <dsp:cNvSpPr/>
      </dsp:nvSpPr>
      <dsp:spPr>
        <a:xfrm>
          <a:off x="0" y="3816606"/>
          <a:ext cx="6276539" cy="0"/>
        </a:xfrm>
        <a:prstGeom prst="line">
          <a:avLst/>
        </a:prstGeom>
        <a:solidFill>
          <a:schemeClr val="accent4">
            <a:hueOff val="1645434"/>
            <a:satOff val="7132"/>
            <a:lumOff val="4706"/>
            <a:alphaOff val="0"/>
          </a:schemeClr>
        </a:solidFill>
        <a:ln w="12700" cap="flat" cmpd="sng" algn="ctr">
          <a:solidFill>
            <a:schemeClr val="accent4">
              <a:hueOff val="1645434"/>
              <a:satOff val="7132"/>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2BCF5D-945F-F54B-87EF-87CA65BD2C25}">
      <dsp:nvSpPr>
        <dsp:cNvPr id="0" name=""/>
        <dsp:cNvSpPr/>
      </dsp:nvSpPr>
      <dsp:spPr>
        <a:xfrm>
          <a:off x="0" y="3816606"/>
          <a:ext cx="6276539" cy="1272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u="none" strike="noStrike" kern="1200">
              <a:solidFill>
                <a:srgbClr val="202122"/>
              </a:solidFill>
              <a:effectLst/>
              <a:latin typeface="Arial" panose="020B0604020202020204" pitchFamily="34" charset="0"/>
            </a:rPr>
            <a:t>The employment of this technique does not necessarily result in a lasting solution; on the contrary, it might worsen the issues since participants may be closed off to adopting other people's opinions.</a:t>
          </a:r>
          <a:endParaRPr lang="en-GB" sz="2000" kern="1200" dirty="0"/>
        </a:p>
      </dsp:txBody>
      <dsp:txXfrm>
        <a:off x="0" y="3816606"/>
        <a:ext cx="6276539" cy="127220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2E120A-195D-9049-96BA-D0D1A529A059}">
      <dsp:nvSpPr>
        <dsp:cNvPr id="0" name=""/>
        <dsp:cNvSpPr/>
      </dsp:nvSpPr>
      <dsp:spPr>
        <a:xfrm>
          <a:off x="0" y="0"/>
          <a:ext cx="60640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2C7E0A-490C-F74B-BF8B-3CBC0887D403}">
      <dsp:nvSpPr>
        <dsp:cNvPr id="0" name=""/>
        <dsp:cNvSpPr/>
      </dsp:nvSpPr>
      <dsp:spPr>
        <a:xfrm>
          <a:off x="0" y="0"/>
          <a:ext cx="6064067" cy="1230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u="none" strike="noStrike" kern="1200" dirty="0">
              <a:solidFill>
                <a:srgbClr val="202122"/>
              </a:solidFill>
              <a:effectLst/>
              <a:latin typeface="Arial" panose="020B0604020202020204" pitchFamily="34" charset="0"/>
            </a:rPr>
            <a:t>In order to reach a compromise, both sides must make concessions; they must both give up a need or a goal. In terms of assertiveness and cooperation, this style is intermediate. </a:t>
          </a:r>
        </a:p>
      </dsp:txBody>
      <dsp:txXfrm>
        <a:off x="0" y="0"/>
        <a:ext cx="6064067" cy="1230384"/>
      </dsp:txXfrm>
    </dsp:sp>
    <dsp:sp modelId="{F1A9B748-B30D-C74A-835F-BB1066172469}">
      <dsp:nvSpPr>
        <dsp:cNvPr id="0" name=""/>
        <dsp:cNvSpPr/>
      </dsp:nvSpPr>
      <dsp:spPr>
        <a:xfrm>
          <a:off x="0" y="1230385"/>
          <a:ext cx="6064067" cy="0"/>
        </a:xfrm>
        <a:prstGeom prst="line">
          <a:avLst/>
        </a:prstGeom>
        <a:solidFill>
          <a:schemeClr val="accent4">
            <a:hueOff val="548478"/>
            <a:satOff val="2377"/>
            <a:lumOff val="1569"/>
            <a:alphaOff val="0"/>
          </a:schemeClr>
        </a:solidFill>
        <a:ln w="12700" cap="flat" cmpd="sng" algn="ctr">
          <a:solidFill>
            <a:schemeClr val="accent4">
              <a:hueOff val="548478"/>
              <a:satOff val="2377"/>
              <a:lumOff val="15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E09B32-9C74-264C-B143-6A5750DEBD5F}">
      <dsp:nvSpPr>
        <dsp:cNvPr id="0" name=""/>
        <dsp:cNvSpPr/>
      </dsp:nvSpPr>
      <dsp:spPr>
        <a:xfrm>
          <a:off x="0" y="1230384"/>
          <a:ext cx="6064067" cy="1230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u="none" strike="noStrike" kern="1200" dirty="0">
              <a:solidFill>
                <a:srgbClr val="202122"/>
              </a:solidFill>
              <a:effectLst/>
              <a:latin typeface="Arial" panose="020B0604020202020204" pitchFamily="34" charset="0"/>
            </a:rPr>
            <a:t>In that this style a solution to the issue that benefits both parties needs to be achieved.</a:t>
          </a:r>
        </a:p>
      </dsp:txBody>
      <dsp:txXfrm>
        <a:off x="0" y="1230384"/>
        <a:ext cx="6064067" cy="1230384"/>
      </dsp:txXfrm>
    </dsp:sp>
    <dsp:sp modelId="{D488BA0E-5FC8-4943-B6D9-B22FD6C39487}">
      <dsp:nvSpPr>
        <dsp:cNvPr id="0" name=""/>
        <dsp:cNvSpPr/>
      </dsp:nvSpPr>
      <dsp:spPr>
        <a:xfrm>
          <a:off x="0" y="2460770"/>
          <a:ext cx="6064067" cy="0"/>
        </a:xfrm>
        <a:prstGeom prst="line">
          <a:avLst/>
        </a:prstGeom>
        <a:solidFill>
          <a:schemeClr val="accent4">
            <a:hueOff val="1096956"/>
            <a:satOff val="4755"/>
            <a:lumOff val="3137"/>
            <a:alphaOff val="0"/>
          </a:schemeClr>
        </a:solidFill>
        <a:ln w="12700" cap="flat" cmpd="sng" algn="ctr">
          <a:solidFill>
            <a:schemeClr val="accent4">
              <a:hueOff val="1096956"/>
              <a:satOff val="4755"/>
              <a:lumOff val="313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113E9C-F801-FA42-8305-B4A8AA2C3F77}">
      <dsp:nvSpPr>
        <dsp:cNvPr id="0" name=""/>
        <dsp:cNvSpPr/>
      </dsp:nvSpPr>
      <dsp:spPr>
        <a:xfrm>
          <a:off x="0" y="2460769"/>
          <a:ext cx="6064067" cy="1230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u="none" strike="noStrike" kern="1200" dirty="0">
              <a:solidFill>
                <a:srgbClr val="202122"/>
              </a:solidFill>
              <a:effectLst/>
              <a:latin typeface="Arial" panose="020B0604020202020204" pitchFamily="34" charset="0"/>
            </a:rPr>
            <a:t>Compromise does solve the issue, but unlike collaboration, it doesn't look for the source of the disagreement. </a:t>
          </a:r>
        </a:p>
      </dsp:txBody>
      <dsp:txXfrm>
        <a:off x="0" y="2460769"/>
        <a:ext cx="6064067" cy="1230384"/>
      </dsp:txXfrm>
    </dsp:sp>
    <dsp:sp modelId="{1F567751-B029-674D-898A-01DB63DDBDBE}">
      <dsp:nvSpPr>
        <dsp:cNvPr id="0" name=""/>
        <dsp:cNvSpPr/>
      </dsp:nvSpPr>
      <dsp:spPr>
        <a:xfrm>
          <a:off x="0" y="3691154"/>
          <a:ext cx="6064067" cy="0"/>
        </a:xfrm>
        <a:prstGeom prst="line">
          <a:avLst/>
        </a:prstGeom>
        <a:solidFill>
          <a:schemeClr val="accent4">
            <a:hueOff val="1645434"/>
            <a:satOff val="7132"/>
            <a:lumOff val="4706"/>
            <a:alphaOff val="0"/>
          </a:schemeClr>
        </a:solidFill>
        <a:ln w="12700" cap="flat" cmpd="sng" algn="ctr">
          <a:solidFill>
            <a:schemeClr val="accent4">
              <a:hueOff val="1645434"/>
              <a:satOff val="7132"/>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4C0BA6-D610-A64D-A420-755805E573A4}">
      <dsp:nvSpPr>
        <dsp:cNvPr id="0" name=""/>
        <dsp:cNvSpPr/>
      </dsp:nvSpPr>
      <dsp:spPr>
        <a:xfrm>
          <a:off x="0" y="3691154"/>
          <a:ext cx="6064067" cy="1230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u="none" strike="noStrike" kern="1200" dirty="0">
              <a:solidFill>
                <a:srgbClr val="202122"/>
              </a:solidFill>
              <a:effectLst/>
              <a:latin typeface="Arial" panose="020B0604020202020204" pitchFamily="34" charset="0"/>
            </a:rPr>
            <a:t>Compromise is utilised when concerns are significant but not worth taking a forceful stance on, when a quick repair is desired, or when competing or collaborating fails. </a:t>
          </a:r>
        </a:p>
      </dsp:txBody>
      <dsp:txXfrm>
        <a:off x="0" y="3691154"/>
        <a:ext cx="6064067" cy="123038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2E120A-195D-9049-96BA-D0D1A529A059}">
      <dsp:nvSpPr>
        <dsp:cNvPr id="0" name=""/>
        <dsp:cNvSpPr/>
      </dsp:nvSpPr>
      <dsp:spPr>
        <a:xfrm>
          <a:off x="0" y="600"/>
          <a:ext cx="60640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2C7E0A-490C-F74B-BF8B-3CBC0887D403}">
      <dsp:nvSpPr>
        <dsp:cNvPr id="0" name=""/>
        <dsp:cNvSpPr/>
      </dsp:nvSpPr>
      <dsp:spPr>
        <a:xfrm>
          <a:off x="0" y="600"/>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0" i="0" u="none" strike="noStrike" kern="1200">
              <a:solidFill>
                <a:srgbClr val="202122"/>
              </a:solidFill>
              <a:effectLst/>
              <a:latin typeface="Arial" panose="020B0604020202020204" pitchFamily="34" charset="0"/>
            </a:rPr>
            <a:t>In the accommodating style, one meets the objectives of the other party while remaining unassertive and cooperative, as opposed to attempting to force one's own point of view. </a:t>
          </a:r>
          <a:endParaRPr lang="en-GB" sz="1600" b="0" i="0" u="none" strike="noStrike" kern="1200" dirty="0">
            <a:solidFill>
              <a:srgbClr val="202122"/>
            </a:solidFill>
            <a:effectLst/>
            <a:latin typeface="Arial" panose="020B0604020202020204" pitchFamily="34" charset="0"/>
          </a:endParaRPr>
        </a:p>
      </dsp:txBody>
      <dsp:txXfrm>
        <a:off x="0" y="600"/>
        <a:ext cx="6064067" cy="984067"/>
      </dsp:txXfrm>
    </dsp:sp>
    <dsp:sp modelId="{322B9644-5433-444B-9D5A-CA8651135552}">
      <dsp:nvSpPr>
        <dsp:cNvPr id="0" name=""/>
        <dsp:cNvSpPr/>
      </dsp:nvSpPr>
      <dsp:spPr>
        <a:xfrm>
          <a:off x="0" y="984668"/>
          <a:ext cx="6064067" cy="0"/>
        </a:xfrm>
        <a:prstGeom prst="line">
          <a:avLst/>
        </a:prstGeom>
        <a:solidFill>
          <a:schemeClr val="accent4">
            <a:hueOff val="411359"/>
            <a:satOff val="1783"/>
            <a:lumOff val="1177"/>
            <a:alphaOff val="0"/>
          </a:schemeClr>
        </a:solidFill>
        <a:ln w="12700" cap="flat" cmpd="sng" algn="ctr">
          <a:solidFill>
            <a:schemeClr val="accent4">
              <a:hueOff val="411359"/>
              <a:satOff val="1783"/>
              <a:lumOff val="1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F23305-1809-FF4D-AD19-FA142A73A962}">
      <dsp:nvSpPr>
        <dsp:cNvPr id="0" name=""/>
        <dsp:cNvSpPr/>
      </dsp:nvSpPr>
      <dsp:spPr>
        <a:xfrm>
          <a:off x="0" y="984668"/>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0" i="0" u="none" strike="noStrike" kern="1200">
              <a:solidFill>
                <a:srgbClr val="202122"/>
              </a:solidFill>
              <a:effectLst/>
              <a:latin typeface="Arial" panose="020B0604020202020204" pitchFamily="34" charset="0"/>
            </a:rPr>
            <a:t>While being accommodating, a person forgoes their own demands in favour of the other party's satisfaction. Relationally speaking, this can be advantageous, but it can also result in burnout for the person making the sacrifices. </a:t>
          </a:r>
          <a:endParaRPr lang="en-GB" sz="1600" b="0" i="0" u="none" strike="noStrike" kern="1200" dirty="0">
            <a:solidFill>
              <a:srgbClr val="202122"/>
            </a:solidFill>
            <a:effectLst/>
            <a:latin typeface="Arial" panose="020B0604020202020204" pitchFamily="34" charset="0"/>
          </a:endParaRPr>
        </a:p>
      </dsp:txBody>
      <dsp:txXfrm>
        <a:off x="0" y="984668"/>
        <a:ext cx="6064067" cy="984067"/>
      </dsp:txXfrm>
    </dsp:sp>
    <dsp:sp modelId="{B0F55743-399D-5E4A-A936-7D0373530038}">
      <dsp:nvSpPr>
        <dsp:cNvPr id="0" name=""/>
        <dsp:cNvSpPr/>
      </dsp:nvSpPr>
      <dsp:spPr>
        <a:xfrm>
          <a:off x="0" y="1968736"/>
          <a:ext cx="6064067" cy="0"/>
        </a:xfrm>
        <a:prstGeom prst="line">
          <a:avLst/>
        </a:prstGeom>
        <a:solidFill>
          <a:schemeClr val="accent4">
            <a:hueOff val="822717"/>
            <a:satOff val="3566"/>
            <a:lumOff val="2353"/>
            <a:alphaOff val="0"/>
          </a:schemeClr>
        </a:solidFill>
        <a:ln w="12700" cap="flat" cmpd="sng" algn="ctr">
          <a:solidFill>
            <a:schemeClr val="accent4">
              <a:hueOff val="822717"/>
              <a:satOff val="3566"/>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49BC80-6295-6C4E-9C50-5900C3B1D3D3}">
      <dsp:nvSpPr>
        <dsp:cNvPr id="0" name=""/>
        <dsp:cNvSpPr/>
      </dsp:nvSpPr>
      <dsp:spPr>
        <a:xfrm>
          <a:off x="0" y="1968736"/>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0" i="0" u="none" strike="noStrike" kern="1200">
              <a:solidFill>
                <a:srgbClr val="202122"/>
              </a:solidFill>
              <a:effectLst/>
              <a:latin typeface="Arial" panose="020B0604020202020204" pitchFamily="34" charset="0"/>
            </a:rPr>
            <a:t>When the accommodating party knows they are in the wrong, or needs to establish credibility for a later circumstance that might be more crucial to them, or would just like to preserve the peace, accommodation may be suitable. </a:t>
          </a:r>
          <a:endParaRPr lang="en-GB" sz="1600" b="0" i="0" u="none" strike="noStrike" kern="1200" dirty="0">
            <a:solidFill>
              <a:srgbClr val="202122"/>
            </a:solidFill>
            <a:effectLst/>
            <a:latin typeface="Arial" panose="020B0604020202020204" pitchFamily="34" charset="0"/>
          </a:endParaRPr>
        </a:p>
      </dsp:txBody>
      <dsp:txXfrm>
        <a:off x="0" y="1968736"/>
        <a:ext cx="6064067" cy="984067"/>
      </dsp:txXfrm>
    </dsp:sp>
    <dsp:sp modelId="{94102B87-D1B1-3841-9412-DE088A1267BA}">
      <dsp:nvSpPr>
        <dsp:cNvPr id="0" name=""/>
        <dsp:cNvSpPr/>
      </dsp:nvSpPr>
      <dsp:spPr>
        <a:xfrm>
          <a:off x="0" y="2952803"/>
          <a:ext cx="6064067" cy="0"/>
        </a:xfrm>
        <a:prstGeom prst="line">
          <a:avLst/>
        </a:prstGeom>
        <a:solidFill>
          <a:schemeClr val="accent4">
            <a:hueOff val="1234076"/>
            <a:satOff val="5349"/>
            <a:lumOff val="3530"/>
            <a:alphaOff val="0"/>
          </a:schemeClr>
        </a:solidFill>
        <a:ln w="12700" cap="flat" cmpd="sng" algn="ctr">
          <a:solidFill>
            <a:schemeClr val="accent4">
              <a:hueOff val="1234076"/>
              <a:satOff val="5349"/>
              <a:lumOff val="353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56818E-7DEA-7C4E-BB69-0E4884BC59DC}">
      <dsp:nvSpPr>
        <dsp:cNvPr id="0" name=""/>
        <dsp:cNvSpPr/>
      </dsp:nvSpPr>
      <dsp:spPr>
        <a:xfrm>
          <a:off x="0" y="2952803"/>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0" i="0" u="none" strike="noStrike" kern="1200">
              <a:solidFill>
                <a:srgbClr val="202122"/>
              </a:solidFill>
              <a:effectLst/>
              <a:latin typeface="Arial" panose="020B0604020202020204" pitchFamily="34" charset="0"/>
            </a:rPr>
            <a:t>Accommodators work to maintain interpersonal connections. Being accommodating frequently results in a power imbalance in a relationship, when the accommodating person has less influence and their wants are not addressed. </a:t>
          </a:r>
          <a:endParaRPr lang="en-GB" sz="1600" b="0" i="0" u="none" strike="noStrike" kern="1200" dirty="0">
            <a:solidFill>
              <a:srgbClr val="202122"/>
            </a:solidFill>
            <a:effectLst/>
            <a:latin typeface="Arial" panose="020B0604020202020204" pitchFamily="34" charset="0"/>
          </a:endParaRPr>
        </a:p>
      </dsp:txBody>
      <dsp:txXfrm>
        <a:off x="0" y="2952803"/>
        <a:ext cx="6064067" cy="984067"/>
      </dsp:txXfrm>
    </dsp:sp>
    <dsp:sp modelId="{251A9A2C-CDEB-DD40-9B4F-75CFB014988C}">
      <dsp:nvSpPr>
        <dsp:cNvPr id="0" name=""/>
        <dsp:cNvSpPr/>
      </dsp:nvSpPr>
      <dsp:spPr>
        <a:xfrm>
          <a:off x="0" y="3936871"/>
          <a:ext cx="6064067" cy="0"/>
        </a:xfrm>
        <a:prstGeom prst="line">
          <a:avLst/>
        </a:prstGeom>
        <a:solidFill>
          <a:schemeClr val="accent4">
            <a:hueOff val="1645434"/>
            <a:satOff val="7132"/>
            <a:lumOff val="4706"/>
            <a:alphaOff val="0"/>
          </a:schemeClr>
        </a:solidFill>
        <a:ln w="12700" cap="flat" cmpd="sng" algn="ctr">
          <a:solidFill>
            <a:schemeClr val="accent4">
              <a:hueOff val="1645434"/>
              <a:satOff val="7132"/>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B937E3-7D07-5F46-A1DC-6697F3C1EE2A}">
      <dsp:nvSpPr>
        <dsp:cNvPr id="0" name=""/>
        <dsp:cNvSpPr/>
      </dsp:nvSpPr>
      <dsp:spPr>
        <a:xfrm>
          <a:off x="0" y="3936871"/>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0" i="0" u="none" strike="noStrike" kern="1200">
              <a:solidFill>
                <a:srgbClr val="202122"/>
              </a:solidFill>
              <a:effectLst/>
              <a:latin typeface="Arial" panose="020B0604020202020204" pitchFamily="34" charset="0"/>
            </a:rPr>
            <a:t>Making accommodations can be helpful for resolving pointless and insignificant disputes.</a:t>
          </a:r>
          <a:endParaRPr lang="en-GB" sz="1600" kern="1200" dirty="0"/>
        </a:p>
      </dsp:txBody>
      <dsp:txXfrm>
        <a:off x="0" y="3936871"/>
        <a:ext cx="6064067" cy="98406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54401-4A9F-9747-A732-CC014C1AC3A8}">
      <dsp:nvSpPr>
        <dsp:cNvPr id="0" name=""/>
        <dsp:cNvSpPr/>
      </dsp:nvSpPr>
      <dsp:spPr>
        <a:xfrm>
          <a:off x="0" y="600"/>
          <a:ext cx="60640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3C3998-C50D-DF4A-ABF3-22C680511537}">
      <dsp:nvSpPr>
        <dsp:cNvPr id="0" name=""/>
        <dsp:cNvSpPr/>
      </dsp:nvSpPr>
      <dsp:spPr>
        <a:xfrm>
          <a:off x="0" y="600"/>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By delaying or avoiding confrontation, the avoidance mode merely avoids it. This approach is frequently perceived as having little concern for the current situation and your connection with the other person. </a:t>
          </a:r>
        </a:p>
      </dsp:txBody>
      <dsp:txXfrm>
        <a:off x="0" y="600"/>
        <a:ext cx="6064067" cy="984067"/>
      </dsp:txXfrm>
    </dsp:sp>
    <dsp:sp modelId="{C80527FF-F293-C948-875A-F5096755F73B}">
      <dsp:nvSpPr>
        <dsp:cNvPr id="0" name=""/>
        <dsp:cNvSpPr/>
      </dsp:nvSpPr>
      <dsp:spPr>
        <a:xfrm>
          <a:off x="0" y="984668"/>
          <a:ext cx="6064067" cy="0"/>
        </a:xfrm>
        <a:prstGeom prst="line">
          <a:avLst/>
        </a:prstGeom>
        <a:solidFill>
          <a:schemeClr val="accent4">
            <a:hueOff val="411359"/>
            <a:satOff val="1783"/>
            <a:lumOff val="1177"/>
            <a:alphaOff val="0"/>
          </a:schemeClr>
        </a:solidFill>
        <a:ln w="12700" cap="flat" cmpd="sng" algn="ctr">
          <a:solidFill>
            <a:schemeClr val="accent4">
              <a:hueOff val="411359"/>
              <a:satOff val="1783"/>
              <a:lumOff val="1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33DB2F-B9BD-3243-898E-D2E866713E39}">
      <dsp:nvSpPr>
        <dsp:cNvPr id="0" name=""/>
        <dsp:cNvSpPr/>
      </dsp:nvSpPr>
      <dsp:spPr>
        <a:xfrm>
          <a:off x="0" y="984668"/>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This style is unassertive and uncooperative. Avoiding something involves moving out of the way, waiting, or just avoiding it altogether. </a:t>
          </a:r>
        </a:p>
      </dsp:txBody>
      <dsp:txXfrm>
        <a:off x="0" y="984668"/>
        <a:ext cx="6064067" cy="984067"/>
      </dsp:txXfrm>
    </dsp:sp>
    <dsp:sp modelId="{E00A7BC6-3573-534C-BC92-2EBD11380B8C}">
      <dsp:nvSpPr>
        <dsp:cNvPr id="0" name=""/>
        <dsp:cNvSpPr/>
      </dsp:nvSpPr>
      <dsp:spPr>
        <a:xfrm>
          <a:off x="0" y="1968736"/>
          <a:ext cx="6064067" cy="0"/>
        </a:xfrm>
        <a:prstGeom prst="line">
          <a:avLst/>
        </a:prstGeom>
        <a:solidFill>
          <a:schemeClr val="accent4">
            <a:hueOff val="822717"/>
            <a:satOff val="3566"/>
            <a:lumOff val="2353"/>
            <a:alphaOff val="0"/>
          </a:schemeClr>
        </a:solidFill>
        <a:ln w="12700" cap="flat" cmpd="sng" algn="ctr">
          <a:solidFill>
            <a:schemeClr val="accent4">
              <a:hueOff val="822717"/>
              <a:satOff val="3566"/>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41849B-E04D-1F40-A44D-0261C64E140A}">
      <dsp:nvSpPr>
        <dsp:cNvPr id="0" name=""/>
        <dsp:cNvSpPr/>
      </dsp:nvSpPr>
      <dsp:spPr>
        <a:xfrm>
          <a:off x="0" y="1968736"/>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In moderation, this approach can be helpful, but over time, ignoring disagreements may result in tension building and toxic relationships. </a:t>
          </a:r>
        </a:p>
      </dsp:txBody>
      <dsp:txXfrm>
        <a:off x="0" y="1968736"/>
        <a:ext cx="6064067" cy="984067"/>
      </dsp:txXfrm>
    </dsp:sp>
    <dsp:sp modelId="{6BB844B2-650D-2C4F-A14C-AD0B962DFDF4}">
      <dsp:nvSpPr>
        <dsp:cNvPr id="0" name=""/>
        <dsp:cNvSpPr/>
      </dsp:nvSpPr>
      <dsp:spPr>
        <a:xfrm>
          <a:off x="0" y="2952803"/>
          <a:ext cx="6064067" cy="0"/>
        </a:xfrm>
        <a:prstGeom prst="line">
          <a:avLst/>
        </a:prstGeom>
        <a:solidFill>
          <a:schemeClr val="accent4">
            <a:hueOff val="1234076"/>
            <a:satOff val="5349"/>
            <a:lumOff val="3530"/>
            <a:alphaOff val="0"/>
          </a:schemeClr>
        </a:solidFill>
        <a:ln w="12700" cap="flat" cmpd="sng" algn="ctr">
          <a:solidFill>
            <a:schemeClr val="accent4">
              <a:hueOff val="1234076"/>
              <a:satOff val="5349"/>
              <a:lumOff val="353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A07D59-0D1A-8045-9BC4-2A285D1345B7}">
      <dsp:nvSpPr>
        <dsp:cNvPr id="0" name=""/>
        <dsp:cNvSpPr/>
      </dsp:nvSpPr>
      <dsp:spPr>
        <a:xfrm>
          <a:off x="0" y="2952803"/>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When emotions are running high and one or both sides need some time to collect themselves before handling the current problem, this mode can also be helpful.</a:t>
          </a:r>
        </a:p>
      </dsp:txBody>
      <dsp:txXfrm>
        <a:off x="0" y="2952803"/>
        <a:ext cx="6064067" cy="984067"/>
      </dsp:txXfrm>
    </dsp:sp>
    <dsp:sp modelId="{4240FDD6-F16A-6C4B-937C-BBC606DEE5AE}">
      <dsp:nvSpPr>
        <dsp:cNvPr id="0" name=""/>
        <dsp:cNvSpPr/>
      </dsp:nvSpPr>
      <dsp:spPr>
        <a:xfrm>
          <a:off x="0" y="3936871"/>
          <a:ext cx="6064067" cy="0"/>
        </a:xfrm>
        <a:prstGeom prst="line">
          <a:avLst/>
        </a:prstGeom>
        <a:solidFill>
          <a:schemeClr val="accent4">
            <a:hueOff val="1645434"/>
            <a:satOff val="7132"/>
            <a:lumOff val="4706"/>
            <a:alphaOff val="0"/>
          </a:schemeClr>
        </a:solidFill>
        <a:ln w="12700" cap="flat" cmpd="sng" algn="ctr">
          <a:solidFill>
            <a:schemeClr val="accent4">
              <a:hueOff val="1645434"/>
              <a:satOff val="7132"/>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DD35DD-5E14-AD4E-89B6-210E310C93E5}">
      <dsp:nvSpPr>
        <dsp:cNvPr id="0" name=""/>
        <dsp:cNvSpPr/>
      </dsp:nvSpPr>
      <dsp:spPr>
        <a:xfrm>
          <a:off x="0" y="3936871"/>
          <a:ext cx="6064067" cy="984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a:t>This approach is frequently taken when a problem is deemed insignificant, has a reasonable chance of self-resolution, or is overshadowed by a more urgent issue. </a:t>
          </a:r>
          <a:endParaRPr lang="en-GB" sz="1600" kern="1200" dirty="0"/>
        </a:p>
      </dsp:txBody>
      <dsp:txXfrm>
        <a:off x="0" y="3936871"/>
        <a:ext cx="6064067" cy="98406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AD309E-64F6-4B94-B566-1C227BED2579}">
      <dsp:nvSpPr>
        <dsp:cNvPr id="0" name=""/>
        <dsp:cNvSpPr/>
      </dsp:nvSpPr>
      <dsp:spPr>
        <a:xfrm>
          <a:off x="0" y="419"/>
          <a:ext cx="10143668" cy="98134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85712A-2364-41EF-9494-89854FEB21CC}">
      <dsp:nvSpPr>
        <dsp:cNvPr id="0" name=""/>
        <dsp:cNvSpPr/>
      </dsp:nvSpPr>
      <dsp:spPr>
        <a:xfrm>
          <a:off x="296855" y="221221"/>
          <a:ext cx="539737" cy="5397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ACACE6-F5F6-4D2F-B70D-C5AF409F8E07}">
      <dsp:nvSpPr>
        <dsp:cNvPr id="0" name=""/>
        <dsp:cNvSpPr/>
      </dsp:nvSpPr>
      <dsp:spPr>
        <a:xfrm>
          <a:off x="1133448" y="419"/>
          <a:ext cx="9010219" cy="981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59" tIns="103859" rIns="103859" bIns="103859" numCol="1" spcCol="1270" anchor="ctr" anchorCtr="0">
          <a:noAutofit/>
        </a:bodyPr>
        <a:lstStyle/>
        <a:p>
          <a:pPr marL="0" lvl="0" indent="0" algn="l" defTabSz="711200">
            <a:lnSpc>
              <a:spcPct val="100000"/>
            </a:lnSpc>
            <a:spcBef>
              <a:spcPct val="0"/>
            </a:spcBef>
            <a:spcAft>
              <a:spcPct val="35000"/>
            </a:spcAft>
            <a:buNone/>
          </a:pPr>
          <a:r>
            <a:rPr lang="en-GB" sz="1600" kern="1200"/>
            <a:t>A group's common values, customs, and beliefs, such as those of a nation or organisation, are referred to as its culture (Hofstede, 1994; Lewicki, Litterer, Minton &amp; Saunders, 1994). </a:t>
          </a:r>
          <a:endParaRPr lang="en-US" sz="1600" kern="1200"/>
        </a:p>
      </dsp:txBody>
      <dsp:txXfrm>
        <a:off x="1133448" y="419"/>
        <a:ext cx="9010219" cy="981340"/>
      </dsp:txXfrm>
    </dsp:sp>
    <dsp:sp modelId="{B5510791-96EF-4C03-8CCD-213F814CEB77}">
      <dsp:nvSpPr>
        <dsp:cNvPr id="0" name=""/>
        <dsp:cNvSpPr/>
      </dsp:nvSpPr>
      <dsp:spPr>
        <a:xfrm>
          <a:off x="0" y="1227095"/>
          <a:ext cx="10143668" cy="98134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133031-037B-49E1-9680-20133E8074FC}">
      <dsp:nvSpPr>
        <dsp:cNvPr id="0" name=""/>
        <dsp:cNvSpPr/>
      </dsp:nvSpPr>
      <dsp:spPr>
        <a:xfrm>
          <a:off x="296855" y="1447896"/>
          <a:ext cx="539737" cy="5397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D31A45-A4B9-4650-B088-E9F740ABFE93}">
      <dsp:nvSpPr>
        <dsp:cNvPr id="0" name=""/>
        <dsp:cNvSpPr/>
      </dsp:nvSpPr>
      <dsp:spPr>
        <a:xfrm>
          <a:off x="1133448" y="1227095"/>
          <a:ext cx="9010219" cy="981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59" tIns="103859" rIns="103859" bIns="103859" numCol="1" spcCol="1270" anchor="ctr" anchorCtr="0">
          <a:noAutofit/>
        </a:bodyPr>
        <a:lstStyle/>
        <a:p>
          <a:pPr marL="0" lvl="0" indent="0" algn="l" defTabSz="711200">
            <a:lnSpc>
              <a:spcPct val="100000"/>
            </a:lnSpc>
            <a:spcBef>
              <a:spcPct val="0"/>
            </a:spcBef>
            <a:spcAft>
              <a:spcPct val="35000"/>
            </a:spcAft>
            <a:buNone/>
          </a:pPr>
          <a:r>
            <a:rPr lang="en-GB" sz="1600" kern="1200"/>
            <a:t>People have a framework for interpreting the intentions and actions of others when they are able to recognise and comprehend the variations in cultural patterns (Hofstede, 1994). This is especially important when people are at conflict and need to work together to achieve shared objectives. </a:t>
          </a:r>
          <a:endParaRPr lang="en-US" sz="1600" kern="1200"/>
        </a:p>
      </dsp:txBody>
      <dsp:txXfrm>
        <a:off x="1133448" y="1227095"/>
        <a:ext cx="9010219" cy="981340"/>
      </dsp:txXfrm>
    </dsp:sp>
    <dsp:sp modelId="{005D485E-A20C-402D-8460-CF83A06C0C49}">
      <dsp:nvSpPr>
        <dsp:cNvPr id="0" name=""/>
        <dsp:cNvSpPr/>
      </dsp:nvSpPr>
      <dsp:spPr>
        <a:xfrm>
          <a:off x="0" y="2453770"/>
          <a:ext cx="10143668" cy="98134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BFF9BE-1874-4321-8103-F6129CABE020}">
      <dsp:nvSpPr>
        <dsp:cNvPr id="0" name=""/>
        <dsp:cNvSpPr/>
      </dsp:nvSpPr>
      <dsp:spPr>
        <a:xfrm>
          <a:off x="296855" y="2674572"/>
          <a:ext cx="539737" cy="5397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49C500-63BD-441D-8D72-AC6482912FC8}">
      <dsp:nvSpPr>
        <dsp:cNvPr id="0" name=""/>
        <dsp:cNvSpPr/>
      </dsp:nvSpPr>
      <dsp:spPr>
        <a:xfrm>
          <a:off x="1133448" y="2453770"/>
          <a:ext cx="9010219" cy="981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59" tIns="103859" rIns="103859" bIns="103859" numCol="1" spcCol="1270" anchor="ctr" anchorCtr="0">
          <a:noAutofit/>
        </a:bodyPr>
        <a:lstStyle/>
        <a:p>
          <a:pPr marL="0" lvl="0" indent="0" algn="l" defTabSz="711200">
            <a:lnSpc>
              <a:spcPct val="100000"/>
            </a:lnSpc>
            <a:spcBef>
              <a:spcPct val="0"/>
            </a:spcBef>
            <a:spcAft>
              <a:spcPct val="35000"/>
            </a:spcAft>
            <a:buNone/>
          </a:pPr>
          <a:r>
            <a:rPr lang="en-GB" sz="1600" kern="1200"/>
            <a:t>People from various cultures adopt noticeably different conflict resolution tactics, according to research on cross-cultural variances in conflict resolution strategies (Fisher 1980; Tse, Francis &amp; Walls, 1994; Tung, 1984).</a:t>
          </a:r>
          <a:endParaRPr lang="en-US" sz="1600" kern="1200"/>
        </a:p>
      </dsp:txBody>
      <dsp:txXfrm>
        <a:off x="1133448" y="2453770"/>
        <a:ext cx="9010219" cy="98134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F84384-F01A-C94D-8EB2-CCB2ED02D556}">
      <dsp:nvSpPr>
        <dsp:cNvPr id="0" name=""/>
        <dsp:cNvSpPr/>
      </dsp:nvSpPr>
      <dsp:spPr>
        <a:xfrm>
          <a:off x="0" y="10465"/>
          <a:ext cx="10143668" cy="10998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i="1" kern="1200"/>
            <a:t>Collectivism </a:t>
          </a:r>
          <a:r>
            <a:rPr lang="en-GB" sz="2000" kern="1200"/>
            <a:t>describes societies in which people are integrated into strong, cohesive and loyal ingroups (Hofstede, 1994). Collectivist cultures and societies value group goals and outcomes over those of the individual and define themselves in terms of their group membership.</a:t>
          </a:r>
        </a:p>
      </dsp:txBody>
      <dsp:txXfrm>
        <a:off x="53688" y="64153"/>
        <a:ext cx="10036292" cy="992424"/>
      </dsp:txXfrm>
    </dsp:sp>
    <dsp:sp modelId="{5CA87F85-57E5-CF4B-8A11-ABDF32A7459E}">
      <dsp:nvSpPr>
        <dsp:cNvPr id="0" name=""/>
        <dsp:cNvSpPr/>
      </dsp:nvSpPr>
      <dsp:spPr>
        <a:xfrm>
          <a:off x="0" y="1167865"/>
          <a:ext cx="10143668" cy="1099800"/>
        </a:xfrm>
        <a:prstGeom prst="round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They are therefore willing to sacrifice for their ingroup. According to collectivists, upholding social ties is highly valued (Ting-Toomey, 1988), and harmony frequently takes precedence over achieving goals and fulfilling individual preferences. </a:t>
          </a:r>
        </a:p>
      </dsp:txBody>
      <dsp:txXfrm>
        <a:off x="53688" y="1221553"/>
        <a:ext cx="10036292" cy="992424"/>
      </dsp:txXfrm>
    </dsp:sp>
    <dsp:sp modelId="{E008F6EE-6DA8-A640-98F9-024C46499C94}">
      <dsp:nvSpPr>
        <dsp:cNvPr id="0" name=""/>
        <dsp:cNvSpPr/>
      </dsp:nvSpPr>
      <dsp:spPr>
        <a:xfrm>
          <a:off x="0" y="2325265"/>
          <a:ext cx="10143668" cy="1099800"/>
        </a:xfrm>
        <a:prstGeom prst="round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Consequently, collectivists strive to minimise disruption and allow group goals to dominate individual goals (Weldon &amp; Jehn, 1995). Importantly, collectivists show more concern about attaining the other party’s goals than about attaining their own goals (Lewicki et al., 1994). </a:t>
          </a:r>
        </a:p>
      </dsp:txBody>
      <dsp:txXfrm>
        <a:off x="53688" y="2378953"/>
        <a:ext cx="10036292" cy="99242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AF3893-A94F-2C4E-BB81-C6AB86C6C00F}">
      <dsp:nvSpPr>
        <dsp:cNvPr id="0" name=""/>
        <dsp:cNvSpPr/>
      </dsp:nvSpPr>
      <dsp:spPr>
        <a:xfrm>
          <a:off x="0" y="119534"/>
          <a:ext cx="10128690" cy="81326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Unsurprisingly, collectivism and collaboration have a relationship. But despite this desire for cooperation, there is no collaboration. </a:t>
          </a:r>
        </a:p>
      </dsp:txBody>
      <dsp:txXfrm>
        <a:off x="39701" y="159235"/>
        <a:ext cx="10049288" cy="733867"/>
      </dsp:txXfrm>
    </dsp:sp>
    <dsp:sp modelId="{A80FBC9B-CDA7-8048-A244-584B6E11E844}">
      <dsp:nvSpPr>
        <dsp:cNvPr id="0" name=""/>
        <dsp:cNvSpPr/>
      </dsp:nvSpPr>
      <dsp:spPr>
        <a:xfrm>
          <a:off x="0" y="993283"/>
          <a:ext cx="10128690" cy="799501"/>
        </a:xfrm>
        <a:prstGeom prst="round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t>Conversely, those who come from collectivist societies are more prone to resolve problems by ignoring them or making accommodations. According to various writers, collectivists choose tolerance and avoidance(Ting-Toomey, 1988; Trubisky, Ting-Toomey &amp; Lin, 1991). </a:t>
          </a:r>
        </a:p>
      </dsp:txBody>
      <dsp:txXfrm>
        <a:off x="39028" y="1032311"/>
        <a:ext cx="10050634" cy="721445"/>
      </dsp:txXfrm>
    </dsp:sp>
    <dsp:sp modelId="{83AF3626-7253-9C4D-9F9E-FB256A089209}">
      <dsp:nvSpPr>
        <dsp:cNvPr id="0" name=""/>
        <dsp:cNvSpPr/>
      </dsp:nvSpPr>
      <dsp:spPr>
        <a:xfrm>
          <a:off x="0" y="1853265"/>
          <a:ext cx="10128690" cy="626660"/>
        </a:xfrm>
        <a:prstGeom prst="round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t>Characteristics of Collectivism:</a:t>
          </a:r>
        </a:p>
      </dsp:txBody>
      <dsp:txXfrm>
        <a:off x="30591" y="1883856"/>
        <a:ext cx="10067508" cy="565478"/>
      </dsp:txXfrm>
    </dsp:sp>
    <dsp:sp modelId="{66B1462D-B748-3D4C-B317-2423B0E1F913}">
      <dsp:nvSpPr>
        <dsp:cNvPr id="0" name=""/>
        <dsp:cNvSpPr/>
      </dsp:nvSpPr>
      <dsp:spPr>
        <a:xfrm>
          <a:off x="0" y="2479925"/>
          <a:ext cx="10128690" cy="1151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586"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GB" sz="1400" kern="1200" dirty="0"/>
            <a:t>Everyone is urged to participate actively in society and to act in ways that are more beneficial to society as a whole than to themselves. </a:t>
          </a:r>
        </a:p>
        <a:p>
          <a:pPr marL="114300" lvl="1" indent="-114300" algn="l" defTabSz="622300">
            <a:lnSpc>
              <a:spcPct val="90000"/>
            </a:lnSpc>
            <a:spcBef>
              <a:spcPct val="0"/>
            </a:spcBef>
            <a:spcAft>
              <a:spcPct val="20000"/>
            </a:spcAft>
            <a:buChar char="•"/>
          </a:pPr>
          <a:r>
            <a:rPr lang="en-GB" sz="1400" kern="1200"/>
            <a:t>Families, communities, and the collective all have rights that outweigh an individual's. </a:t>
          </a:r>
        </a:p>
        <a:p>
          <a:pPr marL="114300" lvl="1" indent="-114300" algn="l" defTabSz="622300">
            <a:lnSpc>
              <a:spcPct val="90000"/>
            </a:lnSpc>
            <a:spcBef>
              <a:spcPct val="0"/>
            </a:spcBef>
            <a:spcAft>
              <a:spcPct val="20000"/>
            </a:spcAft>
            <a:buChar char="•"/>
          </a:pPr>
          <a:r>
            <a:rPr lang="en-GB" sz="1400" kern="1200" dirty="0"/>
            <a:t>Rules foster harmony, camaraderie, and altruism. </a:t>
          </a:r>
        </a:p>
        <a:p>
          <a:pPr marL="114300" lvl="1" indent="-114300" algn="l" defTabSz="622300">
            <a:lnSpc>
              <a:spcPct val="90000"/>
            </a:lnSpc>
            <a:spcBef>
              <a:spcPct val="0"/>
            </a:spcBef>
            <a:spcAft>
              <a:spcPct val="20000"/>
            </a:spcAft>
            <a:buChar char="•"/>
          </a:pPr>
          <a:r>
            <a:rPr lang="en-GB" sz="1400" kern="1200" dirty="0"/>
            <a:t>Everyone supports one another, and working together and cooperating is the norm. </a:t>
          </a:r>
        </a:p>
      </dsp:txBody>
      <dsp:txXfrm>
        <a:off x="0" y="2479925"/>
        <a:ext cx="10128690" cy="115195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4E74B-A9F3-504D-BA8F-277EAF29209A}">
      <dsp:nvSpPr>
        <dsp:cNvPr id="0" name=""/>
        <dsp:cNvSpPr/>
      </dsp:nvSpPr>
      <dsp:spPr>
        <a:xfrm>
          <a:off x="0" y="124016"/>
          <a:ext cx="10143668" cy="104480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i="1" kern="1200"/>
            <a:t>Individualism </a:t>
          </a:r>
          <a:r>
            <a:rPr lang="en-GB" sz="1900" kern="1200"/>
            <a:t>describes societies in which the ties between individuals are loose (Elsayed-Ekhouly &amp; Buda, 1996). Individualist cultures value individual needs and interests over those of the group. They seek to differentiate themselves from others and emphasize personal outcomes over relationships</a:t>
          </a:r>
        </a:p>
      </dsp:txBody>
      <dsp:txXfrm>
        <a:off x="51003" y="175019"/>
        <a:ext cx="10041662" cy="942803"/>
      </dsp:txXfrm>
    </dsp:sp>
    <dsp:sp modelId="{06C5B5A2-94DE-9745-BFCF-6A35DE1DCE1A}">
      <dsp:nvSpPr>
        <dsp:cNvPr id="0" name=""/>
        <dsp:cNvSpPr/>
      </dsp:nvSpPr>
      <dsp:spPr>
        <a:xfrm>
          <a:off x="0" y="1223546"/>
          <a:ext cx="10143668" cy="514767"/>
        </a:xfrm>
        <a:prstGeom prst="round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0" i="0" kern="1200"/>
            <a:t>Individualistic characteristics </a:t>
          </a:r>
          <a:endParaRPr lang="en-GB" sz="1900" kern="1200"/>
        </a:p>
      </dsp:txBody>
      <dsp:txXfrm>
        <a:off x="25129" y="1248675"/>
        <a:ext cx="10093410" cy="464509"/>
      </dsp:txXfrm>
    </dsp:sp>
    <dsp:sp modelId="{23CF92DB-5C26-6345-98A1-8FA50B8DC013}">
      <dsp:nvSpPr>
        <dsp:cNvPr id="0" name=""/>
        <dsp:cNvSpPr/>
      </dsp:nvSpPr>
      <dsp:spPr>
        <a:xfrm>
          <a:off x="0" y="1738314"/>
          <a:ext cx="10143668" cy="15731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2061"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GB" sz="1500" b="0" i="0" kern="1200" dirty="0"/>
            <a:t>"I" identity. </a:t>
          </a:r>
          <a:endParaRPr lang="en-GB" sz="1500" kern="1200" dirty="0"/>
        </a:p>
        <a:p>
          <a:pPr marL="114300" lvl="1" indent="-114300" algn="l" defTabSz="666750">
            <a:lnSpc>
              <a:spcPct val="90000"/>
            </a:lnSpc>
            <a:spcBef>
              <a:spcPct val="0"/>
            </a:spcBef>
            <a:spcAft>
              <a:spcPct val="20000"/>
            </a:spcAft>
            <a:buChar char="•"/>
          </a:pPr>
          <a:r>
            <a:rPr lang="en-GB" sz="1500" kern="1200" dirty="0"/>
            <a:t>E</a:t>
          </a:r>
          <a:r>
            <a:rPr lang="en-GB" sz="1500" b="0" i="0" kern="1200" dirty="0"/>
            <a:t>ncourages personal ambition, initiative, and success. </a:t>
          </a:r>
          <a:endParaRPr lang="en-GB" sz="1500" kern="1200" dirty="0"/>
        </a:p>
        <a:p>
          <a:pPr marL="114300" lvl="1" indent="-114300" algn="l" defTabSz="666750">
            <a:lnSpc>
              <a:spcPct val="90000"/>
            </a:lnSpc>
            <a:spcBef>
              <a:spcPct val="0"/>
            </a:spcBef>
            <a:spcAft>
              <a:spcPct val="20000"/>
            </a:spcAft>
            <a:buChar char="•"/>
          </a:pPr>
          <a:r>
            <a:rPr lang="en-GB" sz="1500" b="0" i="0" kern="1200" dirty="0"/>
            <a:t>The most significant rights are those of the individual. Rules aim to maintain individuality and self-importance. </a:t>
          </a:r>
          <a:endParaRPr lang="en-GB" sz="1500" kern="1200" dirty="0"/>
        </a:p>
        <a:p>
          <a:pPr marL="114300" lvl="1" indent="-114300" algn="l" defTabSz="666750">
            <a:lnSpc>
              <a:spcPct val="90000"/>
            </a:lnSpc>
            <a:spcBef>
              <a:spcPct val="0"/>
            </a:spcBef>
            <a:spcAft>
              <a:spcPct val="20000"/>
            </a:spcAft>
            <a:buChar char="•"/>
          </a:pPr>
          <a:r>
            <a:rPr lang="en-GB" sz="1500" b="0" i="0" kern="1200" dirty="0"/>
            <a:t>In contrast to collectivism, individualism is prised, and there is far less of a desire to support other people or groups. </a:t>
          </a:r>
          <a:endParaRPr lang="en-GB" sz="1500" kern="1200" dirty="0"/>
        </a:p>
        <a:p>
          <a:pPr marL="114300" lvl="1" indent="-114300" algn="l" defTabSz="666750">
            <a:lnSpc>
              <a:spcPct val="90000"/>
            </a:lnSpc>
            <a:spcBef>
              <a:spcPct val="0"/>
            </a:spcBef>
            <a:spcAft>
              <a:spcPct val="20000"/>
            </a:spcAft>
            <a:buChar char="•"/>
          </a:pPr>
          <a:r>
            <a:rPr lang="en-GB" sz="1500" b="0" i="0" kern="1200" dirty="0"/>
            <a:t>Being dependent on others or relying on them is generally viewed as dishonourable. </a:t>
          </a:r>
          <a:endParaRPr lang="en-GB" sz="1500" kern="1200" dirty="0"/>
        </a:p>
        <a:p>
          <a:pPr marL="114300" lvl="1" indent="-114300" algn="l" defTabSz="666750">
            <a:lnSpc>
              <a:spcPct val="90000"/>
            </a:lnSpc>
            <a:spcBef>
              <a:spcPct val="0"/>
            </a:spcBef>
            <a:spcAft>
              <a:spcPct val="20000"/>
            </a:spcAft>
            <a:buChar char="•"/>
          </a:pPr>
          <a:r>
            <a:rPr lang="en-GB" sz="1500" b="0" i="0" kern="1200" dirty="0"/>
            <a:t>Individuals are urged to take initiative and rely on themselves, and they work for their own accomplishments.</a:t>
          </a:r>
          <a:endParaRPr lang="en-GB" sz="1500" kern="1200" dirty="0"/>
        </a:p>
      </dsp:txBody>
      <dsp:txXfrm>
        <a:off x="0" y="1738314"/>
        <a:ext cx="10143668" cy="1573199"/>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1DA7F2-A420-A34A-96CE-581AACB48E5E}">
      <dsp:nvSpPr>
        <dsp:cNvPr id="0" name=""/>
        <dsp:cNvSpPr/>
      </dsp:nvSpPr>
      <dsp:spPr>
        <a:xfrm>
          <a:off x="0" y="266560"/>
          <a:ext cx="10143668" cy="93483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Individualists are likely to value their own perspective (Lewicki et al., 1994), to place personal goals ahead of group goals (Carnevale et al., 1996), to display the fixed bias and to make concessions (compromising) only when necessary to reach an agreement.</a:t>
          </a:r>
        </a:p>
      </dsp:txBody>
      <dsp:txXfrm>
        <a:off x="45635" y="312195"/>
        <a:ext cx="10052398" cy="843560"/>
      </dsp:txXfrm>
    </dsp:sp>
    <dsp:sp modelId="{46C86E2F-7FB2-8843-A2E6-CE8EEAFEDAC6}">
      <dsp:nvSpPr>
        <dsp:cNvPr id="0" name=""/>
        <dsp:cNvSpPr/>
      </dsp:nvSpPr>
      <dsp:spPr>
        <a:xfrm>
          <a:off x="0" y="1250350"/>
          <a:ext cx="10143668" cy="934830"/>
        </a:xfrm>
        <a:prstGeom prst="round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These factors are all characteristic of a competing negotiation style and, consistent with this, Rahim (1992) found that individualists were more likely to adopt a competing or dominating style in conflicts. </a:t>
          </a:r>
        </a:p>
      </dsp:txBody>
      <dsp:txXfrm>
        <a:off x="45635" y="1295985"/>
        <a:ext cx="10052398" cy="843560"/>
      </dsp:txXfrm>
    </dsp:sp>
    <dsp:sp modelId="{07A7D131-CB46-6245-B15B-D48D6BCA11F9}">
      <dsp:nvSpPr>
        <dsp:cNvPr id="0" name=""/>
        <dsp:cNvSpPr/>
      </dsp:nvSpPr>
      <dsp:spPr>
        <a:xfrm>
          <a:off x="0" y="2234140"/>
          <a:ext cx="10143668" cy="934830"/>
        </a:xfrm>
        <a:prstGeom prst="round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Research shows that at least some individualists tend to be authoritative, autocratic and in a hurry to make a deal (Goldenberg, 1988). They are more self- assertive and self-reliant and show a preference for getting down to the task and the ‘bottom line’ as soon as possible (Goldman, 1991; Tse, Lee, Vertinsky &amp; Wehrung, 1988). </a:t>
          </a:r>
        </a:p>
      </dsp:txBody>
      <dsp:txXfrm>
        <a:off x="45635" y="2279775"/>
        <a:ext cx="10052398" cy="84356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94C286-65F0-7D4B-94EB-CF8BB95671B0}">
      <dsp:nvSpPr>
        <dsp:cNvPr id="0" name=""/>
        <dsp:cNvSpPr/>
      </dsp:nvSpPr>
      <dsp:spPr>
        <a:xfrm>
          <a:off x="619712" y="290"/>
          <a:ext cx="2831963" cy="169917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i="0" kern="1200"/>
            <a:t>When a speaker verbally expresses their genuine intentions, this is known as direct communication. </a:t>
          </a:r>
          <a:endParaRPr lang="en-GB" sz="1800" kern="1200"/>
        </a:p>
      </dsp:txBody>
      <dsp:txXfrm>
        <a:off x="619712" y="290"/>
        <a:ext cx="2831963" cy="1699178"/>
      </dsp:txXfrm>
    </dsp:sp>
    <dsp:sp modelId="{4D89035F-78A6-274A-9470-D03159C56DFA}">
      <dsp:nvSpPr>
        <dsp:cNvPr id="0" name=""/>
        <dsp:cNvSpPr/>
      </dsp:nvSpPr>
      <dsp:spPr>
        <a:xfrm>
          <a:off x="3734872" y="290"/>
          <a:ext cx="2831963" cy="1699178"/>
        </a:xfrm>
        <a:prstGeom prst="rect">
          <a:avLst/>
        </a:prstGeom>
        <a:solidFill>
          <a:schemeClr val="accent4">
            <a:hueOff val="411359"/>
            <a:satOff val="1783"/>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i="0" kern="1200"/>
            <a:t>The messages of direct communicators frequently lack underlying significance. They admire candour, honesty, and candid responses. </a:t>
          </a:r>
          <a:endParaRPr lang="en-GB" sz="1800" kern="1200"/>
        </a:p>
      </dsp:txBody>
      <dsp:txXfrm>
        <a:off x="3734872" y="290"/>
        <a:ext cx="2831963" cy="1699178"/>
      </dsp:txXfrm>
    </dsp:sp>
    <dsp:sp modelId="{50811B83-6727-6245-ABFC-6036C12FE8C9}">
      <dsp:nvSpPr>
        <dsp:cNvPr id="0" name=""/>
        <dsp:cNvSpPr/>
      </dsp:nvSpPr>
      <dsp:spPr>
        <a:xfrm>
          <a:off x="6850032" y="290"/>
          <a:ext cx="2831963" cy="1699178"/>
        </a:xfrm>
        <a:prstGeom prst="rect">
          <a:avLst/>
        </a:prstGeom>
        <a:solidFill>
          <a:schemeClr val="accent4">
            <a:hueOff val="822717"/>
            <a:satOff val="356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i="0" kern="1200"/>
            <a:t>The expression of criticism is more open and it is taken less personally in this communication style, which is regarded as being more "task-oriented." </a:t>
          </a:r>
          <a:endParaRPr lang="en-GB" sz="1800" kern="1200"/>
        </a:p>
      </dsp:txBody>
      <dsp:txXfrm>
        <a:off x="6850032" y="290"/>
        <a:ext cx="2831963" cy="1699178"/>
      </dsp:txXfrm>
    </dsp:sp>
    <dsp:sp modelId="{3BEB22AC-5610-DE4B-83E1-C0834F500B74}">
      <dsp:nvSpPr>
        <dsp:cNvPr id="0" name=""/>
        <dsp:cNvSpPr/>
      </dsp:nvSpPr>
      <dsp:spPr>
        <a:xfrm>
          <a:off x="2177292" y="1982664"/>
          <a:ext cx="2831963" cy="1699178"/>
        </a:xfrm>
        <a:prstGeom prst="rect">
          <a:avLst/>
        </a:prstGeom>
        <a:solidFill>
          <a:schemeClr val="accent4">
            <a:hueOff val="1234076"/>
            <a:satOff val="5349"/>
            <a:lumOff val="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i="0" kern="1200"/>
            <a:t>Direct people are accustomed to openly disagreeing with others and are not frightened of controversy. Honesty is the greatest policy in their eyes. </a:t>
          </a:r>
          <a:endParaRPr lang="en-GB" sz="1800" kern="1200"/>
        </a:p>
      </dsp:txBody>
      <dsp:txXfrm>
        <a:off x="2177292" y="1982664"/>
        <a:ext cx="2831963" cy="1699178"/>
      </dsp:txXfrm>
    </dsp:sp>
    <dsp:sp modelId="{4CE2D333-987C-5346-BBD8-841DF7E8F58B}">
      <dsp:nvSpPr>
        <dsp:cNvPr id="0" name=""/>
        <dsp:cNvSpPr/>
      </dsp:nvSpPr>
      <dsp:spPr>
        <a:xfrm>
          <a:off x="5292452" y="1982664"/>
          <a:ext cx="2831963" cy="1699178"/>
        </a:xfrm>
        <a:prstGeom prst="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i="0" kern="1200"/>
            <a:t>The individualist societies are consistent with direct communication. People in these cultures are concerned with taking action and solving problems.</a:t>
          </a:r>
          <a:endParaRPr lang="en-GB" sz="1800" kern="1200"/>
        </a:p>
      </dsp:txBody>
      <dsp:txXfrm>
        <a:off x="5292452" y="1982664"/>
        <a:ext cx="2831963" cy="169917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B0EEC-531C-D84A-AC93-B1EC33E4ADD4}">
      <dsp:nvSpPr>
        <dsp:cNvPr id="0" name=""/>
        <dsp:cNvSpPr/>
      </dsp:nvSpPr>
      <dsp:spPr>
        <a:xfrm>
          <a:off x="847947" y="1811"/>
          <a:ext cx="2639929" cy="158395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i="0" kern="1200" dirty="0"/>
            <a:t>True intentions may only be communicated indirectly when they are conveyed nonverbally or through context. </a:t>
          </a:r>
          <a:endParaRPr lang="en-GB" sz="1500" kern="1200" dirty="0"/>
        </a:p>
      </dsp:txBody>
      <dsp:txXfrm>
        <a:off x="847947" y="1811"/>
        <a:ext cx="2639929" cy="1583957"/>
      </dsp:txXfrm>
    </dsp:sp>
    <dsp:sp modelId="{DABA8CCD-DA17-B045-8A34-242132F2A3E8}">
      <dsp:nvSpPr>
        <dsp:cNvPr id="0" name=""/>
        <dsp:cNvSpPr/>
      </dsp:nvSpPr>
      <dsp:spPr>
        <a:xfrm>
          <a:off x="3751869" y="1811"/>
          <a:ext cx="2639929" cy="1583957"/>
        </a:xfrm>
        <a:prstGeom prst="rect">
          <a:avLst/>
        </a:prstGeom>
        <a:solidFill>
          <a:schemeClr val="accent4">
            <a:hueOff val="329087"/>
            <a:satOff val="1426"/>
            <a:lumOff val="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I</a:t>
          </a:r>
          <a:r>
            <a:rPr lang="en-GB" sz="1500" i="0" kern="1200" dirty="0"/>
            <a:t>ndirect speakers often avoid making a direct comment that can incite disagreement or tension.</a:t>
          </a:r>
          <a:endParaRPr lang="en-GB" sz="1500" kern="1200" dirty="0"/>
        </a:p>
      </dsp:txBody>
      <dsp:txXfrm>
        <a:off x="3751869" y="1811"/>
        <a:ext cx="2639929" cy="1583957"/>
      </dsp:txXfrm>
    </dsp:sp>
    <dsp:sp modelId="{981E3A6F-C610-004C-92F5-6EAD84047C8A}">
      <dsp:nvSpPr>
        <dsp:cNvPr id="0" name=""/>
        <dsp:cNvSpPr/>
      </dsp:nvSpPr>
      <dsp:spPr>
        <a:xfrm>
          <a:off x="6655791" y="1811"/>
          <a:ext cx="2639929" cy="1583957"/>
        </a:xfrm>
        <a:prstGeom prst="rect">
          <a:avLst/>
        </a:prstGeom>
        <a:solidFill>
          <a:schemeClr val="accent4">
            <a:hueOff val="658174"/>
            <a:satOff val="2853"/>
            <a:lumOff val="1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i="0" kern="1200"/>
            <a:t>To avoid responding "no," they will come up with more complicated methods to respond. </a:t>
          </a:r>
          <a:endParaRPr lang="en-GB" sz="1500" kern="1200"/>
        </a:p>
      </dsp:txBody>
      <dsp:txXfrm>
        <a:off x="6655791" y="1811"/>
        <a:ext cx="2639929" cy="1583957"/>
      </dsp:txXfrm>
    </dsp:sp>
    <dsp:sp modelId="{36E35A60-65A8-A24A-A15B-5CD9A669CAC4}">
      <dsp:nvSpPr>
        <dsp:cNvPr id="0" name=""/>
        <dsp:cNvSpPr/>
      </dsp:nvSpPr>
      <dsp:spPr>
        <a:xfrm>
          <a:off x="847947" y="1849761"/>
          <a:ext cx="2639929" cy="1583957"/>
        </a:xfrm>
        <a:prstGeom prst="rect">
          <a:avLst/>
        </a:prstGeom>
        <a:solidFill>
          <a:schemeClr val="accent4">
            <a:hueOff val="987261"/>
            <a:satOff val="4279"/>
            <a:lumOff val="2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i="0" kern="1200"/>
            <a:t>Giving an honest answer is less essential to them than "saving face" or avoiding damaging another person's self-esteem. </a:t>
          </a:r>
          <a:endParaRPr lang="en-GB" sz="1500" kern="1200"/>
        </a:p>
      </dsp:txBody>
      <dsp:txXfrm>
        <a:off x="847947" y="1849761"/>
        <a:ext cx="2639929" cy="1583957"/>
      </dsp:txXfrm>
    </dsp:sp>
    <dsp:sp modelId="{C5C86177-490A-9548-A299-2E4BCBF120DB}">
      <dsp:nvSpPr>
        <dsp:cNvPr id="0" name=""/>
        <dsp:cNvSpPr/>
      </dsp:nvSpPr>
      <dsp:spPr>
        <a:xfrm>
          <a:off x="3751869" y="1849761"/>
          <a:ext cx="2639929" cy="1583957"/>
        </a:xfrm>
        <a:prstGeom prst="rect">
          <a:avLst/>
        </a:prstGeom>
        <a:solidFill>
          <a:schemeClr val="accent4">
            <a:hueOff val="1316347"/>
            <a:satOff val="5706"/>
            <a:lumOff val="3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i="0" kern="1200"/>
            <a:t>Indirect speakers will convey their displeasure or disquiet by non-verbal cues, ambiguity, or even by complaining to a third person because direct conflict must be avoided at all costs. </a:t>
          </a:r>
          <a:endParaRPr lang="en-GB" sz="1500" kern="1200"/>
        </a:p>
      </dsp:txBody>
      <dsp:txXfrm>
        <a:off x="3751869" y="1849761"/>
        <a:ext cx="2639929" cy="1583957"/>
      </dsp:txXfrm>
    </dsp:sp>
    <dsp:sp modelId="{B38EA6F5-DFCD-B84C-A37F-162AE2251C54}">
      <dsp:nvSpPr>
        <dsp:cNvPr id="0" name=""/>
        <dsp:cNvSpPr/>
      </dsp:nvSpPr>
      <dsp:spPr>
        <a:xfrm>
          <a:off x="6655791" y="1849761"/>
          <a:ext cx="2639929" cy="1583957"/>
        </a:xfrm>
        <a:prstGeom prst="rect">
          <a:avLst/>
        </a:prstGeom>
        <a:solidFill>
          <a:schemeClr val="accent4">
            <a:hueOff val="1645434"/>
            <a:satOff val="7132"/>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i="0" kern="1200"/>
            <a:t>Direct communication is a defining feature of collectivist cultures.</a:t>
          </a:r>
          <a:endParaRPr lang="en-GB" sz="1500" kern="1200"/>
        </a:p>
      </dsp:txBody>
      <dsp:txXfrm>
        <a:off x="6655791" y="1849761"/>
        <a:ext cx="2639929" cy="158395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9C5A860-F335-4252-AA00-24FB67ED2982}" type="datetime1">
              <a:rPr lang="en-US" smtClean="0"/>
              <a:t>2/27/23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12585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04BC802-30E3-4658-9CCA-F873646FEC67}" type="datetime1">
              <a:rPr lang="en-US" smtClean="0"/>
              <a:t>2/27/23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107536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AB227A3-19CE-4153-81CE-64EB7AB094B3}" type="datetime1">
              <a:rPr lang="en-US" smtClean="0"/>
              <a:t>2/27/23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47407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819A100-10F6-477E-8847-29D479EF1C92}" type="datetime1">
              <a:rPr lang="en-US" smtClean="0"/>
              <a:t>2/27/23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221211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DF128AB-198A-495F-8475-FDB360C9873F}" type="datetime1">
              <a:rPr lang="en-US" smtClean="0"/>
              <a:t>2/27/23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018617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21A235E-F8FD-479F-9FC7-18BE84110877}" type="datetime1">
              <a:rPr lang="en-US" smtClean="0"/>
              <a:t>2/27/23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109962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0F09B-68DA-462E-9DB4-4C9ADAB8CBCC}" type="datetime1">
              <a:rPr lang="en-US" smtClean="0"/>
              <a:t>2/27/23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210316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7AC4E36-FABE-47EB-AA7F-C19A93824617}" type="datetime1">
              <a:rPr lang="en-US" smtClean="0"/>
              <a:t>2/27/23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801454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199CE6B-5DE6-4A2D-B72E-5E8969F9F56F}" type="datetime1">
              <a:rPr lang="en-US" smtClean="0"/>
              <a:t>2/27/23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700939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6AB1048-0047-48CA-88BA-D69B470942CF}" type="datetime1">
              <a:rPr lang="en-US" smtClean="0"/>
              <a:t>2/27/23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36911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D83879-648C-49A9-81A2-0EF5946532D0}" type="datetime1">
              <a:rPr lang="en-US" smtClean="0"/>
              <a:t>2/27/23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18846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DnDiag">
          <a:fgClr>
            <a:schemeClr val="accent4">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A142-DA77-4A5F-AD1F-14E6C18F0F5F}" type="datetime1">
              <a:rPr lang="en-US" smtClean="0"/>
              <a:t>2/27/23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150580250"/>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4.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6.jpe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7.jpe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8.jpe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9.gif"/><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10.jpe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28" name="Rectangle 1030">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7" name="Straight Connector 1036">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Picture 6" descr="Chart&#10;&#10;Description automatically generated with low confidence">
            <a:extLst>
              <a:ext uri="{FF2B5EF4-FFF2-40B4-BE49-F238E27FC236}">
                <a16:creationId xmlns:a16="http://schemas.microsoft.com/office/drawing/2014/main" id="{E947D8E7-161B-E52E-F642-853A117459AC}"/>
              </a:ext>
            </a:extLst>
          </p:cNvPr>
          <p:cNvPicPr>
            <a:picLocks noChangeAspect="1"/>
          </p:cNvPicPr>
          <p:nvPr/>
        </p:nvPicPr>
        <p:blipFill>
          <a:blip r:embed="rId2"/>
          <a:stretch>
            <a:fillRect/>
          </a:stretch>
        </p:blipFill>
        <p:spPr>
          <a:xfrm>
            <a:off x="3872594" y="5585114"/>
            <a:ext cx="6927022" cy="1272886"/>
          </a:xfrm>
          <a:prstGeom prst="rect">
            <a:avLst/>
          </a:prstGeom>
        </p:spPr>
      </p:pic>
      <p:sp>
        <p:nvSpPr>
          <p:cNvPr id="8" name="Rectangle 7">
            <a:extLst>
              <a:ext uri="{FF2B5EF4-FFF2-40B4-BE49-F238E27FC236}">
                <a16:creationId xmlns:a16="http://schemas.microsoft.com/office/drawing/2014/main" id="{EF395A33-98A7-E147-18A3-1DB74FD96509}"/>
              </a:ext>
            </a:extLst>
          </p:cNvPr>
          <p:cNvSpPr/>
          <p:nvPr/>
        </p:nvSpPr>
        <p:spPr>
          <a:xfrm>
            <a:off x="0" y="5167828"/>
            <a:ext cx="2286800" cy="99971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9" name="Rectangle 8">
            <a:extLst>
              <a:ext uri="{FF2B5EF4-FFF2-40B4-BE49-F238E27FC236}">
                <a16:creationId xmlns:a16="http://schemas.microsoft.com/office/drawing/2014/main" id="{38F94D2B-612A-825C-48FE-873E9DF0D3C7}"/>
              </a:ext>
            </a:extLst>
          </p:cNvPr>
          <p:cNvSpPr/>
          <p:nvPr/>
        </p:nvSpPr>
        <p:spPr>
          <a:xfrm>
            <a:off x="9510385" y="5561842"/>
            <a:ext cx="2681615" cy="443480"/>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0" name="Rectangle 9">
            <a:extLst>
              <a:ext uri="{FF2B5EF4-FFF2-40B4-BE49-F238E27FC236}">
                <a16:creationId xmlns:a16="http://schemas.microsoft.com/office/drawing/2014/main" id="{C9E5A2C1-BF8C-A461-4B2A-89B6E52C5DF1}"/>
              </a:ext>
            </a:extLst>
          </p:cNvPr>
          <p:cNvSpPr/>
          <p:nvPr/>
        </p:nvSpPr>
        <p:spPr>
          <a:xfrm>
            <a:off x="-14054" y="5595431"/>
            <a:ext cx="3972737" cy="126972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2" name="Rectangle 11">
            <a:extLst>
              <a:ext uri="{FF2B5EF4-FFF2-40B4-BE49-F238E27FC236}">
                <a16:creationId xmlns:a16="http://schemas.microsoft.com/office/drawing/2014/main" id="{C716B13E-AD52-6F2B-1E3C-6148A1BEC55E}"/>
              </a:ext>
            </a:extLst>
          </p:cNvPr>
          <p:cNvSpPr/>
          <p:nvPr/>
        </p:nvSpPr>
        <p:spPr>
          <a:xfrm>
            <a:off x="10799616" y="5856069"/>
            <a:ext cx="1392383" cy="99971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3" name="Picture 4" descr="How Do You Get Other People To Mediate? Why Should They? | Love Law Firm,  PLLC">
            <a:extLst>
              <a:ext uri="{FF2B5EF4-FFF2-40B4-BE49-F238E27FC236}">
                <a16:creationId xmlns:a16="http://schemas.microsoft.com/office/drawing/2014/main" id="{6CC8FE89-4DE1-F566-6A78-68D8B951E9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463" y="545999"/>
            <a:ext cx="9181170" cy="465982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E822356-D6B9-2B71-7607-5C5EBB97D842}"/>
              </a:ext>
            </a:extLst>
          </p:cNvPr>
          <p:cNvSpPr/>
          <p:nvPr/>
        </p:nvSpPr>
        <p:spPr>
          <a:xfrm>
            <a:off x="3010830" y="4068269"/>
            <a:ext cx="9181170" cy="15388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40F29FE0-28DC-94B4-DADB-DC69F32C1A0B}"/>
              </a:ext>
            </a:extLst>
          </p:cNvPr>
          <p:cNvSpPr txBox="1"/>
          <p:nvPr/>
        </p:nvSpPr>
        <p:spPr>
          <a:xfrm>
            <a:off x="3465178" y="4280401"/>
            <a:ext cx="8428590" cy="1200329"/>
          </a:xfrm>
          <a:prstGeom prst="rect">
            <a:avLst/>
          </a:prstGeom>
          <a:noFill/>
        </p:spPr>
        <p:txBody>
          <a:bodyPr wrap="square" rtlCol="0">
            <a:spAutoFit/>
          </a:bodyPr>
          <a:lstStyle/>
          <a:p>
            <a:pPr algn="ctr"/>
            <a:r>
              <a:rPr lang="en-GB" sz="3600" dirty="0">
                <a:solidFill>
                  <a:schemeClr val="bg1"/>
                </a:solidFill>
                <a:latin typeface="Aharoni" panose="02010803020104030203" pitchFamily="2" charset="-79"/>
                <a:cs typeface="Aharoni" panose="02010803020104030203" pitchFamily="2" charset="-79"/>
              </a:rPr>
              <a:t>PRINCIPLES OF EFFECTIVE MULTICULTURAL MEDIATION</a:t>
            </a:r>
          </a:p>
        </p:txBody>
      </p:sp>
      <p:pic>
        <p:nvPicPr>
          <p:cNvPr id="6" name="Picture 5" descr="Logo, icon, company name&#10;&#10;Description automatically generated">
            <a:extLst>
              <a:ext uri="{FF2B5EF4-FFF2-40B4-BE49-F238E27FC236}">
                <a16:creationId xmlns:a16="http://schemas.microsoft.com/office/drawing/2014/main" id="{67FEDD41-098E-A2FE-CF7D-08DF5D6E5955}"/>
              </a:ext>
            </a:extLst>
          </p:cNvPr>
          <p:cNvPicPr>
            <a:picLocks noChangeAspect="1"/>
          </p:cNvPicPr>
          <p:nvPr/>
        </p:nvPicPr>
        <p:blipFill>
          <a:blip r:embed="rId4"/>
          <a:stretch>
            <a:fillRect/>
          </a:stretch>
        </p:blipFill>
        <p:spPr>
          <a:xfrm>
            <a:off x="9852776" y="556553"/>
            <a:ext cx="1667616" cy="1603270"/>
          </a:xfrm>
          <a:prstGeom prst="rect">
            <a:avLst/>
          </a:prstGeom>
        </p:spPr>
      </p:pic>
    </p:spTree>
    <p:extLst>
      <p:ext uri="{BB962C8B-B14F-4D97-AF65-F5344CB8AC3E}">
        <p14:creationId xmlns:p14="http://schemas.microsoft.com/office/powerpoint/2010/main" val="4248819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9F7BAA-E1FF-19B7-FBC0-3C083F8F323C}"/>
              </a:ext>
            </a:extLst>
          </p:cNvPr>
          <p:cNvSpPr>
            <a:spLocks noGrp="1"/>
          </p:cNvSpPr>
          <p:nvPr>
            <p:ph type="title"/>
          </p:nvPr>
        </p:nvSpPr>
        <p:spPr>
          <a:xfrm>
            <a:off x="-181947" y="807949"/>
            <a:ext cx="12692484" cy="1554480"/>
          </a:xfrm>
        </p:spPr>
        <p:txBody>
          <a:bodyPr anchor="ctr">
            <a:normAutofit/>
          </a:bodyPr>
          <a:lstStyle/>
          <a:p>
            <a:pPr algn="ctr"/>
            <a:r>
              <a:rPr lang="en-GB" sz="4800" dirty="0">
                <a:solidFill>
                  <a:schemeClr val="accent4"/>
                </a:solidFill>
                <a:latin typeface="Aharoni" panose="02010803020104030203" pitchFamily="2" charset="-79"/>
                <a:cs typeface="Aharoni" panose="02010803020104030203" pitchFamily="2" charset="-79"/>
              </a:rPr>
              <a:t>IMPARTIALITY</a:t>
            </a:r>
          </a:p>
        </p:txBody>
      </p:sp>
      <p:graphicFrame>
        <p:nvGraphicFramePr>
          <p:cNvPr id="5" name="Content Placeholder 4">
            <a:extLst>
              <a:ext uri="{FF2B5EF4-FFF2-40B4-BE49-F238E27FC236}">
                <a16:creationId xmlns:a16="http://schemas.microsoft.com/office/drawing/2014/main" id="{5F60E08B-A3B6-A279-65B5-B5F76F605950}"/>
              </a:ext>
            </a:extLst>
          </p:cNvPr>
          <p:cNvGraphicFramePr>
            <a:graphicFrameLocks noGrp="1"/>
          </p:cNvGraphicFramePr>
          <p:nvPr>
            <p:ph idx="1"/>
            <p:extLst>
              <p:ext uri="{D42A27DB-BD31-4B8C-83A1-F6EECF244321}">
                <p14:modId xmlns:p14="http://schemas.microsoft.com/office/powerpoint/2010/main" val="123544753"/>
              </p:ext>
            </p:extLst>
          </p:nvPr>
        </p:nvGraphicFramePr>
        <p:xfrm>
          <a:off x="463692" y="2699346"/>
          <a:ext cx="11401206" cy="3640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914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9F7BAA-E1FF-19B7-FBC0-3C083F8F323C}"/>
              </a:ext>
            </a:extLst>
          </p:cNvPr>
          <p:cNvSpPr>
            <a:spLocks noGrp="1"/>
          </p:cNvSpPr>
          <p:nvPr>
            <p:ph type="title"/>
          </p:nvPr>
        </p:nvSpPr>
        <p:spPr>
          <a:xfrm>
            <a:off x="-181947" y="807949"/>
            <a:ext cx="12692484" cy="1554480"/>
          </a:xfrm>
        </p:spPr>
        <p:txBody>
          <a:bodyPr anchor="ctr">
            <a:normAutofit/>
          </a:bodyPr>
          <a:lstStyle/>
          <a:p>
            <a:pPr algn="ctr"/>
            <a:r>
              <a:rPr lang="en-GB" sz="4800" dirty="0">
                <a:solidFill>
                  <a:schemeClr val="accent4"/>
                </a:solidFill>
                <a:latin typeface="Aharoni" panose="02010803020104030203" pitchFamily="2" charset="-79"/>
                <a:cs typeface="Aharoni" panose="02010803020104030203" pitchFamily="2" charset="-79"/>
              </a:rPr>
              <a:t>IMPARTIALITY</a:t>
            </a:r>
          </a:p>
        </p:txBody>
      </p:sp>
      <p:graphicFrame>
        <p:nvGraphicFramePr>
          <p:cNvPr id="5" name="Content Placeholder 4">
            <a:extLst>
              <a:ext uri="{FF2B5EF4-FFF2-40B4-BE49-F238E27FC236}">
                <a16:creationId xmlns:a16="http://schemas.microsoft.com/office/drawing/2014/main" id="{5F60E08B-A3B6-A279-65B5-B5F76F605950}"/>
              </a:ext>
            </a:extLst>
          </p:cNvPr>
          <p:cNvGraphicFramePr>
            <a:graphicFrameLocks noGrp="1"/>
          </p:cNvGraphicFramePr>
          <p:nvPr>
            <p:ph idx="1"/>
            <p:extLst>
              <p:ext uri="{D42A27DB-BD31-4B8C-83A1-F6EECF244321}">
                <p14:modId xmlns:p14="http://schemas.microsoft.com/office/powerpoint/2010/main" val="313706979"/>
              </p:ext>
            </p:extLst>
          </p:nvPr>
        </p:nvGraphicFramePr>
        <p:xfrm>
          <a:off x="463692" y="2699346"/>
          <a:ext cx="11401206" cy="3640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308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5" name="Rectangle 2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9F7BAA-E1FF-19B7-FBC0-3C083F8F323C}"/>
              </a:ext>
            </a:extLst>
          </p:cNvPr>
          <p:cNvSpPr>
            <a:spLocks noGrp="1"/>
          </p:cNvSpPr>
          <p:nvPr>
            <p:ph type="title"/>
          </p:nvPr>
        </p:nvSpPr>
        <p:spPr>
          <a:xfrm>
            <a:off x="1043631" y="809898"/>
            <a:ext cx="10173010" cy="1554480"/>
          </a:xfrm>
        </p:spPr>
        <p:txBody>
          <a:bodyPr anchor="ctr">
            <a:normAutofit/>
          </a:bodyPr>
          <a:lstStyle/>
          <a:p>
            <a:pPr algn="ctr"/>
            <a:r>
              <a:rPr lang="en-GB" sz="4800" dirty="0">
                <a:solidFill>
                  <a:schemeClr val="accent4"/>
                </a:solidFill>
                <a:latin typeface="Aharoni" panose="02010803020104030203" pitchFamily="2" charset="-79"/>
                <a:cs typeface="Aharoni" panose="02010803020104030203" pitchFamily="2" charset="-79"/>
              </a:rPr>
              <a:t>VOLUNTARY PARTICIPATION</a:t>
            </a:r>
          </a:p>
        </p:txBody>
      </p:sp>
      <p:cxnSp>
        <p:nvCxnSpPr>
          <p:cNvPr id="31" name="Straight Connector 3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1AFF216C-FFC8-68C7-FC06-5B812A4F6618}"/>
              </a:ext>
            </a:extLst>
          </p:cNvPr>
          <p:cNvGraphicFramePr>
            <a:graphicFrameLocks noGrp="1"/>
          </p:cNvGraphicFramePr>
          <p:nvPr>
            <p:ph idx="1"/>
            <p:extLst>
              <p:ext uri="{D42A27DB-BD31-4B8C-83A1-F6EECF244321}">
                <p14:modId xmlns:p14="http://schemas.microsoft.com/office/powerpoint/2010/main" val="1416904710"/>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7564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9F7BAA-E1FF-19B7-FBC0-3C083F8F323C}"/>
              </a:ext>
            </a:extLst>
          </p:cNvPr>
          <p:cNvSpPr>
            <a:spLocks noGrp="1"/>
          </p:cNvSpPr>
          <p:nvPr>
            <p:ph type="title"/>
          </p:nvPr>
        </p:nvSpPr>
        <p:spPr>
          <a:xfrm>
            <a:off x="1043631" y="809898"/>
            <a:ext cx="9942716" cy="1554480"/>
          </a:xfrm>
        </p:spPr>
        <p:txBody>
          <a:bodyPr anchor="ctr">
            <a:normAutofit/>
          </a:bodyPr>
          <a:lstStyle/>
          <a:p>
            <a:pPr algn="ctr"/>
            <a:r>
              <a:rPr lang="en-GB" sz="4800" dirty="0">
                <a:solidFill>
                  <a:schemeClr val="accent4"/>
                </a:solidFill>
                <a:latin typeface="Aharoni" panose="02010803020104030203" pitchFamily="2" charset="-79"/>
                <a:cs typeface="Aharoni" panose="02010803020104030203" pitchFamily="2" charset="-79"/>
              </a:rPr>
              <a:t>NEUTRALITY</a:t>
            </a:r>
          </a:p>
        </p:txBody>
      </p:sp>
      <p:graphicFrame>
        <p:nvGraphicFramePr>
          <p:cNvPr id="4" name="Content Placeholder 3">
            <a:extLst>
              <a:ext uri="{FF2B5EF4-FFF2-40B4-BE49-F238E27FC236}">
                <a16:creationId xmlns:a16="http://schemas.microsoft.com/office/drawing/2014/main" id="{FBA7AF36-60E3-13E0-799E-44E1515B2F93}"/>
              </a:ext>
            </a:extLst>
          </p:cNvPr>
          <p:cNvGraphicFramePr>
            <a:graphicFrameLocks noGrp="1"/>
          </p:cNvGraphicFramePr>
          <p:nvPr>
            <p:ph idx="1"/>
            <p:extLst>
              <p:ext uri="{D42A27DB-BD31-4B8C-83A1-F6EECF244321}">
                <p14:modId xmlns:p14="http://schemas.microsoft.com/office/powerpoint/2010/main" val="3082439939"/>
              </p:ext>
            </p:extLst>
          </p:nvPr>
        </p:nvGraphicFramePr>
        <p:xfrm>
          <a:off x="640079" y="2805880"/>
          <a:ext cx="10986347" cy="34381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9441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45D0EC-C3D4-5235-AAEA-415F720AD737}"/>
              </a:ext>
            </a:extLst>
          </p:cNvPr>
          <p:cNvSpPr>
            <a:spLocks noGrp="1"/>
          </p:cNvSpPr>
          <p:nvPr>
            <p:ph type="title"/>
          </p:nvPr>
        </p:nvSpPr>
        <p:spPr>
          <a:xfrm>
            <a:off x="1043631" y="809898"/>
            <a:ext cx="9942716" cy="1554480"/>
          </a:xfrm>
        </p:spPr>
        <p:txBody>
          <a:bodyPr anchor="ctr">
            <a:normAutofit/>
          </a:bodyPr>
          <a:lstStyle/>
          <a:p>
            <a:pPr algn="ctr"/>
            <a:r>
              <a:rPr lang="en-GB" sz="4800" dirty="0">
                <a:solidFill>
                  <a:schemeClr val="accent4"/>
                </a:solidFill>
                <a:latin typeface="Aharoni" panose="02010803020104030203" pitchFamily="2" charset="-79"/>
                <a:cs typeface="Aharoni" panose="02010803020104030203" pitchFamily="2" charset="-79"/>
              </a:rPr>
              <a:t>CONFIDENTIALITY</a:t>
            </a:r>
          </a:p>
        </p:txBody>
      </p:sp>
      <p:graphicFrame>
        <p:nvGraphicFramePr>
          <p:cNvPr id="4" name="Content Placeholder 3">
            <a:extLst>
              <a:ext uri="{FF2B5EF4-FFF2-40B4-BE49-F238E27FC236}">
                <a16:creationId xmlns:a16="http://schemas.microsoft.com/office/drawing/2014/main" id="{64449569-ACC6-F499-0BBB-444EFFD1BABF}"/>
              </a:ext>
            </a:extLst>
          </p:cNvPr>
          <p:cNvGraphicFramePr>
            <a:graphicFrameLocks noGrp="1"/>
          </p:cNvGraphicFramePr>
          <p:nvPr>
            <p:ph idx="1"/>
            <p:extLst>
              <p:ext uri="{D42A27DB-BD31-4B8C-83A1-F6EECF244321}">
                <p14:modId xmlns:p14="http://schemas.microsoft.com/office/powerpoint/2010/main" val="1492468432"/>
              </p:ext>
            </p:extLst>
          </p:nvPr>
        </p:nvGraphicFramePr>
        <p:xfrm>
          <a:off x="1124642" y="2704014"/>
          <a:ext cx="9942716" cy="34381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877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133A59-75CE-BE3A-0D37-4D186646EF34}"/>
              </a:ext>
            </a:extLst>
          </p:cNvPr>
          <p:cNvSpPr>
            <a:spLocks noGrp="1"/>
          </p:cNvSpPr>
          <p:nvPr>
            <p:ph type="title"/>
          </p:nvPr>
        </p:nvSpPr>
        <p:spPr>
          <a:xfrm>
            <a:off x="1043631" y="809898"/>
            <a:ext cx="9942716" cy="1554480"/>
          </a:xfrm>
        </p:spPr>
        <p:txBody>
          <a:bodyPr anchor="ctr">
            <a:normAutofit/>
          </a:bodyPr>
          <a:lstStyle/>
          <a:p>
            <a:pPr algn="ctr"/>
            <a:r>
              <a:rPr lang="en-GB" sz="4800" dirty="0">
                <a:solidFill>
                  <a:schemeClr val="accent4"/>
                </a:solidFill>
                <a:latin typeface="Aharoni" panose="02010803020104030203" pitchFamily="2" charset="-79"/>
                <a:cs typeface="Aharoni" panose="02010803020104030203" pitchFamily="2" charset="-79"/>
              </a:rPr>
              <a:t>WELFARE OF CHILDREN</a:t>
            </a:r>
          </a:p>
        </p:txBody>
      </p:sp>
      <p:graphicFrame>
        <p:nvGraphicFramePr>
          <p:cNvPr id="5" name="Content Placeholder 4">
            <a:extLst>
              <a:ext uri="{FF2B5EF4-FFF2-40B4-BE49-F238E27FC236}">
                <a16:creationId xmlns:a16="http://schemas.microsoft.com/office/drawing/2014/main" id="{12FCFDDD-FB2C-DFC7-F011-10B4B159F598}"/>
              </a:ext>
            </a:extLst>
          </p:cNvPr>
          <p:cNvGraphicFramePr>
            <a:graphicFrameLocks noGrp="1"/>
          </p:cNvGraphicFramePr>
          <p:nvPr>
            <p:ph idx="1"/>
            <p:extLst>
              <p:ext uri="{D42A27DB-BD31-4B8C-83A1-F6EECF244321}">
                <p14:modId xmlns:p14="http://schemas.microsoft.com/office/powerpoint/2010/main" val="2060494160"/>
              </p:ext>
            </p:extLst>
          </p:nvPr>
        </p:nvGraphicFramePr>
        <p:xfrm>
          <a:off x="868483" y="2742887"/>
          <a:ext cx="10450677" cy="34381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67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133A59-75CE-BE3A-0D37-4D186646EF34}"/>
              </a:ext>
            </a:extLst>
          </p:cNvPr>
          <p:cNvSpPr>
            <a:spLocks noGrp="1"/>
          </p:cNvSpPr>
          <p:nvPr>
            <p:ph type="title"/>
          </p:nvPr>
        </p:nvSpPr>
        <p:spPr>
          <a:xfrm>
            <a:off x="1043631" y="809898"/>
            <a:ext cx="9942716" cy="1554480"/>
          </a:xfrm>
        </p:spPr>
        <p:txBody>
          <a:bodyPr anchor="ctr">
            <a:normAutofit/>
          </a:bodyPr>
          <a:lstStyle/>
          <a:p>
            <a:pPr algn="ctr"/>
            <a:r>
              <a:rPr lang="en-GB" sz="4800" dirty="0">
                <a:solidFill>
                  <a:schemeClr val="accent4"/>
                </a:solidFill>
                <a:latin typeface="Aharoni" panose="02010803020104030203" pitchFamily="2" charset="-79"/>
                <a:cs typeface="Aharoni" panose="02010803020104030203" pitchFamily="2" charset="-79"/>
              </a:rPr>
              <a:t>WELFARE OF CHILDREN</a:t>
            </a:r>
          </a:p>
        </p:txBody>
      </p:sp>
      <p:graphicFrame>
        <p:nvGraphicFramePr>
          <p:cNvPr id="4" name="Content Placeholder 3">
            <a:extLst>
              <a:ext uri="{FF2B5EF4-FFF2-40B4-BE49-F238E27FC236}">
                <a16:creationId xmlns:a16="http://schemas.microsoft.com/office/drawing/2014/main" id="{4FBAF2D6-3B2C-69AE-5D6F-19FA2D546D97}"/>
              </a:ext>
            </a:extLst>
          </p:cNvPr>
          <p:cNvGraphicFramePr>
            <a:graphicFrameLocks noGrp="1"/>
          </p:cNvGraphicFramePr>
          <p:nvPr>
            <p:ph idx="1"/>
            <p:extLst>
              <p:ext uri="{D42A27DB-BD31-4B8C-83A1-F6EECF244321}">
                <p14:modId xmlns:p14="http://schemas.microsoft.com/office/powerpoint/2010/main" val="148630400"/>
              </p:ext>
            </p:extLst>
          </p:nvPr>
        </p:nvGraphicFramePr>
        <p:xfrm>
          <a:off x="731525" y="2765189"/>
          <a:ext cx="10515599" cy="34381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038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FFAD92-90B8-EF31-CFFD-7C5F0F7BFCE8}"/>
              </a:ext>
            </a:extLst>
          </p:cNvPr>
          <p:cNvSpPr>
            <a:spLocks noGrp="1"/>
          </p:cNvSpPr>
          <p:nvPr>
            <p:ph type="title"/>
          </p:nvPr>
        </p:nvSpPr>
        <p:spPr>
          <a:xfrm>
            <a:off x="1043631" y="809898"/>
            <a:ext cx="9942716" cy="1554480"/>
          </a:xfrm>
        </p:spPr>
        <p:txBody>
          <a:bodyPr anchor="ctr">
            <a:normAutofit/>
          </a:bodyPr>
          <a:lstStyle/>
          <a:p>
            <a:pPr algn="ctr"/>
            <a:r>
              <a:rPr lang="en-GB" sz="4800" dirty="0">
                <a:solidFill>
                  <a:schemeClr val="accent4"/>
                </a:solidFill>
                <a:latin typeface="Aharoni" panose="02010803020104030203" pitchFamily="2" charset="-79"/>
                <a:cs typeface="Aharoni" panose="02010803020104030203" pitchFamily="2" charset="-79"/>
              </a:rPr>
              <a:t>ABUSE AND POWER IMBALANCE</a:t>
            </a:r>
          </a:p>
        </p:txBody>
      </p:sp>
      <p:graphicFrame>
        <p:nvGraphicFramePr>
          <p:cNvPr id="4" name="Content Placeholder 3">
            <a:extLst>
              <a:ext uri="{FF2B5EF4-FFF2-40B4-BE49-F238E27FC236}">
                <a16:creationId xmlns:a16="http://schemas.microsoft.com/office/drawing/2014/main" id="{6CB47F26-ECA4-C548-7CE2-F1636CE83928}"/>
              </a:ext>
            </a:extLst>
          </p:cNvPr>
          <p:cNvGraphicFramePr>
            <a:graphicFrameLocks noGrp="1"/>
          </p:cNvGraphicFramePr>
          <p:nvPr>
            <p:ph idx="1"/>
            <p:extLst>
              <p:ext uri="{D42A27DB-BD31-4B8C-83A1-F6EECF244321}">
                <p14:modId xmlns:p14="http://schemas.microsoft.com/office/powerpoint/2010/main" val="1405128298"/>
              </p:ext>
            </p:extLst>
          </p:nvPr>
        </p:nvGraphicFramePr>
        <p:xfrm>
          <a:off x="640079" y="2742887"/>
          <a:ext cx="10907487" cy="34381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090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34AC6B-DA76-A68B-052C-7A2DBB13131D}"/>
              </a:ext>
            </a:extLst>
          </p:cNvPr>
          <p:cNvSpPr>
            <a:spLocks noGrp="1"/>
          </p:cNvSpPr>
          <p:nvPr>
            <p:ph type="title"/>
          </p:nvPr>
        </p:nvSpPr>
        <p:spPr>
          <a:xfrm>
            <a:off x="853120" y="745381"/>
            <a:ext cx="9849751" cy="1349671"/>
          </a:xfrm>
        </p:spPr>
        <p:txBody>
          <a:bodyPr anchor="b">
            <a:normAutofit/>
          </a:bodyPr>
          <a:lstStyle/>
          <a:p>
            <a:pPr algn="ctr"/>
            <a:r>
              <a:rPr lang="en-GB" sz="4000" dirty="0">
                <a:solidFill>
                  <a:schemeClr val="accent4"/>
                </a:solidFill>
                <a:latin typeface="Aharoni" panose="02010803020104030203" pitchFamily="2" charset="-79"/>
                <a:cs typeface="Aharoni" panose="02010803020104030203" pitchFamily="2" charset="-79"/>
              </a:rPr>
              <a:t>UNITED NATIONS GUIDANCE </a:t>
            </a:r>
          </a:p>
        </p:txBody>
      </p:sp>
      <p:graphicFrame>
        <p:nvGraphicFramePr>
          <p:cNvPr id="4" name="Content Placeholder 3">
            <a:extLst>
              <a:ext uri="{FF2B5EF4-FFF2-40B4-BE49-F238E27FC236}">
                <a16:creationId xmlns:a16="http://schemas.microsoft.com/office/drawing/2014/main" id="{7F6289C3-68AD-C8DA-267F-4EC9BFB10190}"/>
              </a:ext>
            </a:extLst>
          </p:cNvPr>
          <p:cNvGraphicFramePr>
            <a:graphicFrameLocks noGrp="1"/>
          </p:cNvGraphicFramePr>
          <p:nvPr>
            <p:ph idx="1"/>
            <p:extLst>
              <p:ext uri="{D42A27DB-BD31-4B8C-83A1-F6EECF244321}">
                <p14:modId xmlns:p14="http://schemas.microsoft.com/office/powerpoint/2010/main" val="3801697257"/>
              </p:ext>
            </p:extLst>
          </p:nvPr>
        </p:nvGraphicFramePr>
        <p:xfrm>
          <a:off x="929419" y="2302765"/>
          <a:ext cx="10032456" cy="3494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UN-SPIDER - Wikipedia">
            <a:extLst>
              <a:ext uri="{FF2B5EF4-FFF2-40B4-BE49-F238E27FC236}">
                <a16:creationId xmlns:a16="http://schemas.microsoft.com/office/drawing/2014/main" id="{18F927EB-5894-EBC0-9F0F-8EF11C773C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77906" y="922919"/>
            <a:ext cx="1663497" cy="1414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331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3FB2DD-5254-775B-A5F6-189A0EA560C4}"/>
              </a:ext>
            </a:extLst>
          </p:cNvPr>
          <p:cNvSpPr>
            <a:spLocks noGrp="1"/>
          </p:cNvSpPr>
          <p:nvPr>
            <p:ph type="title"/>
          </p:nvPr>
        </p:nvSpPr>
        <p:spPr>
          <a:xfrm>
            <a:off x="1171123" y="922919"/>
            <a:ext cx="9849751" cy="1349671"/>
          </a:xfrm>
        </p:spPr>
        <p:txBody>
          <a:bodyPr anchor="b">
            <a:normAutofit fontScale="90000"/>
          </a:bodyPr>
          <a:lstStyle/>
          <a:p>
            <a:pPr algn="ctr"/>
            <a:r>
              <a:rPr lang="en-GB" sz="3800" dirty="0">
                <a:solidFill>
                  <a:schemeClr val="accent4"/>
                </a:solidFill>
                <a:latin typeface="Aharoni" panose="02010803020104030203" pitchFamily="2" charset="-79"/>
                <a:cs typeface="Aharoni" panose="02010803020104030203" pitchFamily="2" charset="-79"/>
              </a:rPr>
              <a:t>UNITED NATIONS GUIDANCE :PREPARADNESS</a:t>
            </a:r>
            <a:br>
              <a:rPr lang="en-GB" sz="3800" dirty="0"/>
            </a:br>
            <a:endParaRPr lang="en-GB" sz="3800" dirty="0"/>
          </a:p>
        </p:txBody>
      </p:sp>
      <p:graphicFrame>
        <p:nvGraphicFramePr>
          <p:cNvPr id="5" name="Content Placeholder 4">
            <a:extLst>
              <a:ext uri="{FF2B5EF4-FFF2-40B4-BE49-F238E27FC236}">
                <a16:creationId xmlns:a16="http://schemas.microsoft.com/office/drawing/2014/main" id="{0CF92ABC-7290-DF7D-F89A-4B565A70A6B7}"/>
              </a:ext>
            </a:extLst>
          </p:cNvPr>
          <p:cNvGraphicFramePr>
            <a:graphicFrameLocks noGrp="1"/>
          </p:cNvGraphicFramePr>
          <p:nvPr>
            <p:ph idx="1"/>
            <p:extLst>
              <p:ext uri="{D42A27DB-BD31-4B8C-83A1-F6EECF244321}">
                <p14:modId xmlns:p14="http://schemas.microsoft.com/office/powerpoint/2010/main" val="3141753915"/>
              </p:ext>
            </p:extLst>
          </p:nvPr>
        </p:nvGraphicFramePr>
        <p:xfrm>
          <a:off x="1112033" y="2137062"/>
          <a:ext cx="9967933" cy="40616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6913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3FB2DD-5254-775B-A5F6-189A0EA560C4}"/>
              </a:ext>
            </a:extLst>
          </p:cNvPr>
          <p:cNvSpPr>
            <a:spLocks noGrp="1"/>
          </p:cNvSpPr>
          <p:nvPr>
            <p:ph type="title"/>
          </p:nvPr>
        </p:nvSpPr>
        <p:spPr>
          <a:xfrm>
            <a:off x="661095" y="979724"/>
            <a:ext cx="11299982" cy="1349671"/>
          </a:xfrm>
        </p:spPr>
        <p:txBody>
          <a:bodyPr anchor="b">
            <a:normAutofit/>
          </a:bodyPr>
          <a:lstStyle/>
          <a:p>
            <a:pPr algn="ctr"/>
            <a:r>
              <a:rPr lang="en-GB" sz="3600" dirty="0">
                <a:solidFill>
                  <a:schemeClr val="accent4"/>
                </a:solidFill>
                <a:latin typeface="Aharoni" panose="02010803020104030203" pitchFamily="2" charset="-79"/>
                <a:cs typeface="Aharoni" panose="02010803020104030203" pitchFamily="2" charset="-79"/>
              </a:rPr>
              <a:t>UNITED NATIONS GUIDANCE :PREPARADNESS</a:t>
            </a:r>
            <a:br>
              <a:rPr lang="en-GB" sz="4200" dirty="0"/>
            </a:br>
            <a:endParaRPr lang="en-GB" sz="4200" dirty="0"/>
          </a:p>
        </p:txBody>
      </p:sp>
      <p:graphicFrame>
        <p:nvGraphicFramePr>
          <p:cNvPr id="4" name="Content Placeholder 3">
            <a:extLst>
              <a:ext uri="{FF2B5EF4-FFF2-40B4-BE49-F238E27FC236}">
                <a16:creationId xmlns:a16="http://schemas.microsoft.com/office/drawing/2014/main" id="{A7676D5B-5A72-0527-60F8-12442FE09B90}"/>
              </a:ext>
            </a:extLst>
          </p:cNvPr>
          <p:cNvGraphicFramePr>
            <a:graphicFrameLocks noGrp="1"/>
          </p:cNvGraphicFramePr>
          <p:nvPr>
            <p:ph idx="1"/>
            <p:extLst>
              <p:ext uri="{D42A27DB-BD31-4B8C-83A1-F6EECF244321}">
                <p14:modId xmlns:p14="http://schemas.microsoft.com/office/powerpoint/2010/main" val="3601226186"/>
              </p:ext>
            </p:extLst>
          </p:nvPr>
        </p:nvGraphicFramePr>
        <p:xfrm>
          <a:off x="740456" y="2315985"/>
          <a:ext cx="10790449" cy="3605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6367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43C637-60FB-6D3B-CA17-C85D52FA093A}"/>
              </a:ext>
            </a:extLst>
          </p:cNvPr>
          <p:cNvSpPr>
            <a:spLocks noGrp="1"/>
          </p:cNvSpPr>
          <p:nvPr>
            <p:ph type="title"/>
          </p:nvPr>
        </p:nvSpPr>
        <p:spPr>
          <a:xfrm>
            <a:off x="1178848" y="490664"/>
            <a:ext cx="9849751" cy="1349671"/>
          </a:xfrm>
        </p:spPr>
        <p:txBody>
          <a:bodyPr anchor="b">
            <a:noAutofit/>
          </a:bodyPr>
          <a:lstStyle/>
          <a:p>
            <a:pPr algn="ctr"/>
            <a:r>
              <a:rPr lang="en-GB" sz="4000" dirty="0">
                <a:solidFill>
                  <a:schemeClr val="accent4"/>
                </a:solidFill>
                <a:latin typeface="Aharoni" panose="02010803020104030203" pitchFamily="2" charset="-79"/>
                <a:cs typeface="Aharoni" panose="02010803020104030203" pitchFamily="2" charset="-79"/>
              </a:rPr>
              <a:t>UNITED NATIONS GUIDANCE: CONSENT</a:t>
            </a:r>
          </a:p>
        </p:txBody>
      </p:sp>
      <p:graphicFrame>
        <p:nvGraphicFramePr>
          <p:cNvPr id="4" name="Content Placeholder 3">
            <a:extLst>
              <a:ext uri="{FF2B5EF4-FFF2-40B4-BE49-F238E27FC236}">
                <a16:creationId xmlns:a16="http://schemas.microsoft.com/office/drawing/2014/main" id="{1E928B60-E17E-BFDB-9D59-3C48D3B04836}"/>
              </a:ext>
            </a:extLst>
          </p:cNvPr>
          <p:cNvGraphicFramePr>
            <a:graphicFrameLocks noGrp="1"/>
          </p:cNvGraphicFramePr>
          <p:nvPr>
            <p:ph idx="1"/>
            <p:extLst>
              <p:ext uri="{D42A27DB-BD31-4B8C-83A1-F6EECF244321}">
                <p14:modId xmlns:p14="http://schemas.microsoft.com/office/powerpoint/2010/main" val="2518334849"/>
              </p:ext>
            </p:extLst>
          </p:nvPr>
        </p:nvGraphicFramePr>
        <p:xfrm>
          <a:off x="735980" y="1912916"/>
          <a:ext cx="10801723" cy="4309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4581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4AB0EF-6861-D8B7-352B-8E616BF7A76F}"/>
              </a:ext>
            </a:extLst>
          </p:cNvPr>
          <p:cNvSpPr>
            <a:spLocks noGrp="1"/>
          </p:cNvSpPr>
          <p:nvPr>
            <p:ph type="title"/>
          </p:nvPr>
        </p:nvSpPr>
        <p:spPr>
          <a:xfrm>
            <a:off x="953033" y="764886"/>
            <a:ext cx="10638311" cy="1349671"/>
          </a:xfrm>
        </p:spPr>
        <p:txBody>
          <a:bodyPr anchor="b">
            <a:normAutofit/>
          </a:bodyPr>
          <a:lstStyle/>
          <a:p>
            <a:pPr algn="ctr"/>
            <a:r>
              <a:rPr lang="en-GB" sz="4000" dirty="0">
                <a:solidFill>
                  <a:schemeClr val="accent4"/>
                </a:solidFill>
                <a:latin typeface="Aharoni" panose="02010803020104030203" pitchFamily="2" charset="-79"/>
                <a:cs typeface="Aharoni" panose="02010803020104030203" pitchFamily="2" charset="-79"/>
              </a:rPr>
              <a:t>UNITED NATIONS GUIDANCE :INCLUSIVITY</a:t>
            </a:r>
          </a:p>
        </p:txBody>
      </p:sp>
      <p:graphicFrame>
        <p:nvGraphicFramePr>
          <p:cNvPr id="4" name="Content Placeholder 3">
            <a:extLst>
              <a:ext uri="{FF2B5EF4-FFF2-40B4-BE49-F238E27FC236}">
                <a16:creationId xmlns:a16="http://schemas.microsoft.com/office/drawing/2014/main" id="{EFCFD935-9745-01DF-C2DD-79DD79A28385}"/>
              </a:ext>
            </a:extLst>
          </p:cNvPr>
          <p:cNvGraphicFramePr>
            <a:graphicFrameLocks noGrp="1"/>
          </p:cNvGraphicFramePr>
          <p:nvPr>
            <p:ph idx="1"/>
            <p:extLst>
              <p:ext uri="{D42A27DB-BD31-4B8C-83A1-F6EECF244321}">
                <p14:modId xmlns:p14="http://schemas.microsoft.com/office/powerpoint/2010/main" val="3220194498"/>
              </p:ext>
            </p:extLst>
          </p:nvPr>
        </p:nvGraphicFramePr>
        <p:xfrm>
          <a:off x="816236" y="2587751"/>
          <a:ext cx="10638312" cy="35788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7627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B159F5-2E47-17A5-0B23-2297B1008DE3}"/>
              </a:ext>
            </a:extLst>
          </p:cNvPr>
          <p:cNvSpPr>
            <a:spLocks noGrp="1"/>
          </p:cNvSpPr>
          <p:nvPr>
            <p:ph type="title"/>
          </p:nvPr>
        </p:nvSpPr>
        <p:spPr>
          <a:xfrm>
            <a:off x="1597684" y="922919"/>
            <a:ext cx="9849751" cy="1349671"/>
          </a:xfrm>
        </p:spPr>
        <p:txBody>
          <a:bodyPr anchor="b">
            <a:normAutofit/>
          </a:bodyPr>
          <a:lstStyle/>
          <a:p>
            <a:pPr algn="ctr"/>
            <a:r>
              <a:rPr lang="en-GB" sz="3600" dirty="0">
                <a:solidFill>
                  <a:schemeClr val="accent4"/>
                </a:solidFill>
                <a:latin typeface="Aharoni" panose="02010803020104030203" pitchFamily="2" charset="-79"/>
                <a:cs typeface="Aharoni" panose="02010803020104030203" pitchFamily="2" charset="-79"/>
              </a:rPr>
              <a:t>UNITED NATIONS GUIDANCE: </a:t>
            </a:r>
            <a:br>
              <a:rPr lang="en-GB" sz="3600" dirty="0">
                <a:solidFill>
                  <a:schemeClr val="accent4"/>
                </a:solidFill>
                <a:latin typeface="Aharoni" panose="02010803020104030203" pitchFamily="2" charset="-79"/>
                <a:cs typeface="Aharoni" panose="02010803020104030203" pitchFamily="2" charset="-79"/>
              </a:rPr>
            </a:br>
            <a:r>
              <a:rPr lang="en-GB" sz="3600" dirty="0">
                <a:solidFill>
                  <a:schemeClr val="accent4"/>
                </a:solidFill>
                <a:latin typeface="Aharoni" panose="02010803020104030203" pitchFamily="2" charset="-79"/>
                <a:cs typeface="Aharoni" panose="02010803020104030203" pitchFamily="2" charset="-79"/>
              </a:rPr>
              <a:t>NORMATIVE FRAMEWORKS</a:t>
            </a:r>
          </a:p>
        </p:txBody>
      </p:sp>
      <p:graphicFrame>
        <p:nvGraphicFramePr>
          <p:cNvPr id="4" name="Content Placeholder 3">
            <a:extLst>
              <a:ext uri="{FF2B5EF4-FFF2-40B4-BE49-F238E27FC236}">
                <a16:creationId xmlns:a16="http://schemas.microsoft.com/office/drawing/2014/main" id="{0DCFF977-4674-3971-E247-C8A0BABAB3AE}"/>
              </a:ext>
            </a:extLst>
          </p:cNvPr>
          <p:cNvGraphicFramePr>
            <a:graphicFrameLocks noGrp="1"/>
          </p:cNvGraphicFramePr>
          <p:nvPr>
            <p:ph idx="1"/>
            <p:extLst>
              <p:ext uri="{D42A27DB-BD31-4B8C-83A1-F6EECF244321}">
                <p14:modId xmlns:p14="http://schemas.microsoft.com/office/powerpoint/2010/main" val="2715544632"/>
              </p:ext>
            </p:extLst>
          </p:nvPr>
        </p:nvGraphicFramePr>
        <p:xfrm>
          <a:off x="730457" y="2587083"/>
          <a:ext cx="10565831" cy="3347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7030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346163D3-B666-4446-84C6-9902EB936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7" name="Group 2056">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184" y="1"/>
            <a:ext cx="2446384" cy="5777808"/>
            <a:chOff x="329184" y="1"/>
            <a:chExt cx="524256" cy="5777808"/>
          </a:xfrm>
        </p:grpSpPr>
        <p:cxnSp>
          <p:nvCxnSpPr>
            <p:cNvPr id="2058" name="Straight Connector 2057">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59" name="Rectangle 205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61" name="Rectangle 206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269325"/>
            <a:ext cx="6116779" cy="620629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42FE397-86FB-C4D5-9D5C-EC05B0EE43E8}"/>
              </a:ext>
            </a:extLst>
          </p:cNvPr>
          <p:cNvSpPr/>
          <p:nvPr/>
        </p:nvSpPr>
        <p:spPr>
          <a:xfrm>
            <a:off x="7018666" y="423746"/>
            <a:ext cx="5173333" cy="19430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descr="Conflict Management Styles | Organizational Behavior and Human Relations">
            <a:extLst>
              <a:ext uri="{FF2B5EF4-FFF2-40B4-BE49-F238E27FC236}">
                <a16:creationId xmlns:a16="http://schemas.microsoft.com/office/drawing/2014/main" id="{8C1E5E42-4213-BC93-53BB-749403D05F5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42597" y="617238"/>
            <a:ext cx="5608830" cy="56228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013A48D-C98F-7155-52B6-E4F016DB18EF}"/>
              </a:ext>
            </a:extLst>
          </p:cNvPr>
          <p:cNvSpPr>
            <a:spLocks noGrp="1"/>
          </p:cNvSpPr>
          <p:nvPr>
            <p:ph type="title"/>
          </p:nvPr>
        </p:nvSpPr>
        <p:spPr>
          <a:xfrm>
            <a:off x="7278599" y="617238"/>
            <a:ext cx="4618878" cy="1749528"/>
          </a:xfrm>
        </p:spPr>
        <p:txBody>
          <a:bodyPr vert="horz" lIns="91440" tIns="45720" rIns="91440" bIns="45720" rtlCol="0" anchor="b">
            <a:normAutofit fontScale="90000"/>
          </a:bodyPr>
          <a:lstStyle/>
          <a:p>
            <a:pPr algn="ctr"/>
            <a:r>
              <a:rPr lang="en-US" sz="4700" kern="1200" dirty="0">
                <a:solidFill>
                  <a:schemeClr val="bg1"/>
                </a:solidFill>
                <a:latin typeface="Aharoni" panose="02010803020104030203" pitchFamily="2" charset="-79"/>
                <a:cs typeface="Aharoni" panose="02010803020104030203" pitchFamily="2" charset="-79"/>
              </a:rPr>
              <a:t>CONFLICT MANAGEMENT STYLES</a:t>
            </a:r>
          </a:p>
        </p:txBody>
      </p:sp>
      <p:graphicFrame>
        <p:nvGraphicFramePr>
          <p:cNvPr id="16" name="Diagram 15">
            <a:extLst>
              <a:ext uri="{FF2B5EF4-FFF2-40B4-BE49-F238E27FC236}">
                <a16:creationId xmlns:a16="http://schemas.microsoft.com/office/drawing/2014/main" id="{AB8C4B2E-AF45-7482-7E4A-21F320FD3E2F}"/>
              </a:ext>
            </a:extLst>
          </p:cNvPr>
          <p:cNvGraphicFramePr/>
          <p:nvPr>
            <p:extLst>
              <p:ext uri="{D42A27DB-BD31-4B8C-83A1-F6EECF244321}">
                <p14:modId xmlns:p14="http://schemas.microsoft.com/office/powerpoint/2010/main" val="2189718818"/>
              </p:ext>
            </p:extLst>
          </p:nvPr>
        </p:nvGraphicFramePr>
        <p:xfrm>
          <a:off x="7059376" y="2766060"/>
          <a:ext cx="4938962" cy="25545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2665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39" name="Rectangle 38">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D899B5-328A-FCFE-23A3-9589685A1868}"/>
              </a:ext>
            </a:extLst>
          </p:cNvPr>
          <p:cNvSpPr>
            <a:spLocks noGrp="1"/>
          </p:cNvSpPr>
          <p:nvPr>
            <p:ph type="title"/>
          </p:nvPr>
        </p:nvSpPr>
        <p:spPr>
          <a:xfrm>
            <a:off x="843071" y="534795"/>
            <a:ext cx="4008586" cy="2449081"/>
          </a:xfrm>
        </p:spPr>
        <p:txBody>
          <a:bodyPr anchor="ctr">
            <a:normAutofit/>
          </a:bodyPr>
          <a:lstStyle/>
          <a:p>
            <a:pPr algn="ctr"/>
            <a:r>
              <a:rPr lang="en-GB" sz="2800" dirty="0">
                <a:solidFill>
                  <a:schemeClr val="accent4"/>
                </a:solidFill>
                <a:latin typeface="Aharoni" panose="02010803020104030203" pitchFamily="2" charset="-79"/>
                <a:cs typeface="Aharoni" panose="02010803020104030203" pitchFamily="2" charset="-79"/>
              </a:rPr>
              <a:t>THOMAS – KILLMAN </a:t>
            </a:r>
            <a:br>
              <a:rPr lang="en-GB" sz="2800" dirty="0">
                <a:solidFill>
                  <a:schemeClr val="accent4"/>
                </a:solidFill>
                <a:latin typeface="Aharoni" panose="02010803020104030203" pitchFamily="2" charset="-79"/>
                <a:cs typeface="Aharoni" panose="02010803020104030203" pitchFamily="2" charset="-79"/>
              </a:rPr>
            </a:br>
            <a:r>
              <a:rPr lang="en-GB" sz="2800" dirty="0">
                <a:solidFill>
                  <a:schemeClr val="accent4"/>
                </a:solidFill>
                <a:latin typeface="Aharoni" panose="02010803020104030203" pitchFamily="2" charset="-79"/>
                <a:cs typeface="Aharoni" panose="02010803020104030203" pitchFamily="2" charset="-79"/>
              </a:rPr>
              <a:t>CONFLICT MODE INSTRUMENT (TKI)</a:t>
            </a:r>
          </a:p>
        </p:txBody>
      </p:sp>
      <p:graphicFrame>
        <p:nvGraphicFramePr>
          <p:cNvPr id="14" name="Content Placeholder 5">
            <a:extLst>
              <a:ext uri="{FF2B5EF4-FFF2-40B4-BE49-F238E27FC236}">
                <a16:creationId xmlns:a16="http://schemas.microsoft.com/office/drawing/2014/main" id="{3E6423EE-3714-604B-D20E-AB228EC20FC0}"/>
              </a:ext>
            </a:extLst>
          </p:cNvPr>
          <p:cNvGraphicFramePr>
            <a:graphicFrameLocks noGrp="1"/>
          </p:cNvGraphicFramePr>
          <p:nvPr>
            <p:ph idx="1"/>
            <p:extLst>
              <p:ext uri="{D42A27DB-BD31-4B8C-83A1-F6EECF244321}">
                <p14:modId xmlns:p14="http://schemas.microsoft.com/office/powerpoint/2010/main" val="1521796057"/>
              </p:ext>
            </p:extLst>
          </p:nvPr>
        </p:nvGraphicFramePr>
        <p:xfrm>
          <a:off x="1153618" y="32819"/>
          <a:ext cx="11501568" cy="6481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0833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E9581-FC05-F39D-C567-68AF9FE7B535}"/>
              </a:ext>
            </a:extLst>
          </p:cNvPr>
          <p:cNvSpPr>
            <a:spLocks noGrp="1"/>
          </p:cNvSpPr>
          <p:nvPr>
            <p:ph type="title"/>
          </p:nvPr>
        </p:nvSpPr>
        <p:spPr>
          <a:xfrm>
            <a:off x="696217" y="1167361"/>
            <a:ext cx="4942382" cy="1886879"/>
          </a:xfrm>
        </p:spPr>
        <p:txBody>
          <a:bodyPr anchor="ctr">
            <a:normAutofit/>
          </a:bodyPr>
          <a:lstStyle/>
          <a:p>
            <a:r>
              <a:rPr lang="en-GB" sz="4000" dirty="0">
                <a:solidFill>
                  <a:schemeClr val="accent4"/>
                </a:solidFill>
                <a:latin typeface="Aharoni" panose="02010803020104030203" pitchFamily="2" charset="-79"/>
                <a:cs typeface="Aharoni" panose="02010803020104030203" pitchFamily="2" charset="-79"/>
              </a:rPr>
              <a:t>COLLABORATING</a:t>
            </a:r>
          </a:p>
        </p:txBody>
      </p:sp>
      <p:graphicFrame>
        <p:nvGraphicFramePr>
          <p:cNvPr id="4" name="Content Placeholder 3">
            <a:extLst>
              <a:ext uri="{FF2B5EF4-FFF2-40B4-BE49-F238E27FC236}">
                <a16:creationId xmlns:a16="http://schemas.microsoft.com/office/drawing/2014/main" id="{5EEB5737-6193-1476-50F8-6B779D96C005}"/>
              </a:ext>
            </a:extLst>
          </p:cNvPr>
          <p:cNvGraphicFramePr>
            <a:graphicFrameLocks noGrp="1"/>
          </p:cNvGraphicFramePr>
          <p:nvPr>
            <p:ph idx="1"/>
            <p:extLst>
              <p:ext uri="{D42A27DB-BD31-4B8C-83A1-F6EECF244321}">
                <p14:modId xmlns:p14="http://schemas.microsoft.com/office/powerpoint/2010/main" val="3510351683"/>
              </p:ext>
            </p:extLst>
          </p:nvPr>
        </p:nvGraphicFramePr>
        <p:xfrm>
          <a:off x="5069522" y="830660"/>
          <a:ext cx="6363585" cy="5752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2" name="Picture 4" descr="Teamwork Memes - 20+ Funny Team Memes For Sharing">
            <a:extLst>
              <a:ext uri="{FF2B5EF4-FFF2-40B4-BE49-F238E27FC236}">
                <a16:creationId xmlns:a16="http://schemas.microsoft.com/office/drawing/2014/main" id="{1DD862F7-A73D-8070-5C0E-D71740B4CB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4977" y="2805968"/>
            <a:ext cx="3333858" cy="3333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170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E9581-FC05-F39D-C567-68AF9FE7B535}"/>
              </a:ext>
            </a:extLst>
          </p:cNvPr>
          <p:cNvSpPr>
            <a:spLocks noGrp="1"/>
          </p:cNvSpPr>
          <p:nvPr>
            <p:ph type="title"/>
          </p:nvPr>
        </p:nvSpPr>
        <p:spPr>
          <a:xfrm>
            <a:off x="353334" y="1721548"/>
            <a:ext cx="4942382" cy="1886879"/>
          </a:xfrm>
        </p:spPr>
        <p:txBody>
          <a:bodyPr anchor="ctr">
            <a:normAutofit/>
          </a:bodyPr>
          <a:lstStyle/>
          <a:p>
            <a:pPr algn="ctr"/>
            <a:r>
              <a:rPr lang="en-GB" sz="4000" dirty="0">
                <a:solidFill>
                  <a:schemeClr val="accent4"/>
                </a:solidFill>
                <a:latin typeface="Aharoni" panose="02010803020104030203" pitchFamily="2" charset="-79"/>
                <a:cs typeface="Aharoni" panose="02010803020104030203" pitchFamily="2" charset="-79"/>
              </a:rPr>
              <a:t>COMPETING</a:t>
            </a:r>
          </a:p>
        </p:txBody>
      </p:sp>
      <p:graphicFrame>
        <p:nvGraphicFramePr>
          <p:cNvPr id="4" name="Content Placeholder 3">
            <a:extLst>
              <a:ext uri="{FF2B5EF4-FFF2-40B4-BE49-F238E27FC236}">
                <a16:creationId xmlns:a16="http://schemas.microsoft.com/office/drawing/2014/main" id="{5EEB5737-6193-1476-50F8-6B779D96C005}"/>
              </a:ext>
            </a:extLst>
          </p:cNvPr>
          <p:cNvGraphicFramePr>
            <a:graphicFrameLocks noGrp="1"/>
          </p:cNvGraphicFramePr>
          <p:nvPr>
            <p:ph idx="1"/>
            <p:extLst>
              <p:ext uri="{D42A27DB-BD31-4B8C-83A1-F6EECF244321}">
                <p14:modId xmlns:p14="http://schemas.microsoft.com/office/powerpoint/2010/main" val="2316276275"/>
              </p:ext>
            </p:extLst>
          </p:nvPr>
        </p:nvGraphicFramePr>
        <p:xfrm>
          <a:off x="5069522" y="1137424"/>
          <a:ext cx="6276539" cy="508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220" name="Picture 4" descr="I'm not competitive I just like to win - sucesss - Meme Generator">
            <a:extLst>
              <a:ext uri="{FF2B5EF4-FFF2-40B4-BE49-F238E27FC236}">
                <a16:creationId xmlns:a16="http://schemas.microsoft.com/office/drawing/2014/main" id="{8ABEC800-CC51-8E9A-5133-091909D349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4239" y="3312032"/>
            <a:ext cx="3491193" cy="2321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929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E9581-FC05-F39D-C567-68AF9FE7B535}"/>
              </a:ext>
            </a:extLst>
          </p:cNvPr>
          <p:cNvSpPr>
            <a:spLocks noGrp="1"/>
          </p:cNvSpPr>
          <p:nvPr>
            <p:ph type="title"/>
          </p:nvPr>
        </p:nvSpPr>
        <p:spPr>
          <a:xfrm>
            <a:off x="339612" y="979486"/>
            <a:ext cx="4942382" cy="1886879"/>
          </a:xfrm>
        </p:spPr>
        <p:txBody>
          <a:bodyPr anchor="ctr">
            <a:normAutofit/>
          </a:bodyPr>
          <a:lstStyle/>
          <a:p>
            <a:pPr algn="ctr"/>
            <a:r>
              <a:rPr lang="en-GB" sz="4000" dirty="0">
                <a:solidFill>
                  <a:schemeClr val="accent4"/>
                </a:solidFill>
                <a:latin typeface="Aharoni" panose="02010803020104030203" pitchFamily="2" charset="-79"/>
                <a:cs typeface="Aharoni" panose="02010803020104030203" pitchFamily="2" charset="-79"/>
              </a:rPr>
              <a:t>COMPROMISING</a:t>
            </a:r>
          </a:p>
        </p:txBody>
      </p:sp>
      <p:graphicFrame>
        <p:nvGraphicFramePr>
          <p:cNvPr id="4" name="Content Placeholder 3">
            <a:extLst>
              <a:ext uri="{FF2B5EF4-FFF2-40B4-BE49-F238E27FC236}">
                <a16:creationId xmlns:a16="http://schemas.microsoft.com/office/drawing/2014/main" id="{5EEB5737-6193-1476-50F8-6B779D96C005}"/>
              </a:ext>
            </a:extLst>
          </p:cNvPr>
          <p:cNvGraphicFramePr>
            <a:graphicFrameLocks noGrp="1"/>
          </p:cNvGraphicFramePr>
          <p:nvPr>
            <p:ph idx="1"/>
            <p:extLst>
              <p:ext uri="{D42A27DB-BD31-4B8C-83A1-F6EECF244321}">
                <p14:modId xmlns:p14="http://schemas.microsoft.com/office/powerpoint/2010/main" val="4053897574"/>
              </p:ext>
            </p:extLst>
          </p:nvPr>
        </p:nvGraphicFramePr>
        <p:xfrm>
          <a:off x="5281994" y="1304693"/>
          <a:ext cx="6064067" cy="4921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8" name="Picture 4" descr="Meme Creator - Funny My girlfriend wanted a dog. I didn't want a dog. So we  compromised. And got a do Meme Generator at MemeCreator.org!">
            <a:extLst>
              <a:ext uri="{FF2B5EF4-FFF2-40B4-BE49-F238E27FC236}">
                <a16:creationId xmlns:a16="http://schemas.microsoft.com/office/drawing/2014/main" id="{72322262-2493-6364-9D75-C2F74152E66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5678"/>
          <a:stretch/>
        </p:blipFill>
        <p:spPr bwMode="auto">
          <a:xfrm>
            <a:off x="1246481" y="2439394"/>
            <a:ext cx="3071316" cy="3786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111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E9581-FC05-F39D-C567-68AF9FE7B535}"/>
              </a:ext>
            </a:extLst>
          </p:cNvPr>
          <p:cNvSpPr>
            <a:spLocks noGrp="1"/>
          </p:cNvSpPr>
          <p:nvPr>
            <p:ph type="title"/>
          </p:nvPr>
        </p:nvSpPr>
        <p:spPr>
          <a:xfrm>
            <a:off x="500743" y="1032405"/>
            <a:ext cx="4942382" cy="1886879"/>
          </a:xfrm>
        </p:spPr>
        <p:txBody>
          <a:bodyPr anchor="ctr">
            <a:normAutofit/>
          </a:bodyPr>
          <a:lstStyle/>
          <a:p>
            <a:pPr algn="ctr"/>
            <a:r>
              <a:rPr lang="en-GB" sz="4000" dirty="0">
                <a:solidFill>
                  <a:schemeClr val="accent4"/>
                </a:solidFill>
                <a:latin typeface="Aharoni" panose="02010803020104030203" pitchFamily="2" charset="-79"/>
                <a:cs typeface="Aharoni" panose="02010803020104030203" pitchFamily="2" charset="-79"/>
              </a:rPr>
              <a:t>ACCOMODATING</a:t>
            </a:r>
          </a:p>
        </p:txBody>
      </p:sp>
      <p:graphicFrame>
        <p:nvGraphicFramePr>
          <p:cNvPr id="4" name="Content Placeholder 3">
            <a:extLst>
              <a:ext uri="{FF2B5EF4-FFF2-40B4-BE49-F238E27FC236}">
                <a16:creationId xmlns:a16="http://schemas.microsoft.com/office/drawing/2014/main" id="{5EEB5737-6193-1476-50F8-6B779D96C005}"/>
              </a:ext>
            </a:extLst>
          </p:cNvPr>
          <p:cNvGraphicFramePr>
            <a:graphicFrameLocks noGrp="1"/>
          </p:cNvGraphicFramePr>
          <p:nvPr>
            <p:ph idx="1"/>
            <p:extLst>
              <p:ext uri="{D42A27DB-BD31-4B8C-83A1-F6EECF244321}">
                <p14:modId xmlns:p14="http://schemas.microsoft.com/office/powerpoint/2010/main" val="1275999071"/>
              </p:ext>
            </p:extLst>
          </p:nvPr>
        </p:nvGraphicFramePr>
        <p:xfrm>
          <a:off x="5281994" y="1304693"/>
          <a:ext cx="6064067" cy="4921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314" name="Picture 2" descr="YARN | you have to sacrifice yourself for the greater good ! | South Park  (1997) - S13E02 Comedy | Video clips by quotes | 4206b71a | 紗">
            <a:extLst>
              <a:ext uri="{FF2B5EF4-FFF2-40B4-BE49-F238E27FC236}">
                <a16:creationId xmlns:a16="http://schemas.microsoft.com/office/drawing/2014/main" id="{27CBFC70-D851-1263-1B7E-9801AA2A00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0947" y="2943679"/>
            <a:ext cx="4077996" cy="2293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385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E9581-FC05-F39D-C567-68AF9FE7B535}"/>
              </a:ext>
            </a:extLst>
          </p:cNvPr>
          <p:cNvSpPr>
            <a:spLocks noGrp="1"/>
          </p:cNvSpPr>
          <p:nvPr>
            <p:ph type="title"/>
          </p:nvPr>
        </p:nvSpPr>
        <p:spPr>
          <a:xfrm>
            <a:off x="500743" y="1032405"/>
            <a:ext cx="4942382" cy="1886879"/>
          </a:xfrm>
        </p:spPr>
        <p:txBody>
          <a:bodyPr anchor="ctr">
            <a:normAutofit/>
          </a:bodyPr>
          <a:lstStyle/>
          <a:p>
            <a:pPr algn="ctr"/>
            <a:r>
              <a:rPr lang="en-GB" sz="4000" dirty="0">
                <a:solidFill>
                  <a:schemeClr val="accent4"/>
                </a:solidFill>
                <a:latin typeface="Aharoni" panose="02010803020104030203" pitchFamily="2" charset="-79"/>
                <a:cs typeface="Aharoni" panose="02010803020104030203" pitchFamily="2" charset="-79"/>
              </a:rPr>
              <a:t>AVOIDING</a:t>
            </a:r>
          </a:p>
        </p:txBody>
      </p:sp>
      <p:graphicFrame>
        <p:nvGraphicFramePr>
          <p:cNvPr id="4" name="Content Placeholder 3">
            <a:extLst>
              <a:ext uri="{FF2B5EF4-FFF2-40B4-BE49-F238E27FC236}">
                <a16:creationId xmlns:a16="http://schemas.microsoft.com/office/drawing/2014/main" id="{5EEB5737-6193-1476-50F8-6B779D96C005}"/>
              </a:ext>
            </a:extLst>
          </p:cNvPr>
          <p:cNvGraphicFramePr>
            <a:graphicFrameLocks noGrp="1"/>
          </p:cNvGraphicFramePr>
          <p:nvPr>
            <p:ph idx="1"/>
            <p:extLst>
              <p:ext uri="{D42A27DB-BD31-4B8C-83A1-F6EECF244321}">
                <p14:modId xmlns:p14="http://schemas.microsoft.com/office/powerpoint/2010/main" val="1896554132"/>
              </p:ext>
            </p:extLst>
          </p:nvPr>
        </p:nvGraphicFramePr>
        <p:xfrm>
          <a:off x="5281994" y="1304693"/>
          <a:ext cx="6064067" cy="4921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362" name="Picture 2" descr="Me doing pointless things just to avoid social interactions with people  meme - Memes Funny Photos Videos">
            <a:extLst>
              <a:ext uri="{FF2B5EF4-FFF2-40B4-BE49-F238E27FC236}">
                <a16:creationId xmlns:a16="http://schemas.microsoft.com/office/drawing/2014/main" id="{F516FC12-1CAF-BF62-15AA-B69D6B3F45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3758" y="2385102"/>
            <a:ext cx="3624146" cy="3624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6916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entagon 4">
            <a:extLst>
              <a:ext uri="{FF2B5EF4-FFF2-40B4-BE49-F238E27FC236}">
                <a16:creationId xmlns:a16="http://schemas.microsoft.com/office/drawing/2014/main" id="{562E2821-5E7E-341C-E5DA-0D1397E685BC}"/>
              </a:ext>
            </a:extLst>
          </p:cNvPr>
          <p:cNvSpPr/>
          <p:nvPr/>
        </p:nvSpPr>
        <p:spPr>
          <a:xfrm>
            <a:off x="0" y="204234"/>
            <a:ext cx="11987561" cy="152771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6" name="Content Placeholder 2">
            <a:extLst>
              <a:ext uri="{FF2B5EF4-FFF2-40B4-BE49-F238E27FC236}">
                <a16:creationId xmlns:a16="http://schemas.microsoft.com/office/drawing/2014/main" id="{D4D94F7F-C6BE-FC53-76D2-06EBA72BCF98}"/>
              </a:ext>
            </a:extLst>
          </p:cNvPr>
          <p:cNvGraphicFramePr>
            <a:graphicFrameLocks noGrp="1"/>
          </p:cNvGraphicFramePr>
          <p:nvPr>
            <p:ph idx="1"/>
            <p:extLst>
              <p:ext uri="{D42A27DB-BD31-4B8C-83A1-F6EECF244321}">
                <p14:modId xmlns:p14="http://schemas.microsoft.com/office/powerpoint/2010/main" val="1028883831"/>
              </p:ext>
            </p:extLst>
          </p:nvPr>
        </p:nvGraphicFramePr>
        <p:xfrm>
          <a:off x="793660" y="2599509"/>
          <a:ext cx="10143668" cy="3435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5A79E535-D553-A3DF-4C85-740B98EEC8EB}"/>
              </a:ext>
            </a:extLst>
          </p:cNvPr>
          <p:cNvSpPr>
            <a:spLocks noGrp="1"/>
          </p:cNvSpPr>
          <p:nvPr>
            <p:ph type="title"/>
          </p:nvPr>
        </p:nvSpPr>
        <p:spPr>
          <a:xfrm>
            <a:off x="240486" y="47199"/>
            <a:ext cx="11454595" cy="1664171"/>
          </a:xfrm>
        </p:spPr>
        <p:txBody>
          <a:bodyPr anchor="b">
            <a:normAutofit/>
          </a:bodyPr>
          <a:lstStyle/>
          <a:p>
            <a:pPr algn="ctr"/>
            <a:r>
              <a:rPr lang="en-GB" sz="4000" dirty="0">
                <a:solidFill>
                  <a:schemeClr val="accent4"/>
                </a:solidFill>
                <a:latin typeface="Aharoni" panose="02010803020104030203" pitchFamily="2" charset="-79"/>
                <a:cs typeface="Aharoni" panose="02010803020104030203" pitchFamily="2" charset="-79"/>
              </a:rPr>
              <a:t>CULTURAL DIFFERENCES IN </a:t>
            </a:r>
            <a:br>
              <a:rPr lang="en-GB" sz="4000" dirty="0">
                <a:solidFill>
                  <a:schemeClr val="accent4"/>
                </a:solidFill>
                <a:latin typeface="Aharoni" panose="02010803020104030203" pitchFamily="2" charset="-79"/>
                <a:cs typeface="Aharoni" panose="02010803020104030203" pitchFamily="2" charset="-79"/>
              </a:rPr>
            </a:br>
            <a:r>
              <a:rPr lang="en-GB" sz="4000" dirty="0">
                <a:solidFill>
                  <a:schemeClr val="accent4"/>
                </a:solidFill>
                <a:latin typeface="Aharoni" panose="02010803020104030203" pitchFamily="2" charset="-79"/>
                <a:cs typeface="Aharoni" panose="02010803020104030203" pitchFamily="2" charset="-79"/>
              </a:rPr>
              <a:t>CONFLICT MANAGEMENT</a:t>
            </a:r>
          </a:p>
        </p:txBody>
      </p:sp>
    </p:spTree>
    <p:extLst>
      <p:ext uri="{BB962C8B-B14F-4D97-AF65-F5344CB8AC3E}">
        <p14:creationId xmlns:p14="http://schemas.microsoft.com/office/powerpoint/2010/main" val="701457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52D76ABA-90AD-76DF-C497-A498EE79A454}"/>
              </a:ext>
            </a:extLst>
          </p:cNvPr>
          <p:cNvGraphicFramePr>
            <a:graphicFrameLocks noGrp="1"/>
          </p:cNvGraphicFramePr>
          <p:nvPr>
            <p:ph idx="1"/>
            <p:extLst>
              <p:ext uri="{D42A27DB-BD31-4B8C-83A1-F6EECF244321}">
                <p14:modId xmlns:p14="http://schemas.microsoft.com/office/powerpoint/2010/main" val="2157451560"/>
              </p:ext>
            </p:extLst>
          </p:nvPr>
        </p:nvGraphicFramePr>
        <p:xfrm>
          <a:off x="793660" y="2599509"/>
          <a:ext cx="10143668" cy="3435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entagon 4">
            <a:extLst>
              <a:ext uri="{FF2B5EF4-FFF2-40B4-BE49-F238E27FC236}">
                <a16:creationId xmlns:a16="http://schemas.microsoft.com/office/drawing/2014/main" id="{6BAE8337-D7E3-F24D-AF42-5C5F623FB77C}"/>
              </a:ext>
            </a:extLst>
          </p:cNvPr>
          <p:cNvSpPr/>
          <p:nvPr/>
        </p:nvSpPr>
        <p:spPr>
          <a:xfrm>
            <a:off x="0" y="235087"/>
            <a:ext cx="11987561" cy="152771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C61057-1027-E92E-4C96-3B84CAEC00EB}"/>
              </a:ext>
            </a:extLst>
          </p:cNvPr>
          <p:cNvSpPr>
            <a:spLocks noGrp="1"/>
          </p:cNvSpPr>
          <p:nvPr>
            <p:ph type="title"/>
          </p:nvPr>
        </p:nvSpPr>
        <p:spPr>
          <a:xfrm>
            <a:off x="1477649" y="404948"/>
            <a:ext cx="9236700" cy="1188950"/>
          </a:xfrm>
        </p:spPr>
        <p:txBody>
          <a:bodyPr anchor="b">
            <a:normAutofit/>
          </a:bodyPr>
          <a:lstStyle/>
          <a:p>
            <a:pPr algn="ctr"/>
            <a:r>
              <a:rPr lang="en-GB" sz="3800" b="1" dirty="0">
                <a:solidFill>
                  <a:schemeClr val="accent4"/>
                </a:solidFill>
                <a:latin typeface="Aharoni" panose="02010803020104030203" pitchFamily="2" charset="-79"/>
                <a:cs typeface="Aharoni" panose="02010803020104030203" pitchFamily="2" charset="-79"/>
              </a:rPr>
              <a:t>COLLECTIVIVIST CULTURES </a:t>
            </a:r>
            <a:br>
              <a:rPr lang="en-GB" sz="3800" b="1" dirty="0">
                <a:solidFill>
                  <a:schemeClr val="accent4"/>
                </a:solidFill>
                <a:latin typeface="Aharoni" panose="02010803020104030203" pitchFamily="2" charset="-79"/>
                <a:cs typeface="Aharoni" panose="02010803020104030203" pitchFamily="2" charset="-79"/>
              </a:rPr>
            </a:br>
            <a:r>
              <a:rPr lang="en-GB" sz="3800" b="1" dirty="0">
                <a:solidFill>
                  <a:schemeClr val="accent4"/>
                </a:solidFill>
                <a:latin typeface="Aharoni" panose="02010803020104030203" pitchFamily="2" charset="-79"/>
                <a:cs typeface="Aharoni" panose="02010803020104030203" pitchFamily="2" charset="-79"/>
              </a:rPr>
              <a:t>AND CONFLICT MANAGEMENT </a:t>
            </a:r>
          </a:p>
        </p:txBody>
      </p:sp>
    </p:spTree>
    <p:extLst>
      <p:ext uri="{BB962C8B-B14F-4D97-AF65-F5344CB8AC3E}">
        <p14:creationId xmlns:p14="http://schemas.microsoft.com/office/powerpoint/2010/main" val="1004991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F155E0AF-19C6-3872-034A-C4BF5F1F2B62}"/>
              </a:ext>
            </a:extLst>
          </p:cNvPr>
          <p:cNvGraphicFramePr>
            <a:graphicFrameLocks noGrp="1"/>
          </p:cNvGraphicFramePr>
          <p:nvPr>
            <p:ph idx="1"/>
            <p:extLst>
              <p:ext uri="{D42A27DB-BD31-4B8C-83A1-F6EECF244321}">
                <p14:modId xmlns:p14="http://schemas.microsoft.com/office/powerpoint/2010/main" val="3528982682"/>
              </p:ext>
            </p:extLst>
          </p:nvPr>
        </p:nvGraphicFramePr>
        <p:xfrm>
          <a:off x="917091" y="2599509"/>
          <a:ext cx="10128690" cy="37514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entagon 4">
            <a:extLst>
              <a:ext uri="{FF2B5EF4-FFF2-40B4-BE49-F238E27FC236}">
                <a16:creationId xmlns:a16="http://schemas.microsoft.com/office/drawing/2014/main" id="{B483E880-91E8-6334-F84C-5C536FB74AD4}"/>
              </a:ext>
            </a:extLst>
          </p:cNvPr>
          <p:cNvSpPr/>
          <p:nvPr/>
        </p:nvSpPr>
        <p:spPr>
          <a:xfrm>
            <a:off x="2291" y="272436"/>
            <a:ext cx="11987561" cy="152771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4C61057-1027-E92E-4C96-3B84CAEC00EB}"/>
              </a:ext>
            </a:extLst>
          </p:cNvPr>
          <p:cNvSpPr>
            <a:spLocks noGrp="1"/>
          </p:cNvSpPr>
          <p:nvPr>
            <p:ph type="title"/>
          </p:nvPr>
        </p:nvSpPr>
        <p:spPr>
          <a:xfrm>
            <a:off x="1196024" y="458247"/>
            <a:ext cx="9799949" cy="1270513"/>
          </a:xfrm>
        </p:spPr>
        <p:txBody>
          <a:bodyPr anchor="b">
            <a:normAutofit/>
          </a:bodyPr>
          <a:lstStyle/>
          <a:p>
            <a:pPr algn="ctr"/>
            <a:r>
              <a:rPr lang="en-GB" sz="4000" dirty="0">
                <a:solidFill>
                  <a:schemeClr val="accent4"/>
                </a:solidFill>
                <a:latin typeface="Aharoni" panose="02010803020104030203" pitchFamily="2" charset="-79"/>
                <a:cs typeface="Aharoni" panose="02010803020104030203" pitchFamily="2" charset="-79"/>
              </a:rPr>
              <a:t>COLLECTIVIVIST CULTURES </a:t>
            </a:r>
            <a:br>
              <a:rPr lang="en-GB" sz="4000" dirty="0">
                <a:solidFill>
                  <a:schemeClr val="accent4"/>
                </a:solidFill>
                <a:latin typeface="Aharoni" panose="02010803020104030203" pitchFamily="2" charset="-79"/>
                <a:cs typeface="Aharoni" panose="02010803020104030203" pitchFamily="2" charset="-79"/>
              </a:rPr>
            </a:br>
            <a:r>
              <a:rPr lang="en-GB" sz="4000" dirty="0">
                <a:solidFill>
                  <a:schemeClr val="accent4"/>
                </a:solidFill>
                <a:latin typeface="Aharoni" panose="02010803020104030203" pitchFamily="2" charset="-79"/>
                <a:cs typeface="Aharoni" panose="02010803020104030203" pitchFamily="2" charset="-79"/>
              </a:rPr>
              <a:t>AND CONFLICT MANAGEMENT </a:t>
            </a:r>
          </a:p>
        </p:txBody>
      </p:sp>
    </p:spTree>
    <p:extLst>
      <p:ext uri="{BB962C8B-B14F-4D97-AF65-F5344CB8AC3E}">
        <p14:creationId xmlns:p14="http://schemas.microsoft.com/office/powerpoint/2010/main" val="2358978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014EFDE-6782-5E42-545F-055E457216EF}"/>
              </a:ext>
            </a:extLst>
          </p:cNvPr>
          <p:cNvSpPr>
            <a:spLocks noGrp="1"/>
          </p:cNvSpPr>
          <p:nvPr>
            <p:ph sz="half" idx="1"/>
          </p:nvPr>
        </p:nvSpPr>
        <p:spPr/>
        <p:txBody>
          <a:bodyPr>
            <a:normAutofit fontScale="47500" lnSpcReduction="20000"/>
          </a:bodyPr>
          <a:lstStyle/>
          <a:p>
            <a:pPr algn="l" fontAlgn="base">
              <a:buFont typeface="Arial" panose="020B0604020202020204" pitchFamily="34" charset="0"/>
              <a:buChar char="•"/>
            </a:pPr>
            <a:r>
              <a:rPr lang="en-GB" sz="3300" b="1" i="0" u="none" strike="noStrike" dirty="0">
                <a:effectLst/>
              </a:rPr>
              <a:t>Egypt</a:t>
            </a:r>
          </a:p>
          <a:p>
            <a:pPr algn="l" fontAlgn="base">
              <a:buFont typeface="Arial" panose="020B0604020202020204" pitchFamily="34" charset="0"/>
              <a:buChar char="•"/>
            </a:pPr>
            <a:r>
              <a:rPr lang="en-GB" sz="3300" b="1" i="0" u="none" strike="noStrike" dirty="0">
                <a:effectLst/>
              </a:rPr>
              <a:t>India</a:t>
            </a:r>
          </a:p>
          <a:p>
            <a:pPr algn="l" fontAlgn="base">
              <a:buFont typeface="Arial" panose="020B0604020202020204" pitchFamily="34" charset="0"/>
              <a:buChar char="•"/>
            </a:pPr>
            <a:r>
              <a:rPr lang="en-GB" sz="3300" b="1" i="0" u="none" strike="noStrike" dirty="0">
                <a:effectLst/>
              </a:rPr>
              <a:t>Pakistan</a:t>
            </a:r>
          </a:p>
          <a:p>
            <a:pPr algn="l" fontAlgn="base">
              <a:buFont typeface="Arial" panose="020B0604020202020204" pitchFamily="34" charset="0"/>
              <a:buChar char="•"/>
            </a:pPr>
            <a:r>
              <a:rPr lang="en-GB" sz="3300" b="1" i="0" u="none" strike="noStrike" dirty="0">
                <a:effectLst/>
              </a:rPr>
              <a:t>Bangladesh</a:t>
            </a:r>
          </a:p>
          <a:p>
            <a:pPr algn="l" fontAlgn="base">
              <a:buFont typeface="Arial" panose="020B0604020202020204" pitchFamily="34" charset="0"/>
              <a:buChar char="•"/>
            </a:pPr>
            <a:r>
              <a:rPr lang="en-GB" sz="3300" b="1" i="0" u="none" strike="noStrike" dirty="0">
                <a:effectLst/>
              </a:rPr>
              <a:t>Indonesia</a:t>
            </a:r>
          </a:p>
          <a:p>
            <a:pPr algn="l" fontAlgn="base">
              <a:buFont typeface="Arial" panose="020B0604020202020204" pitchFamily="34" charset="0"/>
              <a:buChar char="•"/>
            </a:pPr>
            <a:r>
              <a:rPr lang="en-GB" sz="3300" b="1" i="0" u="none" strike="noStrike" dirty="0">
                <a:effectLst/>
              </a:rPr>
              <a:t>Iraq</a:t>
            </a:r>
          </a:p>
          <a:p>
            <a:pPr algn="l" fontAlgn="base">
              <a:buFont typeface="Arial" panose="020B0604020202020204" pitchFamily="34" charset="0"/>
              <a:buChar char="•"/>
            </a:pPr>
            <a:r>
              <a:rPr lang="en-GB" sz="3300" b="1" i="0" u="none" strike="noStrike" dirty="0">
                <a:effectLst/>
              </a:rPr>
              <a:t>Afghanistan</a:t>
            </a:r>
          </a:p>
          <a:p>
            <a:pPr algn="l" fontAlgn="base">
              <a:buFont typeface="Arial" panose="020B0604020202020204" pitchFamily="34" charset="0"/>
              <a:buChar char="•"/>
            </a:pPr>
            <a:r>
              <a:rPr lang="en-GB" sz="3300" b="1" i="0" u="none" strike="noStrike" dirty="0">
                <a:effectLst/>
              </a:rPr>
              <a:t>Ghana</a:t>
            </a:r>
          </a:p>
          <a:p>
            <a:pPr algn="l" fontAlgn="base">
              <a:buFont typeface="Arial" panose="020B0604020202020204" pitchFamily="34" charset="0"/>
              <a:buChar char="•"/>
            </a:pPr>
            <a:r>
              <a:rPr lang="en-GB" sz="3300" b="1" i="0" u="none" strike="noStrike" dirty="0">
                <a:effectLst/>
              </a:rPr>
              <a:t>Belarus</a:t>
            </a:r>
          </a:p>
          <a:p>
            <a:pPr algn="l" fontAlgn="base">
              <a:buFont typeface="Arial" panose="020B0604020202020204" pitchFamily="34" charset="0"/>
              <a:buChar char="•"/>
            </a:pPr>
            <a:r>
              <a:rPr lang="en-GB" sz="3300" b="1" i="0" u="none" strike="noStrike" dirty="0">
                <a:effectLst/>
              </a:rPr>
              <a:t>Brazil</a:t>
            </a:r>
          </a:p>
          <a:p>
            <a:pPr algn="l" fontAlgn="base">
              <a:buFont typeface="Arial" panose="020B0604020202020204" pitchFamily="34" charset="0"/>
              <a:buChar char="•"/>
            </a:pPr>
            <a:r>
              <a:rPr lang="en-GB" sz="3300" b="1" i="0" u="none" strike="noStrike" dirty="0">
                <a:effectLst/>
              </a:rPr>
              <a:t>Ethiopia</a:t>
            </a:r>
          </a:p>
          <a:p>
            <a:pPr algn="l" fontAlgn="base">
              <a:buFont typeface="Arial" panose="020B0604020202020204" pitchFamily="34" charset="0"/>
              <a:buChar char="•"/>
            </a:pPr>
            <a:r>
              <a:rPr lang="en-GB" sz="3300" b="1" i="0" u="none" strike="noStrike" dirty="0">
                <a:effectLst/>
              </a:rPr>
              <a:t>Bulgaria</a:t>
            </a:r>
          </a:p>
          <a:p>
            <a:pPr algn="l" fontAlgn="base">
              <a:buFont typeface="Arial" panose="020B0604020202020204" pitchFamily="34" charset="0"/>
              <a:buChar char="•"/>
            </a:pPr>
            <a:r>
              <a:rPr lang="en-GB" sz="3300" b="1" i="0" u="none" strike="noStrike" dirty="0">
                <a:effectLst/>
              </a:rPr>
              <a:t>Georgia</a:t>
            </a:r>
          </a:p>
          <a:p>
            <a:pPr algn="l" fontAlgn="base">
              <a:buFont typeface="Arial" panose="020B0604020202020204" pitchFamily="34" charset="0"/>
              <a:buChar char="•"/>
            </a:pPr>
            <a:r>
              <a:rPr lang="en-GB" sz="3300" b="1" i="0" u="none" strike="noStrike" dirty="0">
                <a:effectLst/>
              </a:rPr>
              <a:t>Kazakhstan</a:t>
            </a:r>
          </a:p>
          <a:p>
            <a:endParaRPr lang="en-GB" dirty="0"/>
          </a:p>
        </p:txBody>
      </p:sp>
      <p:sp>
        <p:nvSpPr>
          <p:cNvPr id="5" name="Content Placeholder 4">
            <a:extLst>
              <a:ext uri="{FF2B5EF4-FFF2-40B4-BE49-F238E27FC236}">
                <a16:creationId xmlns:a16="http://schemas.microsoft.com/office/drawing/2014/main" id="{CD63B831-860F-160F-8D61-588AABAEA6D5}"/>
              </a:ext>
            </a:extLst>
          </p:cNvPr>
          <p:cNvSpPr>
            <a:spLocks noGrp="1"/>
          </p:cNvSpPr>
          <p:nvPr>
            <p:ph sz="half" idx="2"/>
          </p:nvPr>
        </p:nvSpPr>
        <p:spPr>
          <a:xfrm>
            <a:off x="6718609" y="1668385"/>
            <a:ext cx="5181600" cy="4351338"/>
          </a:xfrm>
        </p:spPr>
        <p:txBody>
          <a:bodyPr>
            <a:noAutofit/>
          </a:bodyPr>
          <a:lstStyle/>
          <a:p>
            <a:pPr fontAlgn="base">
              <a:buFont typeface="Arial" panose="020B0604020202020204" pitchFamily="34" charset="0"/>
              <a:buChar char="•"/>
            </a:pPr>
            <a:r>
              <a:rPr lang="en-GB" sz="1600" b="1" i="0" u="none" strike="noStrike" dirty="0">
                <a:effectLst/>
              </a:rPr>
              <a:t>Morocco</a:t>
            </a:r>
          </a:p>
          <a:p>
            <a:pPr fontAlgn="base">
              <a:buFont typeface="Arial" panose="020B0604020202020204" pitchFamily="34" charset="0"/>
              <a:buChar char="•"/>
            </a:pPr>
            <a:r>
              <a:rPr lang="en-GB" sz="1600" b="1" i="0" u="none" strike="noStrike" dirty="0">
                <a:effectLst/>
              </a:rPr>
              <a:t>Korea</a:t>
            </a:r>
          </a:p>
          <a:p>
            <a:pPr fontAlgn="base">
              <a:buFont typeface="Arial" panose="020B0604020202020204" pitchFamily="34" charset="0"/>
              <a:buChar char="•"/>
            </a:pPr>
            <a:r>
              <a:rPr lang="en-GB" sz="1600" b="1" i="0" u="none" strike="noStrike" dirty="0">
                <a:effectLst/>
              </a:rPr>
              <a:t>Romania</a:t>
            </a:r>
          </a:p>
          <a:p>
            <a:pPr fontAlgn="base">
              <a:buFont typeface="Arial" panose="020B0604020202020204" pitchFamily="34" charset="0"/>
              <a:buChar char="•"/>
            </a:pPr>
            <a:r>
              <a:rPr lang="en-GB" sz="1600" b="1" i="0" u="none" strike="noStrike" dirty="0">
                <a:effectLst/>
              </a:rPr>
              <a:t>Russia</a:t>
            </a:r>
          </a:p>
          <a:p>
            <a:pPr fontAlgn="base">
              <a:buFont typeface="Arial" panose="020B0604020202020204" pitchFamily="34" charset="0"/>
              <a:buChar char="•"/>
            </a:pPr>
            <a:r>
              <a:rPr lang="en-GB" sz="1600" b="1" i="0" u="none" strike="noStrike" dirty="0">
                <a:effectLst/>
              </a:rPr>
              <a:t>Saudi Arabia</a:t>
            </a:r>
          </a:p>
          <a:p>
            <a:pPr fontAlgn="base">
              <a:buFont typeface="Arial" panose="020B0604020202020204" pitchFamily="34" charset="0"/>
              <a:buChar char="•"/>
            </a:pPr>
            <a:r>
              <a:rPr lang="en-GB" sz="1600" b="1" i="0" u="none" strike="noStrike" dirty="0">
                <a:effectLst/>
              </a:rPr>
              <a:t>Turkey</a:t>
            </a:r>
          </a:p>
          <a:p>
            <a:pPr fontAlgn="base">
              <a:buFont typeface="Arial" panose="020B0604020202020204" pitchFamily="34" charset="0"/>
              <a:buChar char="•"/>
            </a:pPr>
            <a:r>
              <a:rPr lang="en-GB" sz="1600" b="1" i="0" u="none" strike="noStrike" dirty="0">
                <a:effectLst/>
              </a:rPr>
              <a:t>Nigeria</a:t>
            </a:r>
          </a:p>
          <a:p>
            <a:pPr fontAlgn="base">
              <a:buFont typeface="Arial" panose="020B0604020202020204" pitchFamily="34" charset="0"/>
              <a:buChar char="•"/>
            </a:pPr>
            <a:r>
              <a:rPr lang="en-GB" sz="1600" b="1" i="0" u="none" strike="noStrike" dirty="0">
                <a:effectLst/>
              </a:rPr>
              <a:t>Zambia </a:t>
            </a:r>
          </a:p>
          <a:p>
            <a:pPr fontAlgn="base">
              <a:buFont typeface="Arial" panose="020B0604020202020204" pitchFamily="34" charset="0"/>
              <a:buChar char="•"/>
            </a:pPr>
            <a:r>
              <a:rPr lang="en-GB" sz="1600" b="1" i="0" u="none" strike="noStrike" dirty="0">
                <a:effectLst/>
              </a:rPr>
              <a:t>Kenya </a:t>
            </a:r>
          </a:p>
          <a:p>
            <a:pPr fontAlgn="base">
              <a:buFont typeface="Arial" panose="020B0604020202020204" pitchFamily="34" charset="0"/>
              <a:buChar char="•"/>
            </a:pPr>
            <a:r>
              <a:rPr lang="en-GB" sz="1600" b="1" i="0" u="none" strike="noStrike" dirty="0">
                <a:effectLst/>
              </a:rPr>
              <a:t>Uganda</a:t>
            </a:r>
          </a:p>
          <a:p>
            <a:pPr fontAlgn="base">
              <a:buFont typeface="Arial" panose="020B0604020202020204" pitchFamily="34" charset="0"/>
              <a:buChar char="•"/>
            </a:pPr>
            <a:r>
              <a:rPr lang="en-GB" sz="1600" b="1" i="0" u="none" strike="noStrike" dirty="0">
                <a:effectLst/>
              </a:rPr>
              <a:t>Somalia</a:t>
            </a:r>
          </a:p>
          <a:p>
            <a:pPr fontAlgn="base">
              <a:buFont typeface="Arial" panose="020B0604020202020204" pitchFamily="34" charset="0"/>
              <a:buChar char="•"/>
            </a:pPr>
            <a:r>
              <a:rPr lang="en-GB" sz="1600" b="1" i="0" u="none" strike="noStrike" dirty="0">
                <a:effectLst/>
              </a:rPr>
              <a:t>Philippines</a:t>
            </a:r>
          </a:p>
          <a:p>
            <a:pPr fontAlgn="base">
              <a:buFont typeface="Arial" panose="020B0604020202020204" pitchFamily="34" charset="0"/>
              <a:buChar char="•"/>
            </a:pPr>
            <a:r>
              <a:rPr lang="en-GB" sz="1600" b="1" dirty="0"/>
              <a:t>Poland</a:t>
            </a:r>
            <a:endParaRPr lang="en-GB" sz="1600" b="1" i="0" u="none" strike="noStrike" dirty="0">
              <a:effectLst/>
            </a:endParaRPr>
          </a:p>
        </p:txBody>
      </p:sp>
      <p:sp>
        <p:nvSpPr>
          <p:cNvPr id="6" name="Pentagon 5">
            <a:extLst>
              <a:ext uri="{FF2B5EF4-FFF2-40B4-BE49-F238E27FC236}">
                <a16:creationId xmlns:a16="http://schemas.microsoft.com/office/drawing/2014/main" id="{53BB4ED0-C6C3-FBF7-7C58-30D00D90EA8A}"/>
              </a:ext>
            </a:extLst>
          </p:cNvPr>
          <p:cNvSpPr/>
          <p:nvPr/>
        </p:nvSpPr>
        <p:spPr>
          <a:xfrm>
            <a:off x="0" y="368630"/>
            <a:ext cx="11935522" cy="115608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946118A-C768-C042-406F-DD73F7B4EA6B}"/>
              </a:ext>
            </a:extLst>
          </p:cNvPr>
          <p:cNvSpPr>
            <a:spLocks noGrp="1"/>
          </p:cNvSpPr>
          <p:nvPr>
            <p:ph type="title"/>
          </p:nvPr>
        </p:nvSpPr>
        <p:spPr>
          <a:xfrm>
            <a:off x="568713" y="342822"/>
            <a:ext cx="11062010" cy="1325563"/>
          </a:xfrm>
        </p:spPr>
        <p:txBody>
          <a:bodyPr/>
          <a:lstStyle/>
          <a:p>
            <a:pPr algn="ctr"/>
            <a:r>
              <a:rPr lang="en-GB" dirty="0">
                <a:solidFill>
                  <a:schemeClr val="accent4"/>
                </a:solidFill>
                <a:latin typeface="Aharoni" panose="02010803020104030203" pitchFamily="2" charset="-79"/>
                <a:cs typeface="Aharoni" panose="02010803020104030203" pitchFamily="2" charset="-79"/>
              </a:rPr>
              <a:t>EXAMPLES OF COLLECTIVIST COUNTRIES</a:t>
            </a:r>
          </a:p>
        </p:txBody>
      </p:sp>
    </p:spTree>
    <p:extLst>
      <p:ext uri="{BB962C8B-B14F-4D97-AF65-F5344CB8AC3E}">
        <p14:creationId xmlns:p14="http://schemas.microsoft.com/office/powerpoint/2010/main" val="1455847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D9C683-C7D1-7725-D99D-76674F477A73}"/>
              </a:ext>
            </a:extLst>
          </p:cNvPr>
          <p:cNvSpPr>
            <a:spLocks noGrp="1"/>
          </p:cNvSpPr>
          <p:nvPr>
            <p:ph type="title"/>
          </p:nvPr>
        </p:nvSpPr>
        <p:spPr>
          <a:xfrm>
            <a:off x="1477649" y="404948"/>
            <a:ext cx="9236700" cy="1188950"/>
          </a:xfrm>
        </p:spPr>
        <p:txBody>
          <a:bodyPr anchor="b">
            <a:normAutofit/>
          </a:bodyPr>
          <a:lstStyle/>
          <a:p>
            <a:pPr algn="ctr"/>
            <a:r>
              <a:rPr lang="en-GB" sz="3800" dirty="0">
                <a:solidFill>
                  <a:schemeClr val="accent4"/>
                </a:solidFill>
                <a:latin typeface="Aharoni" panose="02010803020104030203" pitchFamily="2" charset="-79"/>
                <a:cs typeface="Aharoni" panose="02010803020104030203" pitchFamily="2" charset="-79"/>
              </a:rPr>
              <a:t>INDIVIDUALIST CULTURES </a:t>
            </a:r>
            <a:br>
              <a:rPr lang="en-GB" sz="3800" dirty="0">
                <a:solidFill>
                  <a:schemeClr val="accent4"/>
                </a:solidFill>
                <a:latin typeface="Aharoni" panose="02010803020104030203" pitchFamily="2" charset="-79"/>
                <a:cs typeface="Aharoni" panose="02010803020104030203" pitchFamily="2" charset="-79"/>
              </a:rPr>
            </a:br>
            <a:r>
              <a:rPr lang="en-GB" sz="3800" dirty="0">
                <a:solidFill>
                  <a:schemeClr val="accent4"/>
                </a:solidFill>
                <a:latin typeface="Aharoni" panose="02010803020104030203" pitchFamily="2" charset="-79"/>
                <a:cs typeface="Aharoni" panose="02010803020104030203" pitchFamily="2" charset="-79"/>
              </a:rPr>
              <a:t>AND CONFLICT MANAGEMENT</a:t>
            </a:r>
          </a:p>
        </p:txBody>
      </p:sp>
      <p:grpSp>
        <p:nvGrpSpPr>
          <p:cNvPr id="12" name="Group 11">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3" name="Rectangle 12">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ontent Placeholder 8">
            <a:extLst>
              <a:ext uri="{FF2B5EF4-FFF2-40B4-BE49-F238E27FC236}">
                <a16:creationId xmlns:a16="http://schemas.microsoft.com/office/drawing/2014/main" id="{8C87F962-E0F8-2BE0-9300-8CDA7EB5A127}"/>
              </a:ext>
            </a:extLst>
          </p:cNvPr>
          <p:cNvGraphicFramePr>
            <a:graphicFrameLocks noGrp="1"/>
          </p:cNvGraphicFramePr>
          <p:nvPr>
            <p:ph idx="1"/>
            <p:extLst>
              <p:ext uri="{D42A27DB-BD31-4B8C-83A1-F6EECF244321}">
                <p14:modId xmlns:p14="http://schemas.microsoft.com/office/powerpoint/2010/main" val="850283082"/>
              </p:ext>
            </p:extLst>
          </p:nvPr>
        </p:nvGraphicFramePr>
        <p:xfrm>
          <a:off x="793660" y="2599509"/>
          <a:ext cx="10143668" cy="3435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Pentagon 10">
            <a:extLst>
              <a:ext uri="{FF2B5EF4-FFF2-40B4-BE49-F238E27FC236}">
                <a16:creationId xmlns:a16="http://schemas.microsoft.com/office/drawing/2014/main" id="{4E1D1BF2-FAA4-E9E3-2A4A-0ABF941F7063}"/>
              </a:ext>
            </a:extLst>
          </p:cNvPr>
          <p:cNvSpPr/>
          <p:nvPr/>
        </p:nvSpPr>
        <p:spPr>
          <a:xfrm>
            <a:off x="0" y="235087"/>
            <a:ext cx="11987561" cy="152771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itle 1">
            <a:extLst>
              <a:ext uri="{FF2B5EF4-FFF2-40B4-BE49-F238E27FC236}">
                <a16:creationId xmlns:a16="http://schemas.microsoft.com/office/drawing/2014/main" id="{A4D47D89-11D5-CAE9-81C6-82D17FB04DDE}"/>
              </a:ext>
            </a:extLst>
          </p:cNvPr>
          <p:cNvSpPr txBox="1">
            <a:spLocks/>
          </p:cNvSpPr>
          <p:nvPr/>
        </p:nvSpPr>
        <p:spPr>
          <a:xfrm>
            <a:off x="1477648" y="467840"/>
            <a:ext cx="9236700" cy="11889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800">
                <a:solidFill>
                  <a:schemeClr val="accent4"/>
                </a:solidFill>
                <a:latin typeface="Aharoni" panose="02010803020104030203" pitchFamily="2" charset="-79"/>
                <a:cs typeface="Aharoni" panose="02010803020104030203" pitchFamily="2" charset="-79"/>
              </a:rPr>
              <a:t>INDIVIDUALIST CULTURES </a:t>
            </a:r>
            <a:br>
              <a:rPr lang="en-GB" sz="3800">
                <a:solidFill>
                  <a:schemeClr val="accent4"/>
                </a:solidFill>
                <a:latin typeface="Aharoni" panose="02010803020104030203" pitchFamily="2" charset="-79"/>
                <a:cs typeface="Aharoni" panose="02010803020104030203" pitchFamily="2" charset="-79"/>
              </a:rPr>
            </a:br>
            <a:r>
              <a:rPr lang="en-GB" sz="3800">
                <a:solidFill>
                  <a:schemeClr val="accent4"/>
                </a:solidFill>
                <a:latin typeface="Aharoni" panose="02010803020104030203" pitchFamily="2" charset="-79"/>
                <a:cs typeface="Aharoni" panose="02010803020104030203" pitchFamily="2" charset="-79"/>
              </a:rPr>
              <a:t>AND CONFLICT MANAGEMENT</a:t>
            </a:r>
            <a:endParaRPr lang="en-GB" sz="3800" dirty="0">
              <a:solidFill>
                <a:schemeClr val="accent4"/>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634511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3" name="Rectangle 12">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ontent Placeholder 2">
            <a:extLst>
              <a:ext uri="{FF2B5EF4-FFF2-40B4-BE49-F238E27FC236}">
                <a16:creationId xmlns:a16="http://schemas.microsoft.com/office/drawing/2014/main" id="{17486F7C-FB05-8BF5-7949-CB1D7B5550EB}"/>
              </a:ext>
            </a:extLst>
          </p:cNvPr>
          <p:cNvGraphicFramePr>
            <a:graphicFrameLocks noGrp="1"/>
          </p:cNvGraphicFramePr>
          <p:nvPr>
            <p:ph idx="1"/>
            <p:extLst>
              <p:ext uri="{D42A27DB-BD31-4B8C-83A1-F6EECF244321}">
                <p14:modId xmlns:p14="http://schemas.microsoft.com/office/powerpoint/2010/main" val="1381091234"/>
              </p:ext>
            </p:extLst>
          </p:nvPr>
        </p:nvGraphicFramePr>
        <p:xfrm>
          <a:off x="793660" y="2599509"/>
          <a:ext cx="10143668" cy="3435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entagon 3">
            <a:extLst>
              <a:ext uri="{FF2B5EF4-FFF2-40B4-BE49-F238E27FC236}">
                <a16:creationId xmlns:a16="http://schemas.microsoft.com/office/drawing/2014/main" id="{C1644A1F-13F8-EE6B-FE87-F9C9A4275224}"/>
              </a:ext>
            </a:extLst>
          </p:cNvPr>
          <p:cNvSpPr/>
          <p:nvPr/>
        </p:nvSpPr>
        <p:spPr>
          <a:xfrm>
            <a:off x="0" y="154767"/>
            <a:ext cx="11987561" cy="152771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1D9C683-C7D1-7725-D99D-76674F477A73}"/>
              </a:ext>
            </a:extLst>
          </p:cNvPr>
          <p:cNvSpPr>
            <a:spLocks noGrp="1"/>
          </p:cNvSpPr>
          <p:nvPr>
            <p:ph type="title"/>
          </p:nvPr>
        </p:nvSpPr>
        <p:spPr>
          <a:xfrm>
            <a:off x="1477649" y="404948"/>
            <a:ext cx="9236700" cy="1188950"/>
          </a:xfrm>
        </p:spPr>
        <p:txBody>
          <a:bodyPr anchor="b">
            <a:normAutofit/>
          </a:bodyPr>
          <a:lstStyle/>
          <a:p>
            <a:pPr algn="ctr"/>
            <a:r>
              <a:rPr lang="en-GB" sz="3800" dirty="0">
                <a:solidFill>
                  <a:schemeClr val="accent4"/>
                </a:solidFill>
                <a:latin typeface="Aharoni" panose="02010803020104030203" pitchFamily="2" charset="-79"/>
                <a:cs typeface="Aharoni" panose="02010803020104030203" pitchFamily="2" charset="-79"/>
              </a:rPr>
              <a:t>INDIVIDUALIST CULTURES </a:t>
            </a:r>
            <a:br>
              <a:rPr lang="en-GB" sz="3800" dirty="0">
                <a:solidFill>
                  <a:schemeClr val="accent4"/>
                </a:solidFill>
                <a:latin typeface="Aharoni" panose="02010803020104030203" pitchFamily="2" charset="-79"/>
                <a:cs typeface="Aharoni" panose="02010803020104030203" pitchFamily="2" charset="-79"/>
              </a:rPr>
            </a:br>
            <a:r>
              <a:rPr lang="en-GB" sz="3800" dirty="0">
                <a:solidFill>
                  <a:schemeClr val="accent4"/>
                </a:solidFill>
                <a:latin typeface="Aharoni" panose="02010803020104030203" pitchFamily="2" charset="-79"/>
                <a:cs typeface="Aharoni" panose="02010803020104030203" pitchFamily="2" charset="-79"/>
              </a:rPr>
              <a:t>AND CONFLICT MANAGEMENT</a:t>
            </a:r>
          </a:p>
        </p:txBody>
      </p:sp>
    </p:spTree>
    <p:extLst>
      <p:ext uri="{BB962C8B-B14F-4D97-AF65-F5344CB8AC3E}">
        <p14:creationId xmlns:p14="http://schemas.microsoft.com/office/powerpoint/2010/main" val="2662935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entagon 5">
            <a:extLst>
              <a:ext uri="{FF2B5EF4-FFF2-40B4-BE49-F238E27FC236}">
                <a16:creationId xmlns:a16="http://schemas.microsoft.com/office/drawing/2014/main" id="{332717F4-D723-F39A-5EA2-824CFA04FCDE}"/>
              </a:ext>
            </a:extLst>
          </p:cNvPr>
          <p:cNvSpPr/>
          <p:nvPr/>
        </p:nvSpPr>
        <p:spPr>
          <a:xfrm>
            <a:off x="1" y="204236"/>
            <a:ext cx="12165980" cy="1325564"/>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492B970C-7D58-77AA-A61F-D0AA4EDB02CD}"/>
              </a:ext>
            </a:extLst>
          </p:cNvPr>
          <p:cNvSpPr>
            <a:spLocks noGrp="1"/>
          </p:cNvSpPr>
          <p:nvPr>
            <p:ph type="title"/>
          </p:nvPr>
        </p:nvSpPr>
        <p:spPr>
          <a:xfrm>
            <a:off x="456270" y="342823"/>
            <a:ext cx="11431859" cy="1325563"/>
          </a:xfrm>
        </p:spPr>
        <p:txBody>
          <a:bodyPr/>
          <a:lstStyle/>
          <a:p>
            <a:pPr algn="ctr"/>
            <a:r>
              <a:rPr lang="en-GB" b="1" dirty="0">
                <a:solidFill>
                  <a:schemeClr val="accent4"/>
                </a:solidFill>
                <a:latin typeface="Aharoni" panose="02010803020104030203" pitchFamily="2" charset="-79"/>
                <a:cs typeface="Aharoni" panose="02010803020104030203" pitchFamily="2" charset="-79"/>
              </a:rPr>
              <a:t>EXAMPLES OF INDIVIDUALIST COUNTRIES</a:t>
            </a:r>
          </a:p>
        </p:txBody>
      </p:sp>
      <p:sp>
        <p:nvSpPr>
          <p:cNvPr id="3" name="Content Placeholder 2">
            <a:extLst>
              <a:ext uri="{FF2B5EF4-FFF2-40B4-BE49-F238E27FC236}">
                <a16:creationId xmlns:a16="http://schemas.microsoft.com/office/drawing/2014/main" id="{FD8A5E3F-AA48-2492-07C8-36AA48827376}"/>
              </a:ext>
            </a:extLst>
          </p:cNvPr>
          <p:cNvSpPr>
            <a:spLocks noGrp="1"/>
          </p:cNvSpPr>
          <p:nvPr>
            <p:ph sz="half" idx="1"/>
          </p:nvPr>
        </p:nvSpPr>
        <p:spPr/>
        <p:txBody>
          <a:bodyPr>
            <a:normAutofit fontScale="70000" lnSpcReduction="20000"/>
          </a:bodyPr>
          <a:lstStyle/>
          <a:p>
            <a:pPr algn="l" fontAlgn="base">
              <a:buFont typeface="Arial" panose="020B0604020202020204" pitchFamily="34" charset="0"/>
              <a:buChar char="•"/>
            </a:pPr>
            <a:r>
              <a:rPr lang="en-GB" b="1" i="0" u="none" strike="noStrike" dirty="0">
                <a:effectLst/>
              </a:rPr>
              <a:t>United States</a:t>
            </a:r>
          </a:p>
          <a:p>
            <a:pPr algn="l" fontAlgn="base">
              <a:buFont typeface="Arial" panose="020B0604020202020204" pitchFamily="34" charset="0"/>
              <a:buChar char="•"/>
            </a:pPr>
            <a:r>
              <a:rPr lang="en-GB" b="1" i="0" u="none" strike="noStrike" dirty="0">
                <a:effectLst/>
              </a:rPr>
              <a:t>Australia</a:t>
            </a:r>
          </a:p>
          <a:p>
            <a:pPr algn="l" fontAlgn="base">
              <a:buFont typeface="Arial" panose="020B0604020202020204" pitchFamily="34" charset="0"/>
              <a:buChar char="•"/>
            </a:pPr>
            <a:r>
              <a:rPr lang="en-GB" b="1" i="0" u="none" strike="noStrike" dirty="0">
                <a:effectLst/>
              </a:rPr>
              <a:t>United Kingdom</a:t>
            </a:r>
          </a:p>
          <a:p>
            <a:pPr algn="l" fontAlgn="base">
              <a:buFont typeface="Arial" panose="020B0604020202020204" pitchFamily="34" charset="0"/>
              <a:buChar char="•"/>
            </a:pPr>
            <a:r>
              <a:rPr lang="en-GB" b="1" i="0" u="none" strike="noStrike" dirty="0">
                <a:effectLst/>
              </a:rPr>
              <a:t>Canada</a:t>
            </a:r>
          </a:p>
          <a:p>
            <a:pPr algn="l" fontAlgn="base">
              <a:buFont typeface="Arial" panose="020B0604020202020204" pitchFamily="34" charset="0"/>
              <a:buChar char="•"/>
            </a:pPr>
            <a:r>
              <a:rPr lang="en-GB" b="1" i="0" u="none" strike="noStrike" dirty="0">
                <a:effectLst/>
              </a:rPr>
              <a:t>Netherlands</a:t>
            </a:r>
          </a:p>
          <a:p>
            <a:pPr algn="l" fontAlgn="base">
              <a:buFont typeface="Arial" panose="020B0604020202020204" pitchFamily="34" charset="0"/>
              <a:buChar char="•"/>
            </a:pPr>
            <a:r>
              <a:rPr lang="en-GB" b="1" i="0" u="none" strike="noStrike" dirty="0">
                <a:effectLst/>
              </a:rPr>
              <a:t>Hungary (post-communist generation)</a:t>
            </a:r>
          </a:p>
          <a:p>
            <a:pPr algn="l" fontAlgn="base">
              <a:buFont typeface="Arial" panose="020B0604020202020204" pitchFamily="34" charset="0"/>
              <a:buChar char="•"/>
            </a:pPr>
            <a:r>
              <a:rPr lang="en-GB" b="1" i="0" u="none" strike="noStrike" dirty="0">
                <a:effectLst/>
              </a:rPr>
              <a:t>New Zealand</a:t>
            </a:r>
          </a:p>
          <a:p>
            <a:pPr algn="l" fontAlgn="base">
              <a:buFont typeface="Arial" panose="020B0604020202020204" pitchFamily="34" charset="0"/>
              <a:buChar char="•"/>
            </a:pPr>
            <a:r>
              <a:rPr lang="en-GB" b="1" i="0" u="none" strike="noStrike" dirty="0">
                <a:effectLst/>
              </a:rPr>
              <a:t>Italy</a:t>
            </a:r>
          </a:p>
          <a:p>
            <a:pPr algn="l" fontAlgn="base">
              <a:buFont typeface="Arial" panose="020B0604020202020204" pitchFamily="34" charset="0"/>
              <a:buChar char="•"/>
            </a:pPr>
            <a:r>
              <a:rPr lang="en-GB" b="1" i="0" u="none" strike="noStrike" dirty="0">
                <a:effectLst/>
              </a:rPr>
              <a:t>France</a:t>
            </a:r>
          </a:p>
          <a:p>
            <a:pPr algn="l" fontAlgn="base">
              <a:buFont typeface="Arial" panose="020B0604020202020204" pitchFamily="34" charset="0"/>
              <a:buChar char="•"/>
            </a:pPr>
            <a:r>
              <a:rPr lang="en-GB" b="1" i="0" u="none" strike="noStrike" dirty="0">
                <a:effectLst/>
              </a:rPr>
              <a:t>Belgium</a:t>
            </a:r>
          </a:p>
          <a:p>
            <a:pPr algn="l" fontAlgn="base">
              <a:buFont typeface="Arial" panose="020B0604020202020204" pitchFamily="34" charset="0"/>
              <a:buChar char="•"/>
            </a:pPr>
            <a:r>
              <a:rPr lang="en-GB" b="1" i="0" u="none" strike="noStrike" dirty="0">
                <a:effectLst/>
              </a:rPr>
              <a:t>Ireland</a:t>
            </a:r>
          </a:p>
          <a:p>
            <a:endParaRPr lang="en-GB" dirty="0"/>
          </a:p>
        </p:txBody>
      </p:sp>
      <p:sp>
        <p:nvSpPr>
          <p:cNvPr id="5" name="Content Placeholder 4">
            <a:extLst>
              <a:ext uri="{FF2B5EF4-FFF2-40B4-BE49-F238E27FC236}">
                <a16:creationId xmlns:a16="http://schemas.microsoft.com/office/drawing/2014/main" id="{C736E848-944B-1076-19E7-3F72E218A111}"/>
              </a:ext>
            </a:extLst>
          </p:cNvPr>
          <p:cNvSpPr>
            <a:spLocks noGrp="1"/>
          </p:cNvSpPr>
          <p:nvPr>
            <p:ph sz="half" idx="2"/>
          </p:nvPr>
        </p:nvSpPr>
        <p:spPr/>
        <p:txBody>
          <a:bodyPr>
            <a:normAutofit fontScale="70000" lnSpcReduction="20000"/>
          </a:bodyPr>
          <a:lstStyle/>
          <a:p>
            <a:pPr algn="l" fontAlgn="base">
              <a:buFont typeface="Arial" panose="020B0604020202020204" pitchFamily="34" charset="0"/>
              <a:buChar char="•"/>
            </a:pPr>
            <a:r>
              <a:rPr lang="en-GB" b="1" i="0" u="none" strike="noStrike" dirty="0">
                <a:effectLst/>
              </a:rPr>
              <a:t>Switzerland</a:t>
            </a:r>
          </a:p>
          <a:p>
            <a:pPr algn="l" fontAlgn="base">
              <a:buFont typeface="Arial" panose="020B0604020202020204" pitchFamily="34" charset="0"/>
              <a:buChar char="•"/>
            </a:pPr>
            <a:r>
              <a:rPr lang="en-GB" b="1" i="0" u="none" strike="noStrike" dirty="0">
                <a:effectLst/>
              </a:rPr>
              <a:t>Germany</a:t>
            </a:r>
          </a:p>
          <a:p>
            <a:pPr algn="l" fontAlgn="base">
              <a:buFont typeface="Arial" panose="020B0604020202020204" pitchFamily="34" charset="0"/>
              <a:buChar char="•"/>
            </a:pPr>
            <a:r>
              <a:rPr lang="en-GB" b="1" i="0" u="none" strike="noStrike" dirty="0">
                <a:effectLst/>
              </a:rPr>
              <a:t>South Africa</a:t>
            </a:r>
          </a:p>
          <a:p>
            <a:pPr algn="l" fontAlgn="base">
              <a:buFont typeface="Arial" panose="020B0604020202020204" pitchFamily="34" charset="0"/>
              <a:buChar char="•"/>
            </a:pPr>
            <a:r>
              <a:rPr lang="en-GB" b="1" i="0" u="none" strike="noStrike" dirty="0">
                <a:effectLst/>
              </a:rPr>
              <a:t>Luxembourg</a:t>
            </a:r>
          </a:p>
          <a:p>
            <a:pPr algn="l" fontAlgn="base">
              <a:buFont typeface="Arial" panose="020B0604020202020204" pitchFamily="34" charset="0"/>
              <a:buChar char="•"/>
            </a:pPr>
            <a:r>
              <a:rPr lang="en-GB" b="1" i="0" u="none" strike="noStrike" dirty="0">
                <a:effectLst/>
              </a:rPr>
              <a:t>Czech Republic (post-communist generation)</a:t>
            </a:r>
          </a:p>
          <a:p>
            <a:pPr algn="l" fontAlgn="base">
              <a:buFont typeface="Arial" panose="020B0604020202020204" pitchFamily="34" charset="0"/>
              <a:buChar char="•"/>
            </a:pPr>
            <a:r>
              <a:rPr lang="en-GB" b="1" i="0" u="none" strike="noStrike" dirty="0">
                <a:effectLst/>
              </a:rPr>
              <a:t>Austria</a:t>
            </a:r>
          </a:p>
          <a:p>
            <a:pPr algn="l" fontAlgn="base">
              <a:buFont typeface="Arial" panose="020B0604020202020204" pitchFamily="34" charset="0"/>
              <a:buChar char="•"/>
            </a:pPr>
            <a:r>
              <a:rPr lang="en-GB" b="1" i="0" u="none" strike="noStrike" dirty="0">
                <a:effectLst/>
              </a:rPr>
              <a:t>Israel</a:t>
            </a:r>
          </a:p>
          <a:p>
            <a:pPr algn="l" fontAlgn="base">
              <a:buFont typeface="Arial" panose="020B0604020202020204" pitchFamily="34" charset="0"/>
              <a:buChar char="•"/>
            </a:pPr>
            <a:r>
              <a:rPr lang="en-GB" b="1" i="0" u="none" strike="noStrike" dirty="0">
                <a:effectLst/>
              </a:rPr>
              <a:t>Slovakia (post-communist generation)</a:t>
            </a:r>
          </a:p>
          <a:p>
            <a:pPr algn="l" fontAlgn="base">
              <a:buFont typeface="Arial" panose="020B0604020202020204" pitchFamily="34" charset="0"/>
              <a:buChar char="•"/>
            </a:pPr>
            <a:r>
              <a:rPr lang="en-GB" b="1" i="0" u="none" strike="noStrike" dirty="0">
                <a:effectLst/>
              </a:rPr>
              <a:t>Poland (post-communist generation)</a:t>
            </a:r>
          </a:p>
          <a:p>
            <a:pPr algn="l" fontAlgn="base">
              <a:buFont typeface="Arial" panose="020B0604020202020204" pitchFamily="34" charset="0"/>
              <a:buChar char="•"/>
            </a:pPr>
            <a:r>
              <a:rPr lang="en-GB" b="1" i="0" u="none" strike="noStrike" dirty="0">
                <a:effectLst/>
              </a:rPr>
              <a:t>Lithuania</a:t>
            </a:r>
          </a:p>
          <a:p>
            <a:pPr algn="l" fontAlgn="base">
              <a:buFont typeface="Arial" panose="020B0604020202020204" pitchFamily="34" charset="0"/>
              <a:buChar char="•"/>
            </a:pPr>
            <a:r>
              <a:rPr lang="en-GB" b="1" i="0" u="none" strike="noStrike" dirty="0">
                <a:effectLst/>
              </a:rPr>
              <a:t>Latvia</a:t>
            </a:r>
          </a:p>
          <a:p>
            <a:pPr algn="l" fontAlgn="base">
              <a:buFont typeface="Arial" panose="020B0604020202020204" pitchFamily="34" charset="0"/>
              <a:buChar char="•"/>
            </a:pPr>
            <a:r>
              <a:rPr lang="en-GB" b="1" i="0" u="none" strike="noStrike" dirty="0">
                <a:effectLst/>
              </a:rPr>
              <a:t>Estonia</a:t>
            </a:r>
          </a:p>
        </p:txBody>
      </p:sp>
    </p:spTree>
    <p:extLst>
      <p:ext uri="{BB962C8B-B14F-4D97-AF65-F5344CB8AC3E}">
        <p14:creationId xmlns:p14="http://schemas.microsoft.com/office/powerpoint/2010/main" val="750806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6">
            <a:extLst>
              <a:ext uri="{FF2B5EF4-FFF2-40B4-BE49-F238E27FC236}">
                <a16:creationId xmlns:a16="http://schemas.microsoft.com/office/drawing/2014/main" id="{CD638CD3-34E9-79A6-E56D-9AA143DF5141}"/>
              </a:ext>
            </a:extLst>
          </p:cNvPr>
          <p:cNvGraphicFramePr>
            <a:graphicFrameLocks noGrp="1"/>
          </p:cNvGraphicFramePr>
          <p:nvPr>
            <p:ph idx="1"/>
            <p:extLst>
              <p:ext uri="{D42A27DB-BD31-4B8C-83A1-F6EECF244321}">
                <p14:modId xmlns:p14="http://schemas.microsoft.com/office/powerpoint/2010/main" val="806985024"/>
              </p:ext>
            </p:extLst>
          </p:nvPr>
        </p:nvGraphicFramePr>
        <p:xfrm>
          <a:off x="737407" y="2430966"/>
          <a:ext cx="10301708" cy="3682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entagon 7">
            <a:extLst>
              <a:ext uri="{FF2B5EF4-FFF2-40B4-BE49-F238E27FC236}">
                <a16:creationId xmlns:a16="http://schemas.microsoft.com/office/drawing/2014/main" id="{8BCD1330-83B1-1782-987F-C5FCF5422C32}"/>
              </a:ext>
            </a:extLst>
          </p:cNvPr>
          <p:cNvSpPr/>
          <p:nvPr/>
        </p:nvSpPr>
        <p:spPr>
          <a:xfrm>
            <a:off x="0" y="235087"/>
            <a:ext cx="11987561" cy="152771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9C43EFCE-E431-3604-58D8-FB826C36E291}"/>
              </a:ext>
            </a:extLst>
          </p:cNvPr>
          <p:cNvSpPr>
            <a:spLocks noGrp="1"/>
          </p:cNvSpPr>
          <p:nvPr>
            <p:ph type="title"/>
          </p:nvPr>
        </p:nvSpPr>
        <p:spPr>
          <a:xfrm>
            <a:off x="1477649" y="387948"/>
            <a:ext cx="9236700" cy="1188950"/>
          </a:xfrm>
        </p:spPr>
        <p:txBody>
          <a:bodyPr anchor="b">
            <a:normAutofit/>
          </a:bodyPr>
          <a:lstStyle/>
          <a:p>
            <a:pPr algn="ctr"/>
            <a:r>
              <a:rPr lang="en-GB" sz="5400" dirty="0">
                <a:solidFill>
                  <a:schemeClr val="accent4"/>
                </a:solidFill>
                <a:latin typeface="Aharoni" panose="02010803020104030203" pitchFamily="2" charset="-79"/>
                <a:cs typeface="Aharoni" panose="02010803020104030203" pitchFamily="2" charset="-79"/>
              </a:rPr>
              <a:t>DIRECT COMMUNICATION</a:t>
            </a:r>
          </a:p>
        </p:txBody>
      </p:sp>
    </p:spTree>
    <p:extLst>
      <p:ext uri="{BB962C8B-B14F-4D97-AF65-F5344CB8AC3E}">
        <p14:creationId xmlns:p14="http://schemas.microsoft.com/office/powerpoint/2010/main" val="3567947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6FE29C0E-7893-DC84-913F-B8E22A0579F3}"/>
              </a:ext>
            </a:extLst>
          </p:cNvPr>
          <p:cNvGraphicFramePr>
            <a:graphicFrameLocks noGrp="1"/>
          </p:cNvGraphicFramePr>
          <p:nvPr>
            <p:ph idx="1"/>
            <p:extLst>
              <p:ext uri="{D42A27DB-BD31-4B8C-83A1-F6EECF244321}">
                <p14:modId xmlns:p14="http://schemas.microsoft.com/office/powerpoint/2010/main" val="4009740011"/>
              </p:ext>
            </p:extLst>
          </p:nvPr>
        </p:nvGraphicFramePr>
        <p:xfrm>
          <a:off x="793660" y="2599509"/>
          <a:ext cx="10143668" cy="3435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entagon 4">
            <a:extLst>
              <a:ext uri="{FF2B5EF4-FFF2-40B4-BE49-F238E27FC236}">
                <a16:creationId xmlns:a16="http://schemas.microsoft.com/office/drawing/2014/main" id="{17FB5C38-468A-8084-23BD-6231CD78DBAC}"/>
              </a:ext>
            </a:extLst>
          </p:cNvPr>
          <p:cNvSpPr/>
          <p:nvPr/>
        </p:nvSpPr>
        <p:spPr>
          <a:xfrm>
            <a:off x="-2" y="233808"/>
            <a:ext cx="11987561" cy="152771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6A9C9E4-B96F-0874-E8CC-EBB4239FA343}"/>
              </a:ext>
            </a:extLst>
          </p:cNvPr>
          <p:cNvSpPr>
            <a:spLocks noGrp="1"/>
          </p:cNvSpPr>
          <p:nvPr>
            <p:ph type="title"/>
          </p:nvPr>
        </p:nvSpPr>
        <p:spPr>
          <a:xfrm>
            <a:off x="1477649" y="317537"/>
            <a:ext cx="9236700" cy="1188950"/>
          </a:xfrm>
        </p:spPr>
        <p:txBody>
          <a:bodyPr anchor="b">
            <a:normAutofit fontScale="90000"/>
          </a:bodyPr>
          <a:lstStyle/>
          <a:p>
            <a:pPr algn="ctr"/>
            <a:r>
              <a:rPr lang="en-GB" sz="5400" dirty="0">
                <a:solidFill>
                  <a:schemeClr val="accent4"/>
                </a:solidFill>
                <a:latin typeface="Aharoni" panose="02010803020104030203" pitchFamily="2" charset="-79"/>
                <a:cs typeface="Aharoni" panose="02010803020104030203" pitchFamily="2" charset="-79"/>
              </a:rPr>
              <a:t>INDIRECT COMMUNICATION</a:t>
            </a:r>
          </a:p>
        </p:txBody>
      </p:sp>
    </p:spTree>
    <p:extLst>
      <p:ext uri="{BB962C8B-B14F-4D97-AF65-F5344CB8AC3E}">
        <p14:creationId xmlns:p14="http://schemas.microsoft.com/office/powerpoint/2010/main" val="713501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051F4-2399-3241-7190-E3F70B589C1A}"/>
              </a:ext>
            </a:extLst>
          </p:cNvPr>
          <p:cNvSpPr>
            <a:spLocks noGrp="1"/>
          </p:cNvSpPr>
          <p:nvPr>
            <p:ph sz="half" idx="1"/>
          </p:nvPr>
        </p:nvSpPr>
        <p:spPr>
          <a:xfrm>
            <a:off x="648629" y="1650572"/>
            <a:ext cx="5181600" cy="4351338"/>
          </a:xfrm>
        </p:spPr>
        <p:txBody>
          <a:bodyPr anchor="ctr">
            <a:normAutofit fontScale="40000" lnSpcReduction="20000"/>
          </a:bodyPr>
          <a:lstStyle/>
          <a:p>
            <a:r>
              <a:rPr lang="en-GB" sz="2900" dirty="0"/>
              <a:t>https://www.familymediationcouncil.org.uk/us/code-practice/general-principles/</a:t>
            </a:r>
          </a:p>
          <a:p>
            <a:r>
              <a:rPr lang="en-GB" sz="2900" dirty="0"/>
              <a:t>https://peacemaker.un.org/sites/peacemaker.un.org/files/GuidanceEffectiveMediation_UNDPA2012%28english%29_0.pdf</a:t>
            </a:r>
          </a:p>
          <a:p>
            <a:r>
              <a:rPr lang="en-GB" sz="2900" dirty="0"/>
              <a:t>https://blog.hubspot.com/service/conflict-management-styles</a:t>
            </a:r>
          </a:p>
          <a:p>
            <a:r>
              <a:rPr lang="en-GB" sz="2900" dirty="0"/>
              <a:t>https://minutemediation.com/5-styles-of-conflict-management/</a:t>
            </a:r>
          </a:p>
          <a:p>
            <a:r>
              <a:rPr lang="en-GB" sz="2900" dirty="0"/>
              <a:t>https://en.wikipedia.org/wiki/Conflict_management_style</a:t>
            </a:r>
          </a:p>
          <a:p>
            <a:r>
              <a:rPr lang="en-GB" sz="2900" dirty="0"/>
              <a:t>https://en.wikipedia.org/wiki/Thomas–Kilmann_Conflict_Mode_Instrument</a:t>
            </a:r>
          </a:p>
          <a:p>
            <a:r>
              <a:rPr lang="en-GB" sz="2900" dirty="0"/>
              <a:t>https://psychology.fandom.com/wiki/Collectivist_and_individualist_cultures</a:t>
            </a:r>
          </a:p>
          <a:p>
            <a:r>
              <a:rPr lang="en-GB" sz="2900" dirty="0"/>
              <a:t>https://</a:t>
            </a:r>
            <a:r>
              <a:rPr lang="en-GB" sz="2900" dirty="0" err="1"/>
              <a:t>multiculturalyou.com</a:t>
            </a:r>
            <a:r>
              <a:rPr lang="en-GB" sz="2900" dirty="0"/>
              <a:t>/2020/06/22/direct-and-indirect-communication-styles/</a:t>
            </a:r>
          </a:p>
          <a:p>
            <a:endParaRPr lang="en-GB" sz="3700" dirty="0"/>
          </a:p>
          <a:p>
            <a:endParaRPr lang="en-GB" sz="1600" dirty="0"/>
          </a:p>
          <a:p>
            <a:pPr marL="0" indent="0">
              <a:buNone/>
            </a:pPr>
            <a:endParaRPr lang="en-GB" sz="1600" dirty="0"/>
          </a:p>
          <a:p>
            <a:endParaRPr lang="en-GB" sz="2400" dirty="0"/>
          </a:p>
          <a:p>
            <a:endParaRPr lang="en-GB" sz="2400" dirty="0"/>
          </a:p>
          <a:p>
            <a:endParaRPr lang="en-GB" sz="2400" dirty="0"/>
          </a:p>
          <a:p>
            <a:endParaRPr lang="en-GB" sz="2400" dirty="0"/>
          </a:p>
        </p:txBody>
      </p:sp>
      <p:sp>
        <p:nvSpPr>
          <p:cNvPr id="4" name="Content Placeholder 3">
            <a:extLst>
              <a:ext uri="{FF2B5EF4-FFF2-40B4-BE49-F238E27FC236}">
                <a16:creationId xmlns:a16="http://schemas.microsoft.com/office/drawing/2014/main" id="{4F9A5CCE-6FC3-D558-8BAD-80748C2C5DA9}"/>
              </a:ext>
            </a:extLst>
          </p:cNvPr>
          <p:cNvSpPr>
            <a:spLocks noGrp="1"/>
          </p:cNvSpPr>
          <p:nvPr>
            <p:ph sz="half" idx="2"/>
          </p:nvPr>
        </p:nvSpPr>
        <p:spPr>
          <a:xfrm>
            <a:off x="6248400" y="1616102"/>
            <a:ext cx="5181600" cy="4351338"/>
          </a:xfrm>
        </p:spPr>
        <p:txBody>
          <a:bodyPr>
            <a:normAutofit fontScale="40000" lnSpcReduction="20000"/>
          </a:bodyPr>
          <a:lstStyle/>
          <a:p>
            <a:r>
              <a:rPr lang="en-GB" sz="2900" dirty="0">
                <a:effectLst/>
              </a:rPr>
              <a:t>Hofstede, G. 1994. </a:t>
            </a:r>
            <a:r>
              <a:rPr lang="en-GB" sz="2900" i="1" dirty="0">
                <a:effectLst/>
              </a:rPr>
              <a:t>Cultures and organizations: Software of the mind</a:t>
            </a:r>
            <a:r>
              <a:rPr lang="en-GB" sz="2900" dirty="0">
                <a:effectLst/>
              </a:rPr>
              <a:t>, London: McGraw Hill. Hofstede, G. &amp; Bond, M.H. 1988. Confucius and economic growth: new trends in culture’s consequences. </a:t>
            </a:r>
            <a:r>
              <a:rPr lang="en-GB" sz="2900" i="1" dirty="0">
                <a:effectLst/>
              </a:rPr>
              <a:t>Organizational Dynamics</a:t>
            </a:r>
            <a:r>
              <a:rPr lang="en-GB" sz="2900" dirty="0">
                <a:effectLst/>
              </a:rPr>
              <a:t>, 16 (4): 4-21. </a:t>
            </a:r>
          </a:p>
          <a:p>
            <a:r>
              <a:rPr lang="en-GB" sz="2900" dirty="0">
                <a:effectLst/>
              </a:rPr>
              <a:t>Ting-Toomey, S. 1988. Intercultural conflict styles: A face-negotiation theory. In Y. Kim &amp; W. </a:t>
            </a:r>
            <a:r>
              <a:rPr lang="en-GB" sz="2900" dirty="0" err="1">
                <a:effectLst/>
              </a:rPr>
              <a:t>Gudykunst</a:t>
            </a:r>
            <a:r>
              <a:rPr lang="en-GB" sz="2900" dirty="0">
                <a:effectLst/>
              </a:rPr>
              <a:t> (Eds.), </a:t>
            </a:r>
            <a:r>
              <a:rPr lang="en-GB" sz="2900" i="1" dirty="0">
                <a:effectLst/>
              </a:rPr>
              <a:t>Theories in intercultural communication</a:t>
            </a:r>
            <a:r>
              <a:rPr lang="en-GB" sz="2900" dirty="0">
                <a:effectLst/>
              </a:rPr>
              <a:t>: 213-235, Newbury Park, CA: Sage. </a:t>
            </a:r>
            <a:endParaRPr lang="en-GB" sz="2900" dirty="0"/>
          </a:p>
          <a:p>
            <a:r>
              <a:rPr lang="en-GB" sz="2900" dirty="0" err="1">
                <a:effectLst/>
              </a:rPr>
              <a:t>Elsayed-Ekhouly</a:t>
            </a:r>
            <a:r>
              <a:rPr lang="en-GB" sz="2900" dirty="0">
                <a:effectLst/>
              </a:rPr>
              <a:t>, S.M. &amp; Buda, R. 1996. Organizational conflict: a comparative analysis of conflict styles across cultures. </a:t>
            </a:r>
            <a:r>
              <a:rPr lang="en-GB" sz="2900" i="1" dirty="0">
                <a:effectLst/>
              </a:rPr>
              <a:t>International Journal of Conflict Management, </a:t>
            </a:r>
            <a:r>
              <a:rPr lang="en-GB" sz="2900" dirty="0">
                <a:effectLst/>
              </a:rPr>
              <a:t>7 (1): 71-81. </a:t>
            </a:r>
          </a:p>
          <a:p>
            <a:r>
              <a:rPr lang="en-GB" sz="2900" dirty="0">
                <a:effectLst/>
              </a:rPr>
              <a:t>Carnevale, P.J., Probst, T.M., Hsueh, E. &amp; </a:t>
            </a:r>
            <a:r>
              <a:rPr lang="en-GB" sz="2900" dirty="0" err="1">
                <a:effectLst/>
              </a:rPr>
              <a:t>Triandis</a:t>
            </a:r>
            <a:r>
              <a:rPr lang="en-GB" sz="2900" dirty="0">
                <a:effectLst/>
              </a:rPr>
              <a:t>, H.C. 1996. </a:t>
            </a:r>
            <a:r>
              <a:rPr lang="en-GB" sz="2900" i="1" dirty="0">
                <a:effectLst/>
              </a:rPr>
              <a:t>Cooperation and culture in intergroup and single-group social dilemmas</a:t>
            </a:r>
            <a:r>
              <a:rPr lang="en-GB" sz="2900" dirty="0">
                <a:effectLst/>
              </a:rPr>
              <a:t>, (Unpublished manuscript) Urbana-Champaign, IL: University of Illinois at Urbana-Champaign. </a:t>
            </a:r>
          </a:p>
          <a:p>
            <a:r>
              <a:rPr lang="en-GB" sz="2900" dirty="0">
                <a:effectLst/>
              </a:rPr>
              <a:t>Rahim, M.A. 1992. </a:t>
            </a:r>
            <a:r>
              <a:rPr lang="en-GB" sz="2900" i="1" dirty="0">
                <a:effectLst/>
              </a:rPr>
              <a:t>Managing conflict in organizations</a:t>
            </a:r>
            <a:r>
              <a:rPr lang="en-GB" sz="2900" dirty="0">
                <a:effectLst/>
              </a:rPr>
              <a:t>, (second edition), Westport CT: Praeger. </a:t>
            </a:r>
          </a:p>
          <a:p>
            <a:r>
              <a:rPr lang="en-GB" sz="2900" dirty="0">
                <a:effectLst/>
              </a:rPr>
              <a:t>Goldenberg, S. 1988. </a:t>
            </a:r>
            <a:r>
              <a:rPr lang="en-GB" sz="2900" i="1" dirty="0">
                <a:effectLst/>
              </a:rPr>
              <a:t>Hands across the ocean: Managing joint ventures with a spotlight on China and Japan</a:t>
            </a:r>
            <a:r>
              <a:rPr lang="en-GB" sz="2900" dirty="0">
                <a:effectLst/>
              </a:rPr>
              <a:t>, Cambridge, MA: Harvard University Press. </a:t>
            </a:r>
            <a:endParaRPr lang="en-GB" sz="2900" dirty="0"/>
          </a:p>
          <a:p>
            <a:r>
              <a:rPr lang="en-GB" sz="2900" dirty="0">
                <a:effectLst/>
              </a:rPr>
              <a:t>Goldman, A. 1991. Negotiating protocol in Japan: A </a:t>
            </a:r>
            <a:r>
              <a:rPr lang="en-GB" sz="2900" dirty="0" err="1">
                <a:effectLst/>
              </a:rPr>
              <a:t>crosscultural</a:t>
            </a:r>
            <a:r>
              <a:rPr lang="en-GB" sz="2900" dirty="0">
                <a:effectLst/>
              </a:rPr>
              <a:t> perspective. </a:t>
            </a:r>
            <a:r>
              <a:rPr lang="en-GB" sz="2900" i="1" dirty="0">
                <a:effectLst/>
              </a:rPr>
              <a:t>International Journal of Management</a:t>
            </a:r>
            <a:r>
              <a:rPr lang="en-GB" sz="2900" dirty="0">
                <a:effectLst/>
              </a:rPr>
              <a:t>, 8: 808-813. </a:t>
            </a:r>
            <a:endParaRPr lang="en-GB" sz="2900" dirty="0"/>
          </a:p>
          <a:p>
            <a:r>
              <a:rPr lang="en-GB" sz="2900" b="0" i="0" u="none" strike="noStrike" dirty="0">
                <a:solidFill>
                  <a:srgbClr val="202122"/>
                </a:solidFill>
                <a:effectLst/>
              </a:rPr>
              <a:t>Womack, Deanna F. (1988). "Assessing the Thomas-Kilmann Conflict Mode Survey". </a:t>
            </a:r>
            <a:r>
              <a:rPr lang="en-GB" sz="2900" b="0" i="1" u="none" strike="noStrike" dirty="0">
                <a:solidFill>
                  <a:srgbClr val="202122"/>
                </a:solidFill>
                <a:effectLst/>
              </a:rPr>
              <a:t>Management Communication Quarterly</a:t>
            </a:r>
            <a:r>
              <a:rPr lang="en-GB" sz="2900" b="0" i="0" u="none" strike="noStrike" dirty="0">
                <a:solidFill>
                  <a:srgbClr val="202122"/>
                </a:solidFill>
                <a:effectLst/>
              </a:rPr>
              <a:t>. </a:t>
            </a:r>
            <a:r>
              <a:rPr lang="en-GB" sz="2900" b="1" i="0" u="none" strike="noStrike" dirty="0">
                <a:solidFill>
                  <a:srgbClr val="202122"/>
                </a:solidFill>
                <a:effectLst/>
              </a:rPr>
              <a:t>1</a:t>
            </a:r>
            <a:r>
              <a:rPr lang="en-GB" sz="2900" b="0" i="0" u="none" strike="noStrike" dirty="0">
                <a:solidFill>
                  <a:srgbClr val="202122"/>
                </a:solidFill>
                <a:effectLst/>
              </a:rPr>
              <a:t> (3): 321–349.</a:t>
            </a:r>
          </a:p>
          <a:p>
            <a:endParaRPr lang="en-GB" dirty="0"/>
          </a:p>
        </p:txBody>
      </p:sp>
      <p:sp>
        <p:nvSpPr>
          <p:cNvPr id="7" name="Rectangle 6">
            <a:extLst>
              <a:ext uri="{FF2B5EF4-FFF2-40B4-BE49-F238E27FC236}">
                <a16:creationId xmlns:a16="http://schemas.microsoft.com/office/drawing/2014/main" id="{5B53E898-7F99-DC23-6967-CAC97BD2FD52}"/>
              </a:ext>
            </a:extLst>
          </p:cNvPr>
          <p:cNvSpPr/>
          <p:nvPr/>
        </p:nvSpPr>
        <p:spPr>
          <a:xfrm>
            <a:off x="0" y="5653668"/>
            <a:ext cx="12192000" cy="1204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Chart&#10;&#10;Description automatically generated with low confidence">
            <a:extLst>
              <a:ext uri="{FF2B5EF4-FFF2-40B4-BE49-F238E27FC236}">
                <a16:creationId xmlns:a16="http://schemas.microsoft.com/office/drawing/2014/main" id="{B296EDE6-0AE8-C2C2-9725-8872B375E440}"/>
              </a:ext>
            </a:extLst>
          </p:cNvPr>
          <p:cNvPicPr>
            <a:picLocks noChangeAspect="1"/>
          </p:cNvPicPr>
          <p:nvPr/>
        </p:nvPicPr>
        <p:blipFill>
          <a:blip r:embed="rId2"/>
          <a:stretch>
            <a:fillRect/>
          </a:stretch>
        </p:blipFill>
        <p:spPr>
          <a:xfrm>
            <a:off x="2819021" y="5630553"/>
            <a:ext cx="6553958" cy="1204333"/>
          </a:xfrm>
          <a:prstGeom prst="rect">
            <a:avLst/>
          </a:prstGeom>
        </p:spPr>
      </p:pic>
      <p:sp>
        <p:nvSpPr>
          <p:cNvPr id="9" name="Pentagon 8">
            <a:extLst>
              <a:ext uri="{FF2B5EF4-FFF2-40B4-BE49-F238E27FC236}">
                <a16:creationId xmlns:a16="http://schemas.microsoft.com/office/drawing/2014/main" id="{C43CEBE6-DFAE-2FC3-F5B8-5D062C5207B0}"/>
              </a:ext>
            </a:extLst>
          </p:cNvPr>
          <p:cNvSpPr/>
          <p:nvPr/>
        </p:nvSpPr>
        <p:spPr>
          <a:xfrm>
            <a:off x="0" y="225782"/>
            <a:ext cx="12032166" cy="122744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Logo, icon, company name&#10;&#10;Description automatically generated">
            <a:extLst>
              <a:ext uri="{FF2B5EF4-FFF2-40B4-BE49-F238E27FC236}">
                <a16:creationId xmlns:a16="http://schemas.microsoft.com/office/drawing/2014/main" id="{12E84480-E964-CAE8-524A-6BE675D64D58}"/>
              </a:ext>
            </a:extLst>
          </p:cNvPr>
          <p:cNvPicPr>
            <a:picLocks noChangeAspect="1"/>
          </p:cNvPicPr>
          <p:nvPr/>
        </p:nvPicPr>
        <p:blipFill>
          <a:blip r:embed="rId3"/>
          <a:stretch>
            <a:fillRect/>
          </a:stretch>
        </p:blipFill>
        <p:spPr>
          <a:xfrm>
            <a:off x="9749399" y="248896"/>
            <a:ext cx="1252667" cy="1204332"/>
          </a:xfrm>
          <a:prstGeom prst="rect">
            <a:avLst/>
          </a:prstGeom>
        </p:spPr>
      </p:pic>
      <p:sp>
        <p:nvSpPr>
          <p:cNvPr id="2" name="Title 1">
            <a:extLst>
              <a:ext uri="{FF2B5EF4-FFF2-40B4-BE49-F238E27FC236}">
                <a16:creationId xmlns:a16="http://schemas.microsoft.com/office/drawing/2014/main" id="{C141BA39-777A-6F2D-38E0-C53DEFC7D381}"/>
              </a:ext>
            </a:extLst>
          </p:cNvPr>
          <p:cNvSpPr>
            <a:spLocks noGrp="1"/>
          </p:cNvSpPr>
          <p:nvPr>
            <p:ph type="title"/>
          </p:nvPr>
        </p:nvSpPr>
        <p:spPr>
          <a:xfrm>
            <a:off x="781515" y="279902"/>
            <a:ext cx="10515600" cy="1325563"/>
          </a:xfrm>
        </p:spPr>
        <p:txBody>
          <a:bodyPr anchor="ctr">
            <a:normAutofit/>
          </a:bodyPr>
          <a:lstStyle/>
          <a:p>
            <a:pPr algn="ctr"/>
            <a:r>
              <a:rPr lang="en-GB" sz="4800" b="1" dirty="0">
                <a:solidFill>
                  <a:schemeClr val="accent4"/>
                </a:solidFill>
                <a:latin typeface="Aharoni" panose="02010803020104030203" pitchFamily="2" charset="-79"/>
                <a:cs typeface="Aharoni" panose="02010803020104030203" pitchFamily="2" charset="-79"/>
              </a:rPr>
              <a:t>BIBLIOGRAPHY</a:t>
            </a:r>
          </a:p>
        </p:txBody>
      </p:sp>
    </p:spTree>
    <p:extLst>
      <p:ext uri="{BB962C8B-B14F-4D97-AF65-F5344CB8AC3E}">
        <p14:creationId xmlns:p14="http://schemas.microsoft.com/office/powerpoint/2010/main" val="2775567537"/>
      </p:ext>
    </p:extLst>
  </p:cSld>
  <p:clrMapOvr>
    <a:masterClrMapping/>
  </p:clrMapOvr>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themeOverride>
</file>

<file path=docProps/app.xml><?xml version="1.0" encoding="utf-8"?>
<Properties xmlns="http://schemas.openxmlformats.org/officeDocument/2006/extended-properties" xmlns:vt="http://schemas.openxmlformats.org/officeDocument/2006/docPropsVTypes">
  <Template/>
  <TotalTime>246</TotalTime>
  <Words>3764</Words>
  <Application>Microsoft Macintosh PowerPoint</Application>
  <PresentationFormat>Widescreen</PresentationFormat>
  <Paragraphs>218</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Aharoni</vt:lpstr>
      <vt:lpstr>Arial</vt:lpstr>
      <vt:lpstr>Calibri</vt:lpstr>
      <vt:lpstr>Calibri Light</vt:lpstr>
      <vt:lpstr>Office Theme</vt:lpstr>
      <vt:lpstr>PowerPoint Presentation</vt:lpstr>
      <vt:lpstr>IMPARTIALITY</vt:lpstr>
      <vt:lpstr>IMPARTIALITY</vt:lpstr>
      <vt:lpstr>VOLUNTARY PARTICIPATION</vt:lpstr>
      <vt:lpstr>NEUTRALITY</vt:lpstr>
      <vt:lpstr>CONFIDENTIALITY</vt:lpstr>
      <vt:lpstr>WELFARE OF CHILDREN</vt:lpstr>
      <vt:lpstr>WELFARE OF CHILDREN</vt:lpstr>
      <vt:lpstr>ABUSE AND POWER IMBALANCE</vt:lpstr>
      <vt:lpstr>UNITED NATIONS GUIDANCE </vt:lpstr>
      <vt:lpstr>UNITED NATIONS GUIDANCE :PREPARADNESS </vt:lpstr>
      <vt:lpstr>UNITED NATIONS GUIDANCE :PREPARADNESS </vt:lpstr>
      <vt:lpstr>UNITED NATIONS GUIDANCE: CONSENT</vt:lpstr>
      <vt:lpstr>UNITED NATIONS GUIDANCE :INCLUSIVITY</vt:lpstr>
      <vt:lpstr>UNITED NATIONS GUIDANCE:  NORMATIVE FRAMEWORKS</vt:lpstr>
      <vt:lpstr>CONFLICT MANAGEMENT STYLES</vt:lpstr>
      <vt:lpstr>THOMAS – KILLMAN  CONFLICT MODE INSTRUMENT (TKI)</vt:lpstr>
      <vt:lpstr>COLLABORATING</vt:lpstr>
      <vt:lpstr>COMPETING</vt:lpstr>
      <vt:lpstr>COMPROMISING</vt:lpstr>
      <vt:lpstr>ACCOMODATING</vt:lpstr>
      <vt:lpstr>AVOIDING</vt:lpstr>
      <vt:lpstr>CULTURAL DIFFERENCES IN  CONFLICT MANAGEMENT</vt:lpstr>
      <vt:lpstr>COLLECTIVIVIST CULTURES  AND CONFLICT MANAGEMENT </vt:lpstr>
      <vt:lpstr>COLLECTIVIVIST CULTURES  AND CONFLICT MANAGEMENT </vt:lpstr>
      <vt:lpstr>EXAMPLES OF COLLECTIVIST COUNTRIES</vt:lpstr>
      <vt:lpstr>INDIVIDUALIST CULTURES  AND CONFLICT MANAGEMENT</vt:lpstr>
      <vt:lpstr>INDIVIDUALIST CULTURES  AND CONFLICT MANAGEMENT</vt:lpstr>
      <vt:lpstr>EXAMPLES OF INDIVIDUALIST COUNTRIES</vt:lpstr>
      <vt:lpstr>DIRECT COMMUNICATION</vt:lpstr>
      <vt:lpstr>INDIRECT COMMUNICATION</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Marcinkowska, Dominika (Student)</dc:creator>
  <cp:lastModifiedBy>Marcinkowska, Dominika (Student)</cp:lastModifiedBy>
  <cp:revision>61</cp:revision>
  <dcterms:created xsi:type="dcterms:W3CDTF">2023-02-27T12:06:45Z</dcterms:created>
  <dcterms:modified xsi:type="dcterms:W3CDTF">2023-02-27T16:13:36Z</dcterms:modified>
</cp:coreProperties>
</file>